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0" r:id="rId4"/>
    <p:sldId id="271" r:id="rId5"/>
    <p:sldId id="272" r:id="rId6"/>
    <p:sldId id="273" r:id="rId7"/>
    <p:sldId id="259" r:id="rId8"/>
    <p:sldId id="262" r:id="rId9"/>
    <p:sldId id="263" r:id="rId10"/>
    <p:sldId id="264" r:id="rId11"/>
    <p:sldId id="268" r:id="rId12"/>
    <p:sldId id="269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1E12F3-3AEC-E2E1-AECD-7FE96EFB9E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E547567-EB57-941C-F091-B50582F43C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8A9B5E7-DFEE-513C-0C9B-FDD9A7EA6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1158609-8F59-1F9E-6F11-3B1051D5E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C36A7D8-4DE8-8434-E47D-6DD995EA8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4177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A65347-6FEC-EA47-8602-EB5D9C805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B0EB380-5AF5-398F-3CBA-855875B46E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17B5C07-C887-FC26-75B6-A24A41EB6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542F6B4-F937-BC78-2978-503B5734C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ABEBB-0F8F-F678-E2E4-B6D5868CC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8129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2733B2-7C65-7888-1D33-95AC3B2BE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3644405-D7C1-6CB5-6DAD-7A20857AC5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953AFC8-759D-75EB-E81A-8C01CC35A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01814E8-4841-4842-12EC-E3E23ED75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C3D5FA3-D615-9CA5-D787-4966F2A5E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2495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FCC472-887F-01EA-5561-676FBBB64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83C0C00-C60A-7E0F-71DD-D99B1CDF80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89AAA0D-316D-3F2F-2A9F-B0561ED514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7C2C7C7-F11C-D8BA-6A95-DF8664F54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449C407-6BE7-EDC2-3919-D289CD3EC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B0BB8ED-9166-9282-F6DE-697513ED3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4215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ED605D-FFBD-874D-115F-2DD11D8EF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4E9F87D-FD42-7CBA-2871-275F7FA7B5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CBBF7AE-EA59-2315-9E37-8D2A7B5890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D49DD36-F72F-2B26-3B0E-B004CB2E53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E734E863-3044-5CE1-E241-E730430DC9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5BE13896-9428-527C-AF41-2103E84EA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B2B1FA-EAD6-E338-0F18-39B140E78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162D548F-0F93-51F0-08C2-E07DC2A94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994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ED4EE87-CD13-685A-6C15-63515848A5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3D4BEB2F-4306-BA18-C0F7-062521A34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C0E9519E-CA4E-19FC-84FA-5DD9F4424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A9975AA-0AED-3BFD-7D2E-CDB478D78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234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88B2AEB-2F4E-3792-F763-1940F5AF0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B2A1D23-4349-7BC4-2ACC-53A9B928E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D03627F-3B3A-30DC-CEBC-5791E1F05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8161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57986E-F3FE-9F07-6C5D-C4F0674A7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DDA2E48-A3E0-BB70-9E48-39E8A1D46E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989970F-B216-4C06-68CC-44E103EC9D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9A54064-E60B-22C3-B703-CF8218CA39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56EE7AF-1515-A88A-C17C-AD00E4B5B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8F7C3B9-AF35-3B38-13A5-C4986784E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1973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7D886F-91ED-8C44-885A-720A4F2FD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917D361-897C-7DFB-BC24-F74817D4ED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F7317B4-0613-7909-5B86-8D7B47AA64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8193068-FA33-B00D-2EC7-1B48DA103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433EBB8-9773-6AC4-B22A-480510558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39CA88D-E720-EAFD-8E0B-7FA9B0EC0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2896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0FB61B-DAC3-F5FE-7FB6-00205D898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BB1319A-A8DA-A698-2352-0F858995FC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4A9D5AE-809F-F605-8114-CFF49E264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D6819BD-B0C3-B527-A47C-E60355354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B98D2F5-490F-24C4-C299-015D0C2AD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5342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9D584058-079E-024B-3AF2-06B84F954A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A86123B-4A95-73D0-1E8C-BD73B968AB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27A556B-019F-1242-E212-E828EBDF5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FC06E98-64C2-D9A4-BAAC-AD924C9F6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DCFC448-70CB-B7C8-CF21-2522B9DCA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3129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68CAA18-DB5B-05AB-FACA-69E634853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A25264D-DC29-4D5B-D2C5-17E20A05B8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0FDA132-7BD7-E69A-3791-73714F5B4E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18EA4B-0EB2-493B-97F5-7FFFB2DE08F9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591D7AB-1E36-68D6-02A5-272891ABB0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020D5AC-D9F9-4084-0370-15F1264DCE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4265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D9F35A-C9F1-D01E-6CBB-1454536C72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51437"/>
            <a:ext cx="9144000" cy="1458526"/>
          </a:xfrm>
        </p:spPr>
        <p:txBody>
          <a:bodyPr>
            <a:normAutofit/>
          </a:bodyPr>
          <a:lstStyle/>
          <a:p>
            <a:r>
              <a:rPr lang="cs-CZ" sz="4400" dirty="0"/>
              <a:t>Druhy počítačových sítí</a:t>
            </a:r>
            <a:br>
              <a:rPr lang="cs-CZ" sz="4400" dirty="0"/>
            </a:br>
            <a:r>
              <a:rPr lang="cs-CZ" sz="4400"/>
              <a:t>IKT 108</a:t>
            </a:r>
            <a:endParaRPr lang="cs-CZ" sz="44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3776965-EFC0-5F9D-B6CD-339B10E579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35117"/>
            <a:ext cx="9144000" cy="1655762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Rozdělení podle rozsahu</a:t>
            </a:r>
          </a:p>
          <a:p>
            <a:r>
              <a:rPr lang="cs-CZ" dirty="0"/>
              <a:t>Rozdělení podle způsobu uspořádání</a:t>
            </a:r>
          </a:p>
          <a:p>
            <a:r>
              <a:rPr lang="cs-CZ" dirty="0"/>
              <a:t>Sítě klient – server</a:t>
            </a:r>
          </a:p>
          <a:p>
            <a:r>
              <a:rPr lang="cs-CZ" dirty="0"/>
              <a:t>Sítě peer to peer</a:t>
            </a:r>
          </a:p>
          <a:p>
            <a:r>
              <a:rPr lang="cs-CZ" dirty="0"/>
              <a:t>Softwarové vybavení pro komunikaci v síti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039AF6F5-43CA-A486-E77F-BD4EE86EB0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376837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08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C9889EC-5581-983C-34C4-2CDD4355BAD6}"/>
              </a:ext>
            </a:extLst>
          </p:cNvPr>
          <p:cNvSpPr txBox="1"/>
          <p:nvPr/>
        </p:nvSpPr>
        <p:spPr>
          <a:xfrm>
            <a:off x="343895" y="314492"/>
            <a:ext cx="91894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Rozdělení počítačových sítí podle rozsahu.</a:t>
            </a:r>
          </a:p>
        </p:txBody>
      </p:sp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564EE9A2-ED3D-1C7E-0E7F-DFD11A04C1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5193526"/>
              </p:ext>
            </p:extLst>
          </p:nvPr>
        </p:nvGraphicFramePr>
        <p:xfrm>
          <a:off x="407269" y="803220"/>
          <a:ext cx="11705146" cy="2560320"/>
        </p:xfrm>
        <a:graphic>
          <a:graphicData uri="http://schemas.openxmlformats.org/drawingml/2006/table">
            <a:tbl>
              <a:tblPr/>
              <a:tblGrid>
                <a:gridCol w="1724171">
                  <a:extLst>
                    <a:ext uri="{9D8B030D-6E8A-4147-A177-3AD203B41FA5}">
                      <a16:colId xmlns:a16="http://schemas.microsoft.com/office/drawing/2014/main" val="1583638233"/>
                    </a:ext>
                  </a:extLst>
                </a:gridCol>
                <a:gridCol w="2783294">
                  <a:extLst>
                    <a:ext uri="{9D8B030D-6E8A-4147-A177-3AD203B41FA5}">
                      <a16:colId xmlns:a16="http://schemas.microsoft.com/office/drawing/2014/main" val="3476764819"/>
                    </a:ext>
                  </a:extLst>
                </a:gridCol>
                <a:gridCol w="7197681">
                  <a:extLst>
                    <a:ext uri="{9D8B030D-6E8A-4147-A177-3AD203B41FA5}">
                      <a16:colId xmlns:a16="http://schemas.microsoft.com/office/drawing/2014/main" val="272532563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Druh sítě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Význam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Rozsah a příklad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58821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PAN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osobní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Zařízení jednoho uživatele, telefon propojený se sluchátky přes Bluetooth.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85999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LAN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místní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Učebna, domácnost, kancelář nebo jedna budova.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2002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WLAN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bezdrátová místní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LAN vytvořená pomocí Wi‑Fi.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87409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MAN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městská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Propojuje sítě v rámci města nebo většího areálu.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39787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WAN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rozlehlá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Propojuje sítě mezi městy, státy nebo kontinenty.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03687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Internet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celosvětová síť sítí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Největší veřejná počítačová síť na světě.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9849595"/>
                  </a:ext>
                </a:extLst>
              </a:tr>
            </a:tbl>
          </a:graphicData>
        </a:graphic>
      </p:graphicFrame>
      <p:pic>
        <p:nvPicPr>
          <p:cNvPr id="4" name="Obrázek 3">
            <a:extLst>
              <a:ext uri="{FF2B5EF4-FFF2-40B4-BE49-F238E27FC236}">
                <a16:creationId xmlns:a16="http://schemas.microsoft.com/office/drawing/2014/main" id="{5F6BC19F-490E-9709-595A-934C002A78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971" y="3494461"/>
            <a:ext cx="8060058" cy="322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947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5767FC1-2055-F5D9-5298-3F2F6E1C769B}"/>
              </a:ext>
            </a:extLst>
          </p:cNvPr>
          <p:cNvSpPr txBox="1"/>
          <p:nvPr/>
        </p:nvSpPr>
        <p:spPr>
          <a:xfrm>
            <a:off x="371192" y="386848"/>
            <a:ext cx="11443579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b="1" dirty="0"/>
              <a:t> Osobní síť – PAN</a:t>
            </a:r>
          </a:p>
          <a:p>
            <a:pPr>
              <a:buNone/>
            </a:pPr>
            <a:r>
              <a:rPr lang="cs-CZ" b="1" dirty="0"/>
              <a:t>PAN – </a:t>
            </a:r>
            <a:r>
              <a:rPr lang="cs-CZ" b="1" dirty="0" err="1"/>
              <a:t>Personal</a:t>
            </a:r>
            <a:r>
              <a:rPr lang="cs-CZ" b="1" dirty="0"/>
              <a:t> Area Network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Osobní síť propojuje zařízení jednoho uživatele na velmi malou vzdálenost, zpravidla v jeho bezprostředním okolí.</a:t>
            </a:r>
          </a:p>
          <a:p>
            <a:pPr>
              <a:buNone/>
            </a:pPr>
            <a:r>
              <a:rPr lang="cs-CZ" dirty="0"/>
              <a:t>Příklady: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mobilní telefon a chytré hodinky;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telefon a bezdrátová sluchátka;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notebook a bezdrátová myš;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telefon připojený k počítači;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zdravotní senzor komunikující s telefonem. </a:t>
            </a:r>
          </a:p>
          <a:p>
            <a:endParaRPr lang="cs-CZ" sz="800" dirty="0"/>
          </a:p>
          <a:p>
            <a:pPr>
              <a:buNone/>
            </a:pPr>
            <a:r>
              <a:rPr lang="cs-CZ" dirty="0"/>
              <a:t>Nejčastěji využívá technologie </a:t>
            </a:r>
            <a:r>
              <a:rPr lang="cs-CZ" b="1" dirty="0"/>
              <a:t>Bluetooth, USB nebo Wi-Fi Direct</a:t>
            </a:r>
            <a:r>
              <a:rPr lang="cs-CZ" dirty="0"/>
              <a:t>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5E0E9FD-B5C4-B087-EB0F-E0F7DC1145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5" t="11353" r="9905" b="8911"/>
          <a:stretch>
            <a:fillRect/>
          </a:stretch>
        </p:blipFill>
        <p:spPr>
          <a:xfrm>
            <a:off x="3734553" y="4017250"/>
            <a:ext cx="4716855" cy="2655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340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F89AC6D-5E73-55B6-061B-49763CEDB298}"/>
              </a:ext>
            </a:extLst>
          </p:cNvPr>
          <p:cNvSpPr txBox="1"/>
          <p:nvPr/>
        </p:nvSpPr>
        <p:spPr>
          <a:xfrm>
            <a:off x="495678" y="289679"/>
            <a:ext cx="11364362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b="1" dirty="0"/>
              <a:t>Místní síť – LAN</a:t>
            </a:r>
          </a:p>
          <a:p>
            <a:pPr>
              <a:buNone/>
            </a:pPr>
            <a:r>
              <a:rPr lang="cs-CZ" b="1" dirty="0"/>
              <a:t>LAN – </a:t>
            </a:r>
            <a:r>
              <a:rPr lang="cs-CZ" b="1" dirty="0" err="1"/>
              <a:t>Local</a:t>
            </a:r>
            <a:r>
              <a:rPr lang="cs-CZ" b="1" dirty="0"/>
              <a:t> Area Network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Místní síť propojuje zařízení na omezeném území, například: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 jedné místnosti;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 domácnosti;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ve škole;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 kancelářské budově;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ve zdravotnickém zařízení. </a:t>
            </a:r>
          </a:p>
          <a:p>
            <a:endParaRPr lang="cs-CZ" sz="800" dirty="0"/>
          </a:p>
          <a:p>
            <a:pPr>
              <a:buNone/>
            </a:pPr>
            <a:r>
              <a:rPr lang="cs-CZ" dirty="0"/>
              <a:t>Zařízení mohou být propojena ethernetovými kabely nebo bezdrátově pomocí Wi-Fi.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91601A3-8970-76F3-E034-05D334F224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73" b="10363"/>
          <a:stretch>
            <a:fillRect/>
          </a:stretch>
        </p:blipFill>
        <p:spPr>
          <a:xfrm>
            <a:off x="567467" y="3541039"/>
            <a:ext cx="6638987" cy="3122312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C4AA6B3E-AF79-14F7-0126-6F4D4562E810}"/>
              </a:ext>
            </a:extLst>
          </p:cNvPr>
          <p:cNvSpPr txBox="1"/>
          <p:nvPr/>
        </p:nvSpPr>
        <p:spPr>
          <a:xfrm>
            <a:off x="7568697" y="4363531"/>
            <a:ext cx="429134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Obrázek znázorňuje místní síť LAN se čtyřmi počítači, jedním serverem a jednou síťovou tiskárnou. Všechna zařízení jsou ethernetovými kabely připojena k centrálnímu přepínači.</a:t>
            </a:r>
          </a:p>
        </p:txBody>
      </p:sp>
    </p:spTree>
    <p:extLst>
      <p:ext uri="{BB962C8B-B14F-4D97-AF65-F5344CB8AC3E}">
        <p14:creationId xmlns:p14="http://schemas.microsoft.com/office/powerpoint/2010/main" val="1195379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E4EA1BF6-AD48-8594-D544-A2B577B33253}"/>
              </a:ext>
            </a:extLst>
          </p:cNvPr>
          <p:cNvSpPr txBox="1"/>
          <p:nvPr/>
        </p:nvSpPr>
        <p:spPr>
          <a:xfrm>
            <a:off x="359498" y="190370"/>
            <a:ext cx="11473004" cy="33085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cs-CZ" b="1" dirty="0"/>
              <a:t>Bezdrátová místní síť – WLAN</a:t>
            </a:r>
          </a:p>
          <a:p>
            <a:pPr>
              <a:buNone/>
            </a:pPr>
            <a:r>
              <a:rPr lang="cs-CZ" b="1" dirty="0"/>
              <a:t>WLAN – </a:t>
            </a:r>
            <a:r>
              <a:rPr lang="cs-CZ" b="1" dirty="0" err="1"/>
              <a:t>Wireless</a:t>
            </a:r>
            <a:r>
              <a:rPr lang="cs-CZ" b="1" dirty="0"/>
              <a:t> </a:t>
            </a:r>
            <a:r>
              <a:rPr lang="cs-CZ" b="1" dirty="0" err="1"/>
              <a:t>Local</a:t>
            </a:r>
            <a:r>
              <a:rPr lang="cs-CZ" b="1" dirty="0"/>
              <a:t> Area Network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WLAN je místní síť, ve které jsou zařízení připojena bezdrátově.</a:t>
            </a:r>
          </a:p>
          <a:p>
            <a:pPr>
              <a:buNone/>
            </a:pPr>
            <a:r>
              <a:rPr lang="cs-CZ" dirty="0"/>
              <a:t>Využívá především technologii </a:t>
            </a:r>
            <a:r>
              <a:rPr lang="cs-CZ" b="1" dirty="0"/>
              <a:t>Wi-Fi</a:t>
            </a:r>
            <a:r>
              <a:rPr lang="cs-CZ" dirty="0"/>
              <a:t>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Příklady:</a:t>
            </a:r>
          </a:p>
          <a:p>
            <a:pPr>
              <a:buNone/>
            </a:pPr>
            <a:endParaRPr lang="cs-CZ" sz="5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školní Wi-Fi;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domácí bezdrátová síť;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síť pro mobilní zařízení v nemocnici. 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800" dirty="0"/>
          </a:p>
          <a:p>
            <a:pPr>
              <a:buNone/>
            </a:pPr>
            <a:r>
              <a:rPr lang="cs-CZ" dirty="0"/>
              <a:t>Bezdrátové připojení zajišťuje </a:t>
            </a:r>
            <a:r>
              <a:rPr lang="cs-CZ" b="1" dirty="0"/>
              <a:t>přístupový bod</a:t>
            </a:r>
            <a:r>
              <a:rPr lang="cs-CZ" dirty="0"/>
              <a:t> nebo Wi-Fi směrovač. Wi-Fi není internet. Wi-Fi je způsob bezdrátového připojení zařízení k místní síti.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4F354C1-C57A-ECE2-329D-305C8B6432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9" r="7230" b="3894"/>
          <a:stretch>
            <a:fillRect/>
          </a:stretch>
        </p:blipFill>
        <p:spPr>
          <a:xfrm>
            <a:off x="3527991" y="3498969"/>
            <a:ext cx="5136018" cy="3168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0639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3FDFA5D-C419-FAE0-5E5D-D0D27C003C59}"/>
              </a:ext>
            </a:extLst>
          </p:cNvPr>
          <p:cNvSpPr txBox="1"/>
          <p:nvPr/>
        </p:nvSpPr>
        <p:spPr>
          <a:xfrm>
            <a:off x="341391" y="351234"/>
            <a:ext cx="11509217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cs-CZ" b="1" dirty="0"/>
              <a:t>Rozsáhlá síť – WAN</a:t>
            </a:r>
          </a:p>
          <a:p>
            <a:pPr>
              <a:buNone/>
            </a:pPr>
            <a:r>
              <a:rPr lang="cs-CZ" b="1" dirty="0"/>
              <a:t>WAN – </a:t>
            </a:r>
            <a:r>
              <a:rPr lang="cs-CZ" b="1" dirty="0" err="1"/>
              <a:t>Wide</a:t>
            </a:r>
            <a:r>
              <a:rPr lang="cs-CZ" b="1" dirty="0"/>
              <a:t> Area Network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Rozsáhlá síť propojuje místní sítě a zařízení na velké vzdálenosti.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Může spojovat: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různá města;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pobočky organizace;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nemocnice a další zdravotnická pracoviště;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různé státy a světadíly.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Nejznámějším příkladem propojení velkého množství sítí je </a:t>
            </a:r>
            <a:r>
              <a:rPr lang="cs-CZ" b="1" dirty="0"/>
              <a:t>internet</a:t>
            </a:r>
            <a:r>
              <a:rPr lang="cs-CZ" dirty="0"/>
              <a:t>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461D060-06A0-F8B3-2348-7985E3FA7D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0"/>
          <a:stretch>
            <a:fillRect/>
          </a:stretch>
        </p:blipFill>
        <p:spPr>
          <a:xfrm>
            <a:off x="265790" y="3521007"/>
            <a:ext cx="6092761" cy="3255512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DF834BC8-9657-409B-24E1-CE5E2E082150}"/>
              </a:ext>
            </a:extLst>
          </p:cNvPr>
          <p:cNvSpPr txBox="1"/>
          <p:nvPr/>
        </p:nvSpPr>
        <p:spPr>
          <a:xfrm>
            <a:off x="6588661" y="4025399"/>
            <a:ext cx="385903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dirty="0"/>
              <a:t>Obrázek znázorňuje tři geograficky vzdálené místní sítě: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školu;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administrativní budovy;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nemocnici. </a:t>
            </a:r>
          </a:p>
          <a:p>
            <a:pPr>
              <a:buNone/>
            </a:pPr>
            <a:r>
              <a:rPr lang="cs-CZ" sz="1400" dirty="0"/>
              <a:t>Každá místní síť je připojena k vlastnímu směrovači. Směrovače jsou propojeny dálkovými linkami a vytvářejí rozsáhlou síť WAN. Světle modré pakety znázorňují přenos dat mezi městy.</a:t>
            </a:r>
          </a:p>
        </p:txBody>
      </p:sp>
    </p:spTree>
    <p:extLst>
      <p:ext uri="{BB962C8B-B14F-4D97-AF65-F5344CB8AC3E}">
        <p14:creationId xmlns:p14="http://schemas.microsoft.com/office/powerpoint/2010/main" val="1613202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5095F6A-19EF-A13C-EE08-EAEA3EA3ED2D}"/>
              </a:ext>
            </a:extLst>
          </p:cNvPr>
          <p:cNvSpPr txBox="1"/>
          <p:nvPr/>
        </p:nvSpPr>
        <p:spPr>
          <a:xfrm>
            <a:off x="238539" y="434409"/>
            <a:ext cx="3291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b="1" dirty="0"/>
              <a:t>Počítačová síť klient - server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E0D3C37-58FC-5208-DF8E-A29767BF460A}"/>
              </a:ext>
            </a:extLst>
          </p:cNvPr>
          <p:cNvSpPr txBox="1"/>
          <p:nvPr/>
        </p:nvSpPr>
        <p:spPr>
          <a:xfrm>
            <a:off x="238539" y="740361"/>
            <a:ext cx="7013051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Síť </a:t>
            </a:r>
            <a:r>
              <a:rPr lang="cs-CZ" b="1" dirty="0"/>
              <a:t>klient–server</a:t>
            </a:r>
            <a:r>
              <a:rPr lang="cs-CZ" dirty="0"/>
              <a:t> je počítačová síť, ve které mají zařízení rozdílné úlohy: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Server</a:t>
            </a:r>
            <a:r>
              <a:rPr lang="cs-CZ" dirty="0"/>
              <a:t> je výkonný počítač nebo program, který poskytuje služby, data či prostředky ostatním zařízením.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Klient</a:t>
            </a:r>
            <a:r>
              <a:rPr lang="cs-CZ" dirty="0"/>
              <a:t> je počítač, telefon nebo program, který o tyto služby žádá a využívá je.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Klient odešle serveru požadavek, server jej zpracuje a pošle zpět odpověď.</a:t>
            </a:r>
          </a:p>
          <a:p>
            <a:endParaRPr lang="cs-CZ" sz="800" dirty="0"/>
          </a:p>
          <a:p>
            <a:pPr>
              <a:buNone/>
            </a:pPr>
            <a:r>
              <a:rPr lang="cs-CZ" b="1" dirty="0"/>
              <a:t>Příklad:</a:t>
            </a:r>
            <a:r>
              <a:rPr lang="cs-CZ" dirty="0"/>
              <a:t> Při otevření webové stránky je prohlížeč klientem. Odešle požadavek webovému serveru, který mu poskytne obsah stránky.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Server může například: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ukládat a sdílet soubory,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spravovat uživatelské účty a přístupová práva,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poskytovat webové stránky,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zajišťovat elektronickou poštu,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provozovat databáze nebo společné aplikace,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spravovat tiskárny. </a:t>
            </a:r>
          </a:p>
          <a:p>
            <a:endParaRPr lang="cs-CZ" sz="800" dirty="0"/>
          </a:p>
          <a:p>
            <a:pPr>
              <a:buNone/>
            </a:pPr>
            <a:r>
              <a:rPr lang="cs-CZ" b="1" dirty="0"/>
              <a:t>Výhody:</a:t>
            </a:r>
            <a:r>
              <a:rPr lang="cs-CZ" dirty="0"/>
              <a:t> centrální správa, snadné zálohování, vyšší bezpečnost a sdílení dat.</a:t>
            </a:r>
          </a:p>
          <a:p>
            <a:pPr>
              <a:buNone/>
            </a:pPr>
            <a:r>
              <a:rPr lang="cs-CZ" b="1" dirty="0"/>
              <a:t>Nevýhody:</a:t>
            </a:r>
            <a:r>
              <a:rPr lang="cs-CZ" dirty="0"/>
              <a:t> vyšší pořizovací náklady a závislost klientů na správné činnosti serveru.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DCB1E4C-966D-49E9-9451-885C33C579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905" y="1880790"/>
            <a:ext cx="5064392" cy="2850235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8D40D09A-A225-12AB-5DC3-00D9050F2853}"/>
              </a:ext>
            </a:extLst>
          </p:cNvPr>
          <p:cNvSpPr txBox="1"/>
          <p:nvPr/>
        </p:nvSpPr>
        <p:spPr>
          <a:xfrm>
            <a:off x="238539" y="65077"/>
            <a:ext cx="4605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Rozdělení sítí podle způsobu uspořádání</a:t>
            </a:r>
          </a:p>
        </p:txBody>
      </p:sp>
    </p:spTree>
    <p:extLst>
      <p:ext uri="{BB962C8B-B14F-4D97-AF65-F5344CB8AC3E}">
        <p14:creationId xmlns:p14="http://schemas.microsoft.com/office/powerpoint/2010/main" val="13266490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157D4FF2-5FE7-825B-8079-6FA225F23082}"/>
              </a:ext>
            </a:extLst>
          </p:cNvPr>
          <p:cNvSpPr txBox="1"/>
          <p:nvPr/>
        </p:nvSpPr>
        <p:spPr>
          <a:xfrm>
            <a:off x="288234" y="249329"/>
            <a:ext cx="101120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Softwarové vybavení sítě typu klient–server se dělí na software serveru a software klientských počítačů.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67F537F-453B-F361-B518-145C2B820ADA}"/>
              </a:ext>
            </a:extLst>
          </p:cNvPr>
          <p:cNvSpPr txBox="1"/>
          <p:nvPr/>
        </p:nvSpPr>
        <p:spPr>
          <a:xfrm>
            <a:off x="288234" y="618661"/>
            <a:ext cx="5373095" cy="5447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Serverový software</a:t>
            </a:r>
          </a:p>
          <a:p>
            <a:pPr>
              <a:buNone/>
            </a:pPr>
            <a:r>
              <a:rPr lang="cs-CZ" dirty="0"/>
              <a:t>Server poskytuje služby ostatním počítačům v síti.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serverový operační systém</a:t>
            </a:r>
            <a:r>
              <a:rPr lang="cs-CZ" dirty="0"/>
              <a:t> – například Windows Server nebo Linux Server,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správa uživatelů a přístupových práv</a:t>
            </a:r>
            <a:r>
              <a:rPr lang="cs-CZ" dirty="0"/>
              <a:t> – uživatelské účty, skupiny a hesla,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souborový server</a:t>
            </a:r>
            <a:r>
              <a:rPr lang="cs-CZ" dirty="0"/>
              <a:t> – společné ukládání a sdílení souborů,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tiskový server</a:t>
            </a:r>
            <a:r>
              <a:rPr lang="cs-CZ" dirty="0"/>
              <a:t> – správa společných tiskáren a tiskových úloh,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databázový server</a:t>
            </a:r>
            <a:r>
              <a:rPr lang="cs-CZ" dirty="0"/>
              <a:t> – ukládání a zpracování databází,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webový server</a:t>
            </a:r>
            <a:r>
              <a:rPr lang="cs-CZ" dirty="0"/>
              <a:t> – poskytování webových stránek a aplikací,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poštovní server</a:t>
            </a:r>
            <a:r>
              <a:rPr lang="cs-CZ" dirty="0"/>
              <a:t> – odesílání a přijímání elektronické pošty,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DNS a DHCP server</a:t>
            </a:r>
            <a:r>
              <a:rPr lang="cs-CZ" dirty="0"/>
              <a:t> – přidělování IP adres a převod doménových názvů na IP adresy,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zálohovací a bezpečnostní software</a:t>
            </a:r>
            <a:r>
              <a:rPr lang="cs-CZ" dirty="0"/>
              <a:t> – zálohování dat, antivirová ochrana a firewall.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21986ED-BC9C-9BE9-CD98-E0AF9188F440}"/>
              </a:ext>
            </a:extLst>
          </p:cNvPr>
          <p:cNvSpPr txBox="1"/>
          <p:nvPr/>
        </p:nvSpPr>
        <p:spPr>
          <a:xfrm>
            <a:off x="5809092" y="618661"/>
            <a:ext cx="6094674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Klientský software</a:t>
            </a:r>
            <a:endParaRPr lang="cs-CZ" sz="600" b="1" dirty="0"/>
          </a:p>
          <a:p>
            <a:pPr>
              <a:buNone/>
            </a:pPr>
            <a:r>
              <a:rPr lang="cs-CZ" dirty="0"/>
              <a:t>Klientský počítač využívá služby poskytované serverem.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klientský operační systém</a:t>
            </a:r>
            <a:r>
              <a:rPr lang="cs-CZ" dirty="0"/>
              <a:t> – například Windows 11, Linux nebo macOS,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síťové ovladače a protokoly</a:t>
            </a:r>
            <a:r>
              <a:rPr lang="cs-CZ" dirty="0"/>
              <a:t> – například protokol TCP/IP,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programy pro přístup ke sdíleným souborům a tiskárnám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webový prohlížeč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e-mailový klient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databázová nebo školní aplikace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antivirový a bezpečnostní software</a:t>
            </a:r>
            <a:r>
              <a:rPr lang="cs-CZ" dirty="0"/>
              <a:t>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E7738CB-C423-B709-26C0-F8154A72C0F3}"/>
              </a:ext>
            </a:extLst>
          </p:cNvPr>
          <p:cNvSpPr txBox="1"/>
          <p:nvPr/>
        </p:nvSpPr>
        <p:spPr>
          <a:xfrm>
            <a:off x="2773349" y="6239339"/>
            <a:ext cx="66453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Serverový software služby poskytuje a klientský software je využívá.</a:t>
            </a:r>
          </a:p>
        </p:txBody>
      </p:sp>
    </p:spTree>
    <p:extLst>
      <p:ext uri="{BB962C8B-B14F-4D97-AF65-F5344CB8AC3E}">
        <p14:creationId xmlns:p14="http://schemas.microsoft.com/office/powerpoint/2010/main" val="41788896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9FC85DE-6CA5-0C74-690E-CB7CBC55A168}"/>
              </a:ext>
            </a:extLst>
          </p:cNvPr>
          <p:cNvSpPr txBox="1"/>
          <p:nvPr/>
        </p:nvSpPr>
        <p:spPr>
          <a:xfrm>
            <a:off x="182880" y="262393"/>
            <a:ext cx="3474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b="1" dirty="0"/>
              <a:t>Počítačoví síť peer – to – peer.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ACB4283-7FD1-0881-1623-A499CDBF2F3C}"/>
              </a:ext>
            </a:extLst>
          </p:cNvPr>
          <p:cNvSpPr txBox="1"/>
          <p:nvPr/>
        </p:nvSpPr>
        <p:spPr>
          <a:xfrm>
            <a:off x="182880" y="687384"/>
            <a:ext cx="6849099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Síť </a:t>
            </a:r>
            <a:r>
              <a:rPr lang="cs-CZ" b="1" dirty="0"/>
              <a:t>peer-to-peer (P2P)</a:t>
            </a:r>
            <a:r>
              <a:rPr lang="cs-CZ" dirty="0"/>
              <a:t> je počítačová síť, ve které jsou všechna připojená zařízení </a:t>
            </a:r>
            <a:r>
              <a:rPr lang="cs-CZ" b="1" dirty="0"/>
              <a:t>rovnocenná</a:t>
            </a:r>
            <a:r>
              <a:rPr lang="cs-CZ" dirty="0"/>
              <a:t>. Není zde určen hlavní centrální server.</a:t>
            </a:r>
          </a:p>
          <a:p>
            <a:pPr>
              <a:buNone/>
            </a:pPr>
            <a:r>
              <a:rPr lang="cs-CZ" dirty="0"/>
              <a:t>Každý počítač může současně: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využívat prostředky ostatních počítačů,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poskytovat vlastní soubory, tiskárnu nebo jiné prostředky,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plnit úlohu klienta i serveru.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600" dirty="0"/>
          </a:p>
          <a:p>
            <a:pPr>
              <a:buNone/>
            </a:pPr>
            <a:r>
              <a:rPr lang="cs-CZ" dirty="0"/>
              <a:t>Počítače spolu komunikují a sdílejí data </a:t>
            </a:r>
            <a:r>
              <a:rPr lang="cs-CZ" b="1" dirty="0"/>
              <a:t>přímo</a:t>
            </a:r>
            <a:r>
              <a:rPr lang="cs-CZ" dirty="0"/>
              <a:t>.</a:t>
            </a:r>
          </a:p>
          <a:p>
            <a:pPr>
              <a:buNone/>
            </a:pPr>
            <a:r>
              <a:rPr lang="cs-CZ" b="1" dirty="0"/>
              <a:t>Příklad:</a:t>
            </a:r>
            <a:r>
              <a:rPr lang="cs-CZ" dirty="0"/>
              <a:t> Jeden počítač zpřístupní složku s dokumenty a ostatní </a:t>
            </a:r>
          </a:p>
          <a:p>
            <a:pPr>
              <a:buNone/>
            </a:pPr>
            <a:r>
              <a:rPr lang="cs-CZ" dirty="0"/>
              <a:t>počítače v síti z ní mohou soubory otevřít nebo kopírovat.</a:t>
            </a:r>
          </a:p>
          <a:p>
            <a:pPr>
              <a:buNone/>
            </a:pPr>
            <a:endParaRPr lang="cs-CZ" sz="600" dirty="0"/>
          </a:p>
          <a:p>
            <a:pPr>
              <a:buNone/>
            </a:pPr>
            <a:r>
              <a:rPr lang="cs-CZ" b="1" dirty="0"/>
              <a:t>Výhody: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jednoduché a levné vytvoření,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není nutné pořizovat samostatný server,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vhodné pro malé domácí nebo kancelářské sítě.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600" dirty="0"/>
          </a:p>
          <a:p>
            <a:pPr>
              <a:buNone/>
            </a:pPr>
            <a:r>
              <a:rPr lang="cs-CZ" b="1" dirty="0"/>
              <a:t>Nevýhody: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obtížnější správa a zabezpečení,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data jsou uložena na jednotlivých počítačích,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sdílené prostředky nejsou dostupné, pokud je příslušný počítač vypnutý,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není vhodná pro rozsáhlé sítě.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3E2DB342-C477-E6F1-5161-37A542DD1D2D}"/>
              </a:ext>
            </a:extLst>
          </p:cNvPr>
          <p:cNvSpPr txBox="1"/>
          <p:nvPr/>
        </p:nvSpPr>
        <p:spPr>
          <a:xfrm>
            <a:off x="3657600" y="262393"/>
            <a:ext cx="42996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Výraz </a:t>
            </a:r>
            <a:r>
              <a:rPr lang="cs-CZ" i="1" dirty="0"/>
              <a:t>peer</a:t>
            </a:r>
            <a:r>
              <a:rPr lang="cs-CZ" dirty="0"/>
              <a:t> znamená „rovnocenný účastník“.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2ED1D2C2-5FA5-B720-DDCE-3EE061AD67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9" r="10284"/>
          <a:stretch>
            <a:fillRect/>
          </a:stretch>
        </p:blipFill>
        <p:spPr>
          <a:xfrm>
            <a:off x="7169657" y="1694347"/>
            <a:ext cx="4812960" cy="3469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167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BAE4E4-A066-8109-EFF1-61779FE7CC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" y="209920"/>
            <a:ext cx="11195437" cy="6278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Softwarové vybavení pro komunikaci v počítačové síti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Běžný operační systém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Windows 11, Linux nebo macOS; je nainstalován na pevném disku či SSD každého počítače.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Síťové protokoly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především TCP/IP; jsou součástí operačního systému a umožňují komunikaci počítačů v síti.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Ovladač síťové karty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je nainstalován v operačním systému a zajišťuje spolupráci systému se síťovou kartou nebo Wi‑Fi adaptérem.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Služby pro sdílení souborů a složek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jsou součástí operačního systému; ve Windows je lze nastavit ve vlastnostech příslušné složky.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Služby pro sdílení tiskáren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jsou součástí operačního systému; nastavují se ve Windows v části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Nastavení → Bluetooth a zařízení → Tiskárny a skenery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Uživatelské účty a přístupová práva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jsou spravovány operačním systémem každého počítače; určují, kdo smí používat sdílené soubory, složky a tiskárny.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Firewall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bývá součástí operačního systému, například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Brána Windows Defender Firewall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a kontroluje síťovou komunikaci.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Antivirový program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může být součástí operačního systému, například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Microsoft Defender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nebo může být nainstalován samostatně.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Programy pro přímou výměnu dat mezi počítači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instalují se jako samostatné aplikace, například programy pro přenos souborů, komunikaci nebo spolupráci.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Každý počítač si pomocí svého operačního systému spravuje vlastní uživatelské účty, sdílené složky, tiskárny a zabezpečení. Není proto zapotřebí samostatný počítač se serverovým operačním systémem.</a:t>
            </a:r>
          </a:p>
        </p:txBody>
      </p:sp>
    </p:spTree>
    <p:extLst>
      <p:ext uri="{BB962C8B-B14F-4D97-AF65-F5344CB8AC3E}">
        <p14:creationId xmlns:p14="http://schemas.microsoft.com/office/powerpoint/2010/main" val="5703927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4364C501-4B62-AED3-8A30-5D2F8760A515}"/>
              </a:ext>
            </a:extLst>
          </p:cNvPr>
          <p:cNvGraphicFramePr>
            <a:graphicFrameLocks noGrp="1"/>
          </p:cNvGraphicFramePr>
          <p:nvPr/>
        </p:nvGraphicFramePr>
        <p:xfrm>
          <a:off x="349858" y="1686505"/>
          <a:ext cx="10877385" cy="4378622"/>
        </p:xfrm>
        <a:graphic>
          <a:graphicData uri="http://schemas.openxmlformats.org/drawingml/2006/table">
            <a:tbl>
              <a:tblPr/>
              <a:tblGrid>
                <a:gridCol w="3625795">
                  <a:extLst>
                    <a:ext uri="{9D8B030D-6E8A-4147-A177-3AD203B41FA5}">
                      <a16:colId xmlns:a16="http://schemas.microsoft.com/office/drawing/2014/main" val="1381860115"/>
                    </a:ext>
                  </a:extLst>
                </a:gridCol>
                <a:gridCol w="3625795">
                  <a:extLst>
                    <a:ext uri="{9D8B030D-6E8A-4147-A177-3AD203B41FA5}">
                      <a16:colId xmlns:a16="http://schemas.microsoft.com/office/drawing/2014/main" val="325219656"/>
                    </a:ext>
                  </a:extLst>
                </a:gridCol>
                <a:gridCol w="3625795">
                  <a:extLst>
                    <a:ext uri="{9D8B030D-6E8A-4147-A177-3AD203B41FA5}">
                      <a16:colId xmlns:a16="http://schemas.microsoft.com/office/drawing/2014/main" val="4139150648"/>
                    </a:ext>
                  </a:extLst>
                </a:gridCol>
              </a:tblGrid>
              <a:tr h="32232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Softwarové vybavení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Peer-to-peer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Klient–server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5400594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Operační systém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600"/>
                        <a:t>Běžný OS na každém počítači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600"/>
                        <a:t>Běžný OS na klientech, serverový OS na serveru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9509517"/>
                  </a:ext>
                </a:extLst>
              </a:tr>
              <a:tr h="32232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Síťové protokoly TCP/IP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Součást OS každého počítače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Součást OS klientů i serveru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9945241"/>
                  </a:ext>
                </a:extLst>
              </a:tr>
              <a:tr h="32232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Ovladač síťové karty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 každém počítači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 klientech i serveru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6329375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Sdílení souborů a složek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Nastavuje se na počítači, který je sdílí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600"/>
                        <a:t>Zajišťuje je zpravidla centrální souborový server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995785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Sdílení tiskáren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Tiskárnu sdílí některý počítač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Zajišťuje ji server nebo síťová tiskárna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502090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Uživatelské účty a práva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600"/>
                        <a:t>Spravují se samostatně na každém počítači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600"/>
                        <a:t>Spravují se převážně centrálně na serveru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9002010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Firewall a antivirus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 každém počítači samostatně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 klientech i serveru, často s centrální správou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8989819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Programy pro výměnu dat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 jednotlivých počítačích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Klientská část na počítačích, serverová část na serveru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4108307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B1D6C3B5-D20D-C9CA-2E92-BEC7D5232A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296" y="486526"/>
            <a:ext cx="1151348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Základní síťové programové vybavení je v obou typech sítí podobné. V síti peer-to-peer je správa rozdělena mezi jednotlivé počítače, zatímco v síti klient–server zajišťuje důležité služby a jejich správu centrální server.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Server nemusí vždy používat speciální serverový operační systém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Serverem je zařízení nebo program, který poskytuje služby ostatním. Ve větších sítích se však serverový operační systém zpravidla používá.</a:t>
            </a:r>
          </a:p>
        </p:txBody>
      </p:sp>
    </p:spTree>
    <p:extLst>
      <p:ext uri="{BB962C8B-B14F-4D97-AF65-F5344CB8AC3E}">
        <p14:creationId xmlns:p14="http://schemas.microsoft.com/office/powerpoint/2010/main" val="42160853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AF59D01-4F7D-9D68-9B4E-1904C56F05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54962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1325</Words>
  <Application>Microsoft Office PowerPoint</Application>
  <PresentationFormat>Širokoúhlá obrazovka</PresentationFormat>
  <Paragraphs>194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Motiv Office</vt:lpstr>
      <vt:lpstr>Druhy počítačových sítí IKT 108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6</cp:revision>
  <dcterms:created xsi:type="dcterms:W3CDTF">2026-08-02T11:34:56Z</dcterms:created>
  <dcterms:modified xsi:type="dcterms:W3CDTF">2026-08-22T09:56:25Z</dcterms:modified>
</cp:coreProperties>
</file>