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94ABD8-9D45-25D4-35A7-41545A7670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TŘICETILETÁ VÁLKA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A6D73BB-DC22-032A-390A-376A350BC5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2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C9CC950-1F4E-6C4B-7369-938DD2DE1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ZÁKLADNÍ FAKTA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CE792F89-1584-4424-4F7D-865DDF99C2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1618 – 1648</a:t>
            </a:r>
          </a:p>
          <a:p>
            <a:r>
              <a:rPr lang="cs-CZ" dirty="0"/>
              <a:t>Evropský ozbrojený konflikt mezi příslušníky katolické a protestanské církve</a:t>
            </a:r>
          </a:p>
          <a:p>
            <a:r>
              <a:rPr lang="cs-CZ" dirty="0"/>
              <a:t>4 fáze války:</a:t>
            </a:r>
          </a:p>
          <a:p>
            <a:pPr lvl="1"/>
            <a:r>
              <a:rPr lang="cs-CZ" dirty="0"/>
              <a:t>Česko – falcká</a:t>
            </a:r>
          </a:p>
          <a:p>
            <a:pPr lvl="1"/>
            <a:r>
              <a:rPr lang="cs-CZ" dirty="0"/>
              <a:t>Dánská</a:t>
            </a:r>
          </a:p>
          <a:p>
            <a:pPr lvl="1"/>
            <a:r>
              <a:rPr lang="cs-CZ" dirty="0"/>
              <a:t>Švédská</a:t>
            </a:r>
          </a:p>
          <a:p>
            <a:pPr lvl="1"/>
            <a:r>
              <a:rPr lang="cs-CZ" dirty="0"/>
              <a:t>Švédsko-francouzská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3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AB0B73D-EAA4-5CB1-1319-535CF84A8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PŘÍČINY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5E148F6A-60AA-7274-E969-F5CAA6D2A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/>
              <a:t>V českých zemích:</a:t>
            </a:r>
          </a:p>
          <a:p>
            <a:pPr lvl="1"/>
            <a:r>
              <a:rPr lang="cs-CZ" dirty="0"/>
              <a:t>Nesouhlas s vládou Ferdinanda II., který tvrdě prosazoval rekatolizaci=&gt; defenestrace</a:t>
            </a:r>
          </a:p>
          <a:p>
            <a:r>
              <a:rPr lang="cs-CZ" u="sng" dirty="0"/>
              <a:t>V Evropě:</a:t>
            </a:r>
          </a:p>
          <a:p>
            <a:pPr lvl="1"/>
            <a:r>
              <a:rPr lang="cs-CZ" dirty="0"/>
              <a:t>1608 – vznik Protestantské unie v čele s Fridrichem Falckým</a:t>
            </a:r>
          </a:p>
          <a:p>
            <a:pPr lvl="1"/>
            <a:r>
              <a:rPr lang="cs-CZ" dirty="0"/>
              <a:t>Na </a:t>
            </a:r>
            <a:r>
              <a:rPr lang="cs-CZ" dirty="0" smtClean="0"/>
              <a:t>protest </a:t>
            </a:r>
            <a:r>
              <a:rPr lang="cs-CZ" dirty="0"/>
              <a:t>vznikla Katolická liga – Maxmilián I. </a:t>
            </a:r>
            <a:r>
              <a:rPr lang="cs-CZ" dirty="0" smtClean="0"/>
              <a:t>Bavorský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158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A1FE9AF-61F1-0BF1-0E4B-AFF65AA66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ČESKO-FALCKÁ VÁLKA 1618 -1623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7A2C412F-25E9-A200-89D8-728A436D4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1618 – pražská defenestrace =&gt;počátek války=&gt; do čela české armády Jindřich Matyáš Thurn</a:t>
            </a:r>
          </a:p>
          <a:p>
            <a:r>
              <a:rPr lang="cs-CZ" dirty="0"/>
              <a:t>V čele moravských stavů – Karel starší ze Žerotína, poté Ladislav Velen ze Žerotína</a:t>
            </a:r>
          </a:p>
          <a:p>
            <a:r>
              <a:rPr lang="cs-CZ" dirty="0"/>
              <a:t>1619 – sesazení Ferdinanda II. z českého trůnu=&gt; čeští stavové korunovali Fridricha Falckého (tzv. zimní král)</a:t>
            </a:r>
          </a:p>
          <a:p>
            <a:r>
              <a:rPr lang="cs-CZ" dirty="0"/>
              <a:t>1620 – bitva na Bílé hoře – české stavy prohrály, Fridrich Falcký uprchl</a:t>
            </a:r>
          </a:p>
          <a:p>
            <a:r>
              <a:rPr lang="cs-CZ" dirty="0"/>
              <a:t>1621 – Staroměstská exekuce = poprava 27 českých pánů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11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E782D53-A781-0C2B-938D-41E361A29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DÁNSKÁ VÁLKA 1625 - 1629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7E106FCC-3CCB-F0E7-F4E3-383BFACC9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1625 – Haagská koalice – Nizozemí, Anglie, Dánsko, severní státy Svaté říše římské x Habsburkové</a:t>
            </a:r>
          </a:p>
          <a:p>
            <a:r>
              <a:rPr lang="cs-CZ" dirty="0"/>
              <a:t>=&gt; v čele Kristián IV. Dánský </a:t>
            </a:r>
          </a:p>
          <a:p>
            <a:r>
              <a:rPr lang="cs-CZ" dirty="0"/>
              <a:t>Do čela císařské armády je najat Albrecht z Valdštejna se svojí vlastní armádou=&gt; ten rychle postupoval, ale nepodařilo se mu dobýt Kodaň (chybělo mu námořnictvo)</a:t>
            </a:r>
          </a:p>
          <a:p>
            <a:r>
              <a:rPr lang="cs-CZ" dirty="0"/>
              <a:t>1629 – lübecký mír – Kristián nebude podporovat válku, ale zůstane králem Dánska</a:t>
            </a:r>
          </a:p>
          <a:p>
            <a:r>
              <a:rPr lang="cs-CZ" dirty="0"/>
              <a:t>Březen 1629 – restituční edikt – Ferdinand II. nařizuje vrátit veškerý majetek, který předtím zabrali protestanti zpět </a:t>
            </a:r>
            <a:r>
              <a:rPr lang="cs-CZ" dirty="0" smtClean="0"/>
              <a:t>katolíkům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18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D92403F-AD51-7295-BE81-9604546FF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ŠVÉDSKÁ VÁLKA 1630 - 1635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B75F54EC-E3B4-5D71-51D0-221CAD41D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Albrecht z Valdštejna je odvolán z čela císařské armády</a:t>
            </a:r>
          </a:p>
          <a:p>
            <a:r>
              <a:rPr lang="cs-CZ" dirty="0"/>
              <a:t>=&gt; švédský král Gustav II. Adolf se přidává na stranu protestantů</a:t>
            </a:r>
          </a:p>
          <a:p>
            <a:r>
              <a:rPr lang="cs-CZ" dirty="0"/>
              <a:t>1631 – bitva u </a:t>
            </a:r>
            <a:r>
              <a:rPr lang="cs-CZ" dirty="0" err="1"/>
              <a:t>Breitenfeldu</a:t>
            </a:r>
            <a:r>
              <a:rPr lang="cs-CZ" dirty="0"/>
              <a:t> – Gustav II. Adolf vyhrává=&gt; rabování Bavorska a Prahy</a:t>
            </a:r>
          </a:p>
          <a:p>
            <a:r>
              <a:rPr lang="cs-CZ" dirty="0"/>
              <a:t>=&gt;do čela císařské armády se vrací Valdštejn</a:t>
            </a:r>
          </a:p>
          <a:p>
            <a:r>
              <a:rPr lang="cs-CZ" dirty="0"/>
              <a:t>1632 – bitva u </a:t>
            </a:r>
            <a:r>
              <a:rPr lang="cs-CZ" dirty="0" err="1"/>
              <a:t>Lützenu</a:t>
            </a:r>
            <a:r>
              <a:rPr lang="cs-CZ" dirty="0"/>
              <a:t> – Švédsko vyhraje, ale umírá Gustav II. Adolf</a:t>
            </a:r>
          </a:p>
          <a:p>
            <a:r>
              <a:rPr lang="cs-CZ" dirty="0"/>
              <a:t>1634 – Albrecht z Valdštejna zavražděn v Chebu</a:t>
            </a:r>
          </a:p>
          <a:p>
            <a:r>
              <a:rPr lang="cs-CZ" dirty="0"/>
              <a:t>1635 – pražský mír</a:t>
            </a:r>
          </a:p>
        </p:txBody>
      </p:sp>
    </p:spTree>
    <p:extLst>
      <p:ext uri="{BB962C8B-B14F-4D97-AF65-F5344CB8AC3E}">
        <p14:creationId xmlns:p14="http://schemas.microsoft.com/office/powerpoint/2010/main" val="396327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DB02162-A8FE-DFD7-7969-C08773C32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ŠVÉDSKO-FRANCOUZSKÁ VÁLKA 1635 - 1648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B2474FAF-5061-638E-F96D-B11EDC89C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Francie je od začátku na straně protestantů -  v čele je král Ludvík XIII. a kardinál </a:t>
            </a:r>
            <a:r>
              <a:rPr lang="cs-CZ" dirty="0" err="1"/>
              <a:t>Richelieu</a:t>
            </a:r>
            <a:r>
              <a:rPr lang="cs-CZ" dirty="0"/>
              <a:t>=&gt; válka se Španělskem</a:t>
            </a:r>
          </a:p>
          <a:p>
            <a:r>
              <a:rPr lang="cs-CZ" dirty="0"/>
              <a:t>1642 umírá kardinál </a:t>
            </a:r>
            <a:r>
              <a:rPr lang="cs-CZ" dirty="0" err="1"/>
              <a:t>Richelieu</a:t>
            </a:r>
            <a:r>
              <a:rPr lang="cs-CZ" dirty="0"/>
              <a:t>, na jeho místo nastupuje </a:t>
            </a:r>
            <a:r>
              <a:rPr lang="cs-CZ" dirty="0" err="1"/>
              <a:t>Mazarin</a:t>
            </a:r>
            <a:endParaRPr lang="cs-CZ" dirty="0"/>
          </a:p>
          <a:p>
            <a:r>
              <a:rPr lang="cs-CZ" dirty="0"/>
              <a:t>1643 – bitva u </a:t>
            </a:r>
            <a:r>
              <a:rPr lang="cs-CZ" dirty="0" err="1"/>
              <a:t>Rocroi</a:t>
            </a:r>
            <a:r>
              <a:rPr lang="cs-CZ" dirty="0"/>
              <a:t> – Francie vítězí</a:t>
            </a:r>
          </a:p>
          <a:p>
            <a:r>
              <a:rPr lang="cs-CZ" dirty="0"/>
              <a:t>1648 – vestfálský </a:t>
            </a:r>
            <a:r>
              <a:rPr lang="cs-CZ"/>
              <a:t>mír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648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0F9CC4F-50A6-8565-C92B-0839E69F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NÁSLEDKY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6B395BA5-A558-3DA1-FE1E-11F7365D8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Dodržování </a:t>
            </a:r>
            <a:r>
              <a:rPr lang="cs-CZ" i="1" dirty="0" err="1"/>
              <a:t>cuius</a:t>
            </a:r>
            <a:r>
              <a:rPr lang="cs-CZ" i="1" dirty="0"/>
              <a:t> </a:t>
            </a:r>
            <a:r>
              <a:rPr lang="cs-CZ" i="1" dirty="0" err="1"/>
              <a:t>regio</a:t>
            </a:r>
            <a:r>
              <a:rPr lang="cs-CZ" i="1" dirty="0"/>
              <a:t>, </a:t>
            </a:r>
            <a:r>
              <a:rPr lang="cs-CZ" i="1" dirty="0" err="1"/>
              <a:t>eiues</a:t>
            </a:r>
            <a:r>
              <a:rPr lang="cs-CZ" i="1" dirty="0"/>
              <a:t> </a:t>
            </a:r>
            <a:r>
              <a:rPr lang="cs-CZ" i="1" dirty="0" err="1" smtClean="0"/>
              <a:t>religio</a:t>
            </a:r>
            <a:endParaRPr lang="cs-CZ" i="1" dirty="0"/>
          </a:p>
          <a:p>
            <a:r>
              <a:rPr lang="cs-CZ" dirty="0"/>
              <a:t>Nástup baroka</a:t>
            </a:r>
          </a:p>
          <a:p>
            <a:r>
              <a:rPr lang="cs-CZ" dirty="0"/>
              <a:t>Násilná rekatolizace – tzv. období temna v českých zemích=&gt; odchod do exilu u mnoha vzdělanců (J. A. Komenský)</a:t>
            </a:r>
          </a:p>
        </p:txBody>
      </p:sp>
    </p:spTree>
    <p:extLst>
      <p:ext uri="{BB962C8B-B14F-4D97-AF65-F5344CB8AC3E}">
        <p14:creationId xmlns:p14="http://schemas.microsoft.com/office/powerpoint/2010/main" val="85998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8B8C501-EF42-9A7F-CDC2-0DACEEC61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EVROSPKÉ ZEMĚ PO VÁLCE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91AFA633-D05D-4789-2CE9-F5DC43C98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Anglie, Irsko, Skotsko – relativně nedotčené, uvnitř proběhla občanská válka (1651 – vláda Olivera Cromwella)</a:t>
            </a:r>
          </a:p>
          <a:p>
            <a:r>
              <a:rPr lang="cs-CZ" dirty="0"/>
              <a:t>Nizozemí – získalo samostatnost na Španělsku</a:t>
            </a:r>
          </a:p>
          <a:p>
            <a:r>
              <a:rPr lang="cs-CZ" dirty="0"/>
              <a:t>České země – přišly o Horní a Dolní Lužici, ekonomický propad, trvale součástí Habsburské monarchie (až do roku 1918)</a:t>
            </a:r>
          </a:p>
          <a:p>
            <a:r>
              <a:rPr lang="cs-CZ" dirty="0"/>
              <a:t>Svatá říše římská – systém samostatných států, v čele císař zvolený z roku Habsburků</a:t>
            </a:r>
          </a:p>
          <a:p>
            <a:r>
              <a:rPr lang="cs-CZ" dirty="0"/>
              <a:t>Španělsko – odtrhlo se Portugalsko, postupný úpadek =&gt;vymření Habsburků (1700)</a:t>
            </a:r>
          </a:p>
          <a:p>
            <a:r>
              <a:rPr lang="cs-CZ" dirty="0"/>
              <a:t>Švédsko – porazilo Dánsko v boji </a:t>
            </a:r>
            <a:r>
              <a:rPr lang="cs-CZ"/>
              <a:t>o </a:t>
            </a:r>
            <a:r>
              <a:rPr lang="cs-CZ" smtClean="0"/>
              <a:t>Balt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34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165</TotalTime>
  <Words>488</Words>
  <Application>Microsoft Office PowerPoint</Application>
  <PresentationFormat>Širokoúhlá obrazovka</PresentationFormat>
  <Paragraphs>51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TŘICETILETÁ VÁLKA</vt:lpstr>
      <vt:lpstr>ZÁKLADNÍ FAKTA</vt:lpstr>
      <vt:lpstr>PŘÍČINY</vt:lpstr>
      <vt:lpstr>ČESKO-FALCKÁ VÁLKA 1618 -1623</vt:lpstr>
      <vt:lpstr>DÁNSKÁ VÁLKA 1625 - 1629</vt:lpstr>
      <vt:lpstr>ŠVÉDSKÁ VÁLKA 1630 - 1635</vt:lpstr>
      <vt:lpstr>ŠVÉDSKO-FRANCOUZSKÁ VÁLKA 1635 - 1648</vt:lpstr>
      <vt:lpstr>NÁSLEDKY VÁLKY</vt:lpstr>
      <vt:lpstr>EVROSPKÉ ZEMĚ PO VÁLCE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TŘICETILETÁ VÁLKA</dc:title>
  <dc:creator>Pc</dc:creator>
  <cp:lastModifiedBy>KOČOVSKÝ VÁCLAV Mgr.</cp:lastModifiedBy>
  <cp:revision>12</cp:revision>
  <dcterms:created xsi:type="dcterms:W3CDTF">2023-01-17T17:11:00Z</dcterms:created>
  <dcterms:modified xsi:type="dcterms:W3CDTF">2026-01-26T10:33:02Z</dcterms:modified>
</cp:coreProperties>
</file>