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D68A62-75D5-CE46-56AE-5AD014D4A4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D487C33-70ED-3A7F-2879-5772A3945E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2962725-C604-35EA-3437-761F026F1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BFE2B43-9DC8-BE82-8312-53AAB5361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592C8B7-53E8-7683-9242-BFA261341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1153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1A0B7B-3E1B-2068-8D08-9FE2CEB4F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A553CA0-C874-B386-EF28-CE8BC00EA8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F2C9C7E-C5C3-08C0-4BEC-962962D13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B1D3AF-F36F-3471-A465-1AA30C699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274002F-069A-61AD-D2E5-41015780A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973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A15F2F-88F7-E5E9-7E14-3ABE8F972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6D60416-2257-59DB-1B11-3C783ED10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0BBCC95-E65B-D9A5-8803-830269BD1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27C283-AD94-926A-4F27-CBEF7E6AB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5AD142A-6D69-7047-EF24-2C6470959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869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4A365E-5B26-90E8-D010-5F93045D3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879DBF2-1423-847E-8998-9F30082D8F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8BC6DC8-CD60-427D-6F41-2C8F5B0754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CAA830E-0350-0C64-C2C1-177D0A8EF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3D2CFE1-3A7F-8F93-3D70-45C236E64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BC98041-F23E-8C73-6911-1184E4AF4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3577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9D8854-6720-A127-A60A-8411CE9C7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68DA792-5D97-E637-EE79-35BF92338D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EEF168B-50D7-C950-4E5A-BF5F46FA52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1853262-7140-FDF1-B9E1-61CB434821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DAC2F8C-F6FD-A2AF-930A-52834BE69E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FE1B8A0-A569-4EBB-5733-25921A2F8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0C4F8E7-F583-D5CC-F2F7-0D770BD27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EED73D7-2ECE-D640-EF93-ACB821B39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076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A38C8B-6863-612D-23C7-AE6745199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AC0B067-BB04-FD20-4720-EB8D79564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5A6E32F-960C-9806-EB2A-5400C6398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E8EE134-0D2A-FAFA-9D15-E54FB7836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466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39350D5-BF19-A9FA-B8E6-A548B8415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20A8B9A-47A5-B05B-F922-1C95FB938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D0BB2E7-52F0-914F-B103-9813362DD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855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06DABE-9457-1A09-A888-4E948F85C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1088A49-3B66-7CEE-734F-3E995ED697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257A171-96EC-7F87-1877-2FD2DF0BB5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DCAD2E6-2C9C-03CB-CB4A-6C3929095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873BB39-D104-DF0C-A3DB-2E4A195F0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549FE5A-4E5C-5D59-D2E6-FCCEF875E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592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D494C0-097C-9C38-C948-C0237A42F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3D912337-4320-1EEF-DA86-8E44AE5B8F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0FBA296-2133-9832-C7D6-E94D84190E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B4E0E7A-0763-D833-150F-73E235CF2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1E39439-2088-C416-7C22-FE6AE0C1C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2CB68D8-52F9-67DC-3564-8FA094986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110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924D9A-5F68-96E9-567C-14BBA6D6C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7DB378F-6F19-18D9-CFD9-266781ACBA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040881D-FC1A-3B96-ADF1-79D312454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AD86847-F402-3D2B-627D-1C9EECEA1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7F7996-8109-B1C9-5799-BE02C3251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628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D351796-0703-BBFF-10B9-43B2F69F3C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6B8E10D-34C1-FD4D-964B-A13698050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7F9E838-9C4C-B46E-E382-B8148D631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C65CF1-EF02-3AE1-933E-7A72C86CE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A281949-CCB4-B391-E2CF-CDBD1070A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543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44550DC-03CB-FD81-C999-8BE168D00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8AC595D-3C5F-0F39-F5F3-D88ABE7B3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5C4BE0-E3FB-049E-DCFD-7B2B52B762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13791-6B1D-4109-B20E-C981EFF583B1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28CECCC-72EB-2E73-1FBB-C33642AC68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0984870-FB72-1921-643D-49E5853B23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102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07AFD3-9F51-AEDF-9E88-ED1A39C36C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73469"/>
            <a:ext cx="9144000" cy="1655763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Hromadné zpracování dat</a:t>
            </a:r>
            <a:br>
              <a:rPr lang="cs-CZ" sz="4000" dirty="0"/>
            </a:br>
            <a:r>
              <a:rPr lang="cs-CZ" sz="4000" dirty="0"/>
              <a:t>export a import</a:t>
            </a:r>
            <a:br>
              <a:rPr lang="cs-CZ" sz="4000" dirty="0"/>
            </a:br>
            <a:r>
              <a:rPr lang="cs-CZ" sz="4000" dirty="0"/>
              <a:t>INV 308</a:t>
            </a:r>
            <a:br>
              <a:rPr lang="cs-CZ" sz="4000" dirty="0"/>
            </a:br>
            <a:r>
              <a:rPr lang="cs-CZ" sz="1800" dirty="0"/>
              <a:t>3. ročník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4935315-61FF-D6E6-9166-FE6F82BAF7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50473" y="3840577"/>
            <a:ext cx="4291054" cy="1655762"/>
          </a:xfrm>
        </p:spPr>
        <p:txBody>
          <a:bodyPr/>
          <a:lstStyle/>
          <a:p>
            <a:r>
              <a:rPr lang="cs-CZ" dirty="0"/>
              <a:t>Co je hromadné zpracování dat</a:t>
            </a:r>
          </a:p>
          <a:p>
            <a:r>
              <a:rPr lang="cs-CZ" dirty="0"/>
              <a:t>Export dat</a:t>
            </a:r>
          </a:p>
          <a:p>
            <a:r>
              <a:rPr lang="cs-CZ" dirty="0"/>
              <a:t>Import dat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01D6D0A-5626-AF61-CAAD-71E6D69383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6AFB840-287A-D901-543E-05DBD87FAF19}"/>
              </a:ext>
            </a:extLst>
          </p:cNvPr>
          <p:cNvSpPr txBox="1"/>
          <p:nvPr/>
        </p:nvSpPr>
        <p:spPr>
          <a:xfrm>
            <a:off x="787180" y="6027089"/>
            <a:ext cx="1304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28. 9. 2026</a:t>
            </a:r>
          </a:p>
        </p:txBody>
      </p:sp>
    </p:spTree>
    <p:extLst>
      <p:ext uri="{BB962C8B-B14F-4D97-AF65-F5344CB8AC3E}">
        <p14:creationId xmlns:p14="http://schemas.microsoft.com/office/powerpoint/2010/main" val="2397914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97DA4F9-ABC4-E256-C6B9-F246B971A8E1}"/>
              </a:ext>
            </a:extLst>
          </p:cNvPr>
          <p:cNvSpPr txBox="1"/>
          <p:nvPr/>
        </p:nvSpPr>
        <p:spPr>
          <a:xfrm>
            <a:off x="477079" y="246490"/>
            <a:ext cx="3252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hromadné zpracování dat?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1FB9DE0-27B9-8B74-A6B2-090F16485F5B}"/>
              </a:ext>
            </a:extLst>
          </p:cNvPr>
          <p:cNvSpPr txBox="1"/>
          <p:nvPr/>
        </p:nvSpPr>
        <p:spPr>
          <a:xfrm>
            <a:off x="477078" y="678699"/>
            <a:ext cx="11457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Hromadné zpracování dat znamená, že </a:t>
            </a:r>
            <a:r>
              <a:rPr lang="cs-CZ" b="1" dirty="0"/>
              <a:t>stejnou operaci provedeme nad mnoha záznamy</a:t>
            </a:r>
            <a:r>
              <a:rPr lang="cs-CZ" dirty="0"/>
              <a:t>.</a:t>
            </a:r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43CACC47-E51F-ADD3-520B-9C270E0A29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86489"/>
              </p:ext>
            </p:extLst>
          </p:nvPr>
        </p:nvGraphicFramePr>
        <p:xfrm>
          <a:off x="477078" y="1110908"/>
          <a:ext cx="3312000" cy="446416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28000">
                  <a:extLst>
                    <a:ext uri="{9D8B030D-6E8A-4147-A177-3AD203B41FA5}">
                      <a16:colId xmlns:a16="http://schemas.microsoft.com/office/drawing/2014/main" val="2362658354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326616608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4161670346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141348305"/>
                    </a:ext>
                  </a:extLst>
                </a:gridCol>
              </a:tblGrid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b="1" dirty="0"/>
                        <a:t>ID</a:t>
                      </a:r>
                    </a:p>
                  </a:txBody>
                  <a:tcPr marL="63990" marR="63990" marT="31995" marB="31995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b="1" dirty="0"/>
                        <a:t>Datum</a:t>
                      </a:r>
                    </a:p>
                  </a:txBody>
                  <a:tcPr marL="63990" marR="63990" marT="31995" marB="31995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b="1" dirty="0"/>
                        <a:t>Oddělení</a:t>
                      </a:r>
                    </a:p>
                  </a:txBody>
                  <a:tcPr marL="63990" marR="63990" marT="31995" marB="31995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b="1" dirty="0"/>
                        <a:t>Typ vyšetření</a:t>
                      </a:r>
                    </a:p>
                  </a:txBody>
                  <a:tcPr marL="63990" marR="63990" marT="31995" marB="31995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464983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101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2. 9.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EKG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7720836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102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2. 9.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Ortopedie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Kontrola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3793777204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cs-CZ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103</a:t>
                      </a:r>
                    </a:p>
                  </a:txBody>
                  <a:tcPr marL="63990" marR="63990" marT="31995" marB="3199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cs-CZ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3. 9.</a:t>
                      </a:r>
                    </a:p>
                  </a:txBody>
                  <a:tcPr marL="63990" marR="63990" marT="31995" marB="3199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cs-CZ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cs-CZ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EKG</a:t>
                      </a:r>
                    </a:p>
                  </a:txBody>
                  <a:tcPr marL="63990" marR="63990" marT="31995" marB="3199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103735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104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4. 9.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Neurologie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EEG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2394065915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105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5. 9.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Echo srdce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2174648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106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7. 9.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Interna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Kontrola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4170488739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107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8. 9.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EKG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24439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108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9. 9.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Ortopedie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RTG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1140647941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109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10. 9.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Echo srdce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838899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110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11. 9.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Neurologie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EEG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1248195382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111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14. 9.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EKG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488416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112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16. 9.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Interna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Kontrola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3051221761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113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18. 9.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Echo srdce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326359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114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21. 9.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Ortopedie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Kontrola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2171205516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115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23. 9.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EKG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436965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⋮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⋮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⋮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endParaRPr lang="cs-CZ" sz="1000" dirty="0"/>
                    </a:p>
                  </a:txBody>
                  <a:tcPr marL="63990" marR="63990" marT="31995" marB="31995"/>
                </a:tc>
                <a:extLst>
                  <a:ext uri="{0D108BD9-81ED-4DB2-BD59-A6C34878D82A}">
                    <a16:rowId xmlns:a16="http://schemas.microsoft.com/office/drawing/2014/main" val="183853907"/>
                  </a:ext>
                </a:extLst>
              </a:tr>
            </a:tbl>
          </a:graphicData>
        </a:graphic>
      </p:graphicFrame>
      <p:sp>
        <p:nvSpPr>
          <p:cNvPr id="9" name="TextovéPole 8">
            <a:extLst>
              <a:ext uri="{FF2B5EF4-FFF2-40B4-BE49-F238E27FC236}">
                <a16:creationId xmlns:a16="http://schemas.microsoft.com/office/drawing/2014/main" id="{46C63BAB-8CC4-A264-0AA8-D8A817520100}"/>
              </a:ext>
            </a:extLst>
          </p:cNvPr>
          <p:cNvSpPr txBox="1"/>
          <p:nvPr/>
        </p:nvSpPr>
        <p:spPr>
          <a:xfrm>
            <a:off x="1501141" y="5734994"/>
            <a:ext cx="120395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b="1" dirty="0"/>
              <a:t>⋮</a:t>
            </a:r>
            <a:r>
              <a:rPr lang="cs-CZ" sz="1200" dirty="0"/>
              <a:t> další záznamy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10CEF1B-BA22-CD27-ACD2-C3BBE8EB586C}"/>
              </a:ext>
            </a:extLst>
          </p:cNvPr>
          <p:cNvSpPr txBox="1"/>
          <p:nvPr/>
        </p:nvSpPr>
        <p:spPr>
          <a:xfrm>
            <a:off x="3914029" y="1048031"/>
            <a:ext cx="78837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 z nemocnice:</a:t>
            </a:r>
            <a:br>
              <a:rPr lang="cs-CZ" dirty="0"/>
            </a:br>
            <a:r>
              <a:rPr lang="cs-CZ" dirty="0"/>
              <a:t>Z tabulky vyšetření vybereme záznamy za září a spočítáme, </a:t>
            </a:r>
            <a:r>
              <a:rPr lang="cs-CZ" b="1" dirty="0"/>
              <a:t>kolik vyšetření se uskutečnilo na kardiologii</a:t>
            </a:r>
            <a:r>
              <a:rPr lang="cs-CZ" dirty="0"/>
              <a:t>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66CECE64-4A94-1B54-D538-A306CAC8D3E6}"/>
              </a:ext>
            </a:extLst>
          </p:cNvPr>
          <p:cNvSpPr txBox="1"/>
          <p:nvPr/>
        </p:nvSpPr>
        <p:spPr>
          <a:xfrm>
            <a:off x="3914030" y="2098850"/>
            <a:ext cx="78837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Nemusíme počítat každý řádek ručně – operaci provede program nad celou tabulkou – v tom spočívá princip hromadného zpracování dat.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F6CDCBE2-CF09-0D35-1E80-FA89F102EFB7}"/>
              </a:ext>
            </a:extLst>
          </p:cNvPr>
          <p:cNvSpPr txBox="1"/>
          <p:nvPr/>
        </p:nvSpPr>
        <p:spPr>
          <a:xfrm>
            <a:off x="3964388" y="3620814"/>
            <a:ext cx="78333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Tabulka vyšetření → vybrat „Kardiologie“ → spočítat záznamy → výsledek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B5D90A26-8C60-379B-9C58-C9926B946A52}"/>
              </a:ext>
            </a:extLst>
          </p:cNvPr>
          <p:cNvSpPr txBox="1"/>
          <p:nvPr/>
        </p:nvSpPr>
        <p:spPr>
          <a:xfrm>
            <a:off x="3914029" y="2793322"/>
            <a:ext cx="79016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Požadovanou operaci obvykle vybereme v </a:t>
            </a:r>
            <a:r>
              <a:rPr lang="cs-CZ" b="1" dirty="0"/>
              <a:t>nabídce programu </a:t>
            </a:r>
            <a:r>
              <a:rPr lang="cs-CZ" dirty="0"/>
              <a:t>při práci s příslušnými daty. Program ji pak provede nad všemi vybranými záznamy.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B92A1E7E-00B0-0ACC-3240-11B02426C2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4" r="3674" b="8637"/>
          <a:stretch>
            <a:fillRect/>
          </a:stretch>
        </p:blipFill>
        <p:spPr>
          <a:xfrm>
            <a:off x="3964388" y="4196418"/>
            <a:ext cx="3395207" cy="2062393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A5132847-1765-3043-4E40-5D0127D063D6}"/>
              </a:ext>
            </a:extLst>
          </p:cNvPr>
          <p:cNvSpPr txBox="1"/>
          <p:nvPr/>
        </p:nvSpPr>
        <p:spPr>
          <a:xfrm>
            <a:off x="8173939" y="4171307"/>
            <a:ext cx="3138777" cy="2492990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b="1" dirty="0"/>
              <a:t>Poznámka, nepříliš důležitá:</a:t>
            </a:r>
          </a:p>
          <a:p>
            <a:pPr>
              <a:buNone/>
            </a:pPr>
            <a:r>
              <a:rPr lang="cs-CZ" sz="1200" b="1" dirty="0"/>
              <a:t>Hromadné zpracování dat</a:t>
            </a:r>
            <a:r>
              <a:rPr lang="cs-CZ" sz="1200" dirty="0"/>
              <a:t> označuje </a:t>
            </a:r>
            <a:r>
              <a:rPr lang="cs-CZ" sz="1200" i="1" dirty="0"/>
              <a:t>způsob práce</a:t>
            </a:r>
            <a:r>
              <a:rPr lang="cs-CZ" sz="1200" dirty="0"/>
              <a:t>: stejnou operaci provedeme nad mnoha záznamy najednou. Například spočítáme počet vyšetření v jednotlivých měsících.</a:t>
            </a:r>
          </a:p>
          <a:p>
            <a:pPr>
              <a:buNone/>
            </a:pPr>
            <a:r>
              <a:rPr lang="cs-CZ" sz="1200" b="1" dirty="0"/>
              <a:t>Zpracování hromadných dat</a:t>
            </a:r>
            <a:r>
              <a:rPr lang="cs-CZ" sz="1200" dirty="0"/>
              <a:t> by znamenalo zpracování dat, která jsou „hromadná“. Tento výraz ale není jednoznačný: neříká, zda jde o velké množství dat, nebo o data získaná od skupiny lidí.</a:t>
            </a:r>
          </a:p>
          <a:p>
            <a:pPr>
              <a:buNone/>
            </a:pPr>
            <a:r>
              <a:rPr lang="cs-CZ" sz="1200" dirty="0"/>
              <a:t>Proto jsem použil </a:t>
            </a:r>
            <a:r>
              <a:rPr lang="cs-CZ" sz="1200" b="1" dirty="0"/>
              <a:t>hromadné zpracování dat</a:t>
            </a:r>
            <a:r>
              <a:rPr lang="cs-CZ" sz="1200" dirty="0"/>
              <a:t>. Přesně vystihuje, že jednu operaci provedeme nad více záznamy současně.</a:t>
            </a:r>
          </a:p>
        </p:txBody>
      </p:sp>
    </p:spTree>
    <p:extLst>
      <p:ext uri="{BB962C8B-B14F-4D97-AF65-F5344CB8AC3E}">
        <p14:creationId xmlns:p14="http://schemas.microsoft.com/office/powerpoint/2010/main" val="3023847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DAECBE3-4863-38B8-0F85-8B3DD43D5374}"/>
              </a:ext>
            </a:extLst>
          </p:cNvPr>
          <p:cNvSpPr txBox="1"/>
          <p:nvPr/>
        </p:nvSpPr>
        <p:spPr>
          <a:xfrm>
            <a:off x="421419" y="164144"/>
            <a:ext cx="3148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Příklady hromadných operací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F0BC8A2F-18C3-658F-E10F-8FA031F72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555883"/>
            <a:ext cx="3960000" cy="1500058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24A83D42-4FEA-EB21-04C5-85E8A46706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" t="56695" r="49973" b="10493"/>
          <a:stretch>
            <a:fillRect/>
          </a:stretch>
        </p:blipFill>
        <p:spPr>
          <a:xfrm>
            <a:off x="365760" y="2113072"/>
            <a:ext cx="3960000" cy="1492914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98288762-07BC-C69F-0AF0-67114754F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82" t="23304" r="752" b="43189"/>
          <a:stretch>
            <a:fillRect/>
          </a:stretch>
        </p:blipFill>
        <p:spPr>
          <a:xfrm>
            <a:off x="421419" y="3663117"/>
            <a:ext cx="3960000" cy="1515814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66B266ED-628E-F6EE-4960-E408005836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48" t="56927" r="947" b="10724"/>
          <a:stretch>
            <a:fillRect/>
          </a:stretch>
        </p:blipFill>
        <p:spPr>
          <a:xfrm>
            <a:off x="421419" y="5236062"/>
            <a:ext cx="3960000" cy="1471159"/>
          </a:xfrm>
          <a:prstGeom prst="rect">
            <a:avLst/>
          </a:prstGeom>
        </p:spPr>
      </p:pic>
      <p:sp>
        <p:nvSpPr>
          <p:cNvPr id="17" name="TextovéPole 16">
            <a:extLst>
              <a:ext uri="{FF2B5EF4-FFF2-40B4-BE49-F238E27FC236}">
                <a16:creationId xmlns:a16="http://schemas.microsoft.com/office/drawing/2014/main" id="{82D80A25-A5FF-12E7-E3C6-BE5AC7B8E4E5}"/>
              </a:ext>
            </a:extLst>
          </p:cNvPr>
          <p:cNvSpPr txBox="1"/>
          <p:nvPr/>
        </p:nvSpPr>
        <p:spPr>
          <a:xfrm>
            <a:off x="4605792" y="523796"/>
            <a:ext cx="7220447" cy="3616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Hromadné operace smí provádět </a:t>
            </a:r>
            <a:r>
              <a:rPr lang="cs-CZ" b="1" dirty="0"/>
              <a:t>uživatel, kterému informační systém přidělil příslušné oprávnění</a:t>
            </a:r>
            <a:r>
              <a:rPr lang="cs-CZ" dirty="0"/>
              <a:t>. Oprávnění se může lišit podle operace: například pracovník smí záznamy vyhledat, ale jejich hromadnou změnu může provést jen pověřená osoba.</a:t>
            </a:r>
          </a:p>
          <a:p>
            <a:pPr>
              <a:buNone/>
            </a:pPr>
            <a:r>
              <a:rPr lang="cs-CZ" dirty="0"/>
              <a:t>Před hromadnou změnou je nutné zkontrolovat: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které záznamy byly vybrány</a:t>
            </a:r>
            <a:r>
              <a:rPr lang="cs-CZ" dirty="0"/>
              <a:t> a kolik jich je,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jaký údaj se změní</a:t>
            </a:r>
            <a:r>
              <a:rPr lang="cs-CZ" dirty="0"/>
              <a:t> a na jakou hodnotu,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zda lze změnu vrátit </a:t>
            </a:r>
            <a:r>
              <a:rPr lang="cs-CZ" dirty="0"/>
              <a:t>nebo data obnovit ze zálohy.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Chybně zadaná podmínka může zasáhnout mnoho záznamů najednou. </a:t>
            </a:r>
          </a:p>
          <a:p>
            <a:pPr>
              <a:buNone/>
            </a:pPr>
            <a:r>
              <a:rPr lang="cs-CZ" dirty="0"/>
              <a:t>Platí pravidlo:</a:t>
            </a:r>
          </a:p>
          <a:p>
            <a:pPr algn="ctr">
              <a:buNone/>
            </a:pPr>
            <a:r>
              <a:rPr lang="cs-CZ" dirty="0"/>
              <a:t> </a:t>
            </a:r>
            <a:r>
              <a:rPr lang="cs-CZ" b="1" dirty="0"/>
              <a:t>„Nejdříve ověř výběr, potom proveď změnu.“</a:t>
            </a:r>
            <a:endParaRPr lang="cs-CZ" dirty="0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45AA77B-1874-7AE9-6F84-8B4FB001C4FC}"/>
              </a:ext>
            </a:extLst>
          </p:cNvPr>
          <p:cNvSpPr txBox="1"/>
          <p:nvPr/>
        </p:nvSpPr>
        <p:spPr>
          <a:xfrm>
            <a:off x="4605792" y="5003475"/>
            <a:ext cx="722044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Hromadnou operací není úkon, který se týká jediného konkrétního záznamu.</a:t>
            </a:r>
            <a:r>
              <a:rPr lang="cs-CZ" dirty="0"/>
              <a:t> Například otevření karty jednoho pacienta, oprava jeho telefonního čísla nebo potvrzení jedné objednávky.</a:t>
            </a:r>
          </a:p>
          <a:p>
            <a:pPr>
              <a:buNone/>
            </a:pPr>
            <a:r>
              <a:rPr lang="cs-CZ" dirty="0"/>
              <a:t>Rozhodující je </a:t>
            </a:r>
            <a:r>
              <a:rPr lang="cs-CZ" b="1" dirty="0"/>
              <a:t>rozsah provedení</a:t>
            </a:r>
            <a:r>
              <a:rPr lang="cs-CZ" dirty="0"/>
              <a:t>: když stejnou změnu systém provede nad více vybranými záznamy najednou, jde o hromadnou operaci.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386F5648-3334-CDE2-DC55-05D4E8C6FF5F}"/>
              </a:ext>
            </a:extLst>
          </p:cNvPr>
          <p:cNvSpPr txBox="1"/>
          <p:nvPr/>
        </p:nvSpPr>
        <p:spPr>
          <a:xfrm>
            <a:off x="4605792" y="4680309"/>
            <a:ext cx="2876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není hromadnou operací</a:t>
            </a:r>
          </a:p>
        </p:txBody>
      </p:sp>
    </p:spTree>
    <p:extLst>
      <p:ext uri="{BB962C8B-B14F-4D97-AF65-F5344CB8AC3E}">
        <p14:creationId xmlns:p14="http://schemas.microsoft.com/office/powerpoint/2010/main" val="4068087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3B9AA2F-B33A-DBFD-0331-AA7C4D126548}"/>
              </a:ext>
            </a:extLst>
          </p:cNvPr>
          <p:cNvSpPr txBox="1"/>
          <p:nvPr/>
        </p:nvSpPr>
        <p:spPr>
          <a:xfrm>
            <a:off x="254443" y="277387"/>
            <a:ext cx="1248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Export dat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BC98C43-4D9F-0C30-6205-5B203CA0DF37}"/>
              </a:ext>
            </a:extLst>
          </p:cNvPr>
          <p:cNvSpPr txBox="1"/>
          <p:nvPr/>
        </p:nvSpPr>
        <p:spPr>
          <a:xfrm>
            <a:off x="254443" y="678528"/>
            <a:ext cx="114657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Export</a:t>
            </a:r>
            <a:r>
              <a:rPr lang="cs-CZ" dirty="0"/>
              <a:t> znamená uložení vybraných dat z programu do souboru, který lze otevřít nebo zpracovat mimo informační systém.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6FFE125-E96E-8853-1B9C-BD77465F1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47" b="16396"/>
          <a:stretch>
            <a:fillRect/>
          </a:stretch>
        </p:blipFill>
        <p:spPr>
          <a:xfrm>
            <a:off x="1807891" y="1264335"/>
            <a:ext cx="8576218" cy="2430573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AA67519A-7645-59C3-DE5E-4FD1ED6CF4BD}"/>
              </a:ext>
            </a:extLst>
          </p:cNvPr>
          <p:cNvSpPr txBox="1"/>
          <p:nvPr/>
        </p:nvSpPr>
        <p:spPr>
          <a:xfrm>
            <a:off x="254443" y="4065104"/>
            <a:ext cx="11632757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Export je užitečný, protože umožňuje </a:t>
            </a:r>
            <a:r>
              <a:rPr lang="cs-CZ" b="1" dirty="0"/>
              <a:t>použít údaje z informačního systému i v jiném programu</a:t>
            </a:r>
            <a:r>
              <a:rPr lang="cs-CZ" dirty="0"/>
              <a:t>. Například přehled vyšetření lze uložit do souboru CSV, otevřít v tabulkovém procesoru a vytvořit z něj tabulku nebo graf. Export také usnadňuje předání údajů jinému oprávněnému pracovišti.</a:t>
            </a:r>
          </a:p>
          <a:p>
            <a:pPr>
              <a:buNone/>
            </a:pPr>
            <a:r>
              <a:rPr lang="cs-CZ" dirty="0"/>
              <a:t>Informační systém export umožňuje proto, aby data nebyla využitelná jen uvnitř něj. Uživatel si může vybrat potřebné údaje a uložit je ve formátu, se kterým umí pracovat další program.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V případě zdravotních údajů je nutné exportovat jen údaje potřebné pro daný účel a předávat je pouze oprávněným osobám.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6536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377FA6B-A085-BCDF-2290-80B7A21D707F}"/>
              </a:ext>
            </a:extLst>
          </p:cNvPr>
          <p:cNvSpPr txBox="1"/>
          <p:nvPr/>
        </p:nvSpPr>
        <p:spPr>
          <a:xfrm>
            <a:off x="294198" y="278296"/>
            <a:ext cx="1304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Import dat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8807E2E-775A-17BB-769E-3B1D286B0441}"/>
              </a:ext>
            </a:extLst>
          </p:cNvPr>
          <p:cNvSpPr txBox="1"/>
          <p:nvPr/>
        </p:nvSpPr>
        <p:spPr>
          <a:xfrm>
            <a:off x="294198" y="647628"/>
            <a:ext cx="11603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Import</a:t>
            </a:r>
            <a:r>
              <a:rPr lang="cs-CZ" dirty="0"/>
              <a:t> znamená načtení dat ze souboru do programu. Umožňuje například přidat více záznamů najednou.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5FD81CB-3577-0266-F4F6-30A127505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68" b="17618"/>
          <a:stretch>
            <a:fillRect/>
          </a:stretch>
        </p:blipFill>
        <p:spPr>
          <a:xfrm>
            <a:off x="1670363" y="2631075"/>
            <a:ext cx="8851275" cy="2521370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81CDF20E-D7CF-F132-26B3-B3069699B688}"/>
              </a:ext>
            </a:extLst>
          </p:cNvPr>
          <p:cNvSpPr txBox="1"/>
          <p:nvPr/>
        </p:nvSpPr>
        <p:spPr>
          <a:xfrm>
            <a:off x="2168056" y="5225218"/>
            <a:ext cx="785588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Před potvrzením importu zkontrolujeme: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soubor obsahuje požadované údaje a má správný formát,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se údaje přiřadí ke správným polím, například </a:t>
            </a:r>
            <a:r>
              <a:rPr lang="cs-CZ" b="1" dirty="0"/>
              <a:t>datum → datum objednávky</a:t>
            </a:r>
            <a:r>
              <a:rPr lang="cs-CZ" dirty="0"/>
              <a:t>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nevzniknou chybné nebo duplicitní záznamy.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C3530ED-764F-1962-5ABC-DDD395506FCB}"/>
              </a:ext>
            </a:extLst>
          </p:cNvPr>
          <p:cNvSpPr txBox="1"/>
          <p:nvPr/>
        </p:nvSpPr>
        <p:spPr>
          <a:xfrm>
            <a:off x="294198" y="1223853"/>
            <a:ext cx="116036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Import je užitečný, protože umožňuje </a:t>
            </a:r>
            <a:r>
              <a:rPr lang="cs-CZ" b="1" dirty="0"/>
              <a:t>načíst více údajů do informačního systému najednou</a:t>
            </a:r>
            <a:r>
              <a:rPr lang="cs-CZ" dirty="0"/>
              <a:t>, bez jejich ručního přepisování. Šetří čas a omezuje chyby při opisování.</a:t>
            </a:r>
          </a:p>
          <a:p>
            <a:pPr>
              <a:buNone/>
            </a:pPr>
            <a:r>
              <a:rPr lang="cs-CZ" dirty="0"/>
              <a:t>Například seznam objednávek připravený v jiném programu lze načíst ze souboru CSV. Před potvrzením importu je potřeba zkontrolovat, zda se údaje přiřadily ke správným polím a zda nevzniknou duplicitní záznamy.</a:t>
            </a:r>
          </a:p>
        </p:txBody>
      </p:sp>
    </p:spTree>
    <p:extLst>
      <p:ext uri="{BB962C8B-B14F-4D97-AF65-F5344CB8AC3E}">
        <p14:creationId xmlns:p14="http://schemas.microsoft.com/office/powerpoint/2010/main" val="1751199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757C354B-1DB2-09A8-F717-B47574638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8611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708</Words>
  <Application>Microsoft Office PowerPoint</Application>
  <PresentationFormat>Širokoúhlá obrazovka</PresentationFormat>
  <Paragraphs>112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Motiv Office</vt:lpstr>
      <vt:lpstr>Hromadné zpracování dat export a import INV 308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9</cp:revision>
  <dcterms:created xsi:type="dcterms:W3CDTF">2026-09-24T18:05:07Z</dcterms:created>
  <dcterms:modified xsi:type="dcterms:W3CDTF">2026-10-02T08:00:47Z</dcterms:modified>
</cp:coreProperties>
</file>