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1" r:id="rId16"/>
    <p:sldId id="267" r:id="rId1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46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B69F6CA-B255-5326-FEE4-501CAF91AB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597F6BF4-F063-2775-22E0-83F006F57E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F97FD12-2615-E6ED-7029-6637AB132A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6A25188-F1C9-B05E-5F8C-A0C0F331F8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02416B6-5C36-5407-A2DA-C7798879A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24842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4424F9A-E423-3A0C-699C-70EB282FDC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725C575-9E8D-9840-2EFA-0E949A13D3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EEDB0C-854B-5864-66E5-6A98C1B09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E2B21795-F344-E6C3-B608-5009AA69F9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0C31964-C44F-4941-68A1-A6C819AB0E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965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E9CB288-EE3E-E821-FF67-09C97AEAD8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AA3A94F4-2D22-30EB-4A9E-5CCFACAACE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D7B936E-6476-2E4D-2F62-257D6B9EBF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40DA39-1AB0-B29D-09A1-2A37F993C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1BB1403-EC99-3ACC-9796-476B34621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9308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18F9919-0D71-3105-8FE3-F8D9699B2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B178F48-A1E0-7D9C-A519-F07936973C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4C860DC1-56D8-AE87-FB78-5F974F557D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ABE26916-096A-ABCA-E940-585321460F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9E09CCF-DF7F-35CE-2946-3119B64B0D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CB8E646-940D-B565-1777-ABBE30A0B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7488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60FDE2-2F71-D551-DCDC-CA634AF2A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925BED2-A376-6BCD-2009-D48684623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C836B1CA-1036-7016-EB71-A63786569CC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5C393279-D5AA-D368-EE10-2EE526604F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A386A684-1FC7-3A7B-20AC-7DCC961C735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0D56E275-5A6E-A5D2-F188-5B158D018A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73ACEFC1-4ED3-A59B-D64A-A50D8CEE9A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58F335CB-B805-96D2-58E3-4E6C2021E0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47108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B4A63F0-D316-2CE7-1A9D-92C8686D4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899E41AC-9D9E-6101-B06C-D617FBF58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A859A3F-5666-31F8-3AB0-91A1124898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E29E5E2-06B8-1F8C-EBA4-3FB003CE7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8617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C43B915B-E60D-CB4C-B2B4-B2841565E0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353A6E0E-833A-6B3F-EA7A-F184F8CDC7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138864C5-DA91-A163-4AED-96B6C661CD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3493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DA34E52-050A-9927-28AB-CE098754A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36CBC55-CBE9-CA1C-AE7C-5D95FB3561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CF055AB-8664-BFE9-552C-1101C65C4E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5F7FC5FF-CBCB-9EDA-C525-71E2B03742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6C7EB42-060D-7CF0-2C5A-F73368DA30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65F8321-E4BD-9491-1CEF-781D4823E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8124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AC9D03A-1F69-323E-F90C-C6FBA288AE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6D980AD7-0A3D-D619-218E-0C7E68279B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ADDD0CFA-66F2-C7FA-3F9F-DFB40A06AF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40B0A12-23EE-F766-DEE9-D06C725EE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AFE6591-0EA8-6649-F1AC-8DDA7CAB3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795309-9569-7CBA-7569-7D6CD78CC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9361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A1DD605-F5F2-E343-82CA-BD3038D79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53DA2864-92CC-BD38-D173-79BAFB2413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EC545D9F-CB1B-F2AC-43D5-5CF5B423F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A67FDDB-6030-7774-2391-D399C25B5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F010C26B-8FEB-DDF6-1D2F-0E7A0B069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1042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719237FD-D43A-159A-3D34-CE06D1A495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F2205FA-97E6-129C-597D-1FED7BD180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11A006E-7F33-24D3-6FFB-DF8B0752D4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C76463-A9E6-5FED-3542-98B336831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1B98F8D-B1BD-6592-F8C4-0F43D303C8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104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52BFC5CB-6987-C9FD-DB83-4B0A01BCDA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FAC74BF-3215-1780-17D4-6A43A299B1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8BC15AE-C696-8715-5388-D474FC9AA0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B882C4-E62A-460E-9A7F-999024B1A390}" type="datetimeFigureOut">
              <a:rPr lang="cs-CZ" smtClean="0"/>
              <a:t>11.10.2026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F778B45-F93A-7E7D-69DE-A77C6C1419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72483C0-F816-F1F2-5A47-870CA9A7E1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61190E-5E4F-440C-9AA1-82ADB76C152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86907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graphonline.top/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graphonline.top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microsoft.com/office/2007/relationships/hdphoto" Target="../media/hdphoto3.wdp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5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microsoft.com/office/2007/relationships/hdphoto" Target="../media/hdphoto8.wdp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2F4204-5617-85F6-70FB-126F4B530FD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Kódování grafů</a:t>
            </a:r>
            <a:br>
              <a:rPr lang="cs-CZ" sz="4000" dirty="0"/>
            </a:br>
            <a:r>
              <a:rPr lang="cs-CZ" sz="4000" dirty="0"/>
              <a:t>INV 406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BD99FDB-664A-DC19-A2A7-662FBC67C4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1000" y="3602038"/>
            <a:ext cx="3810000" cy="1655762"/>
          </a:xfrm>
        </p:spPr>
        <p:txBody>
          <a:bodyPr>
            <a:normAutofit lnSpcReduction="10000"/>
          </a:bodyPr>
          <a:lstStyle/>
          <a:p>
            <a:r>
              <a:rPr lang="cs-CZ" dirty="0"/>
              <a:t>Platforma </a:t>
            </a:r>
            <a:r>
              <a:rPr lang="cs-CZ" dirty="0" err="1"/>
              <a:t>Graph</a:t>
            </a:r>
            <a:r>
              <a:rPr lang="cs-CZ" dirty="0"/>
              <a:t> Online</a:t>
            </a:r>
          </a:p>
          <a:p>
            <a:r>
              <a:rPr lang="cs-CZ" dirty="0"/>
              <a:t>Zápis grafu</a:t>
            </a:r>
          </a:p>
          <a:p>
            <a:r>
              <a:rPr lang="cs-CZ" dirty="0"/>
              <a:t>Vytvoření grafu</a:t>
            </a:r>
          </a:p>
          <a:p>
            <a:r>
              <a:rPr lang="cs-CZ" dirty="0"/>
              <a:t>Matice sousednosti</a:t>
            </a:r>
          </a:p>
          <a:p>
            <a:endParaRPr lang="cs-CZ" dirty="0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A535ECC-3E04-4C5B-C7BD-BFAF23A1B0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355565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81646CE9-C438-36F5-92B2-A76A5D886F48}"/>
              </a:ext>
            </a:extLst>
          </p:cNvPr>
          <p:cNvSpPr txBox="1"/>
          <p:nvPr/>
        </p:nvSpPr>
        <p:spPr>
          <a:xfrm>
            <a:off x="767862" y="5735637"/>
            <a:ext cx="15122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11. 10. 2026</a:t>
            </a:r>
          </a:p>
        </p:txBody>
      </p:sp>
    </p:spTree>
    <p:extLst>
      <p:ext uri="{BB962C8B-B14F-4D97-AF65-F5344CB8AC3E}">
        <p14:creationId xmlns:p14="http://schemas.microsoft.com/office/powerpoint/2010/main" val="705096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E263004C-D795-10A2-E0BA-32C1F8D2AB31}"/>
              </a:ext>
            </a:extLst>
          </p:cNvPr>
          <p:cNvSpPr txBox="1"/>
          <p:nvPr/>
        </p:nvSpPr>
        <p:spPr>
          <a:xfrm>
            <a:off x="480644" y="304526"/>
            <a:ext cx="11230709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Od obrázku k zápisu, se kterým může pracovat počítač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dirty="0"/>
              <a:t>Graf tvoří </a:t>
            </a:r>
            <a:r>
              <a:rPr lang="cs-CZ" b="1" dirty="0"/>
              <a:t>vrcholy a hrany</a:t>
            </a:r>
            <a:r>
              <a:rPr lang="cs-CZ" dirty="0"/>
              <a:t>, které vyjadřují vztahy mezi vrcholy. Aby jej počítač mohl zpracovat, potřebuje tyto prvky zapsat podle jasných pravidel – </a:t>
            </a:r>
            <a:r>
              <a:rPr lang="cs-CZ" b="1" dirty="0"/>
              <a:t>graf zakódovat</a:t>
            </a:r>
            <a:r>
              <a:rPr lang="cs-CZ" dirty="0"/>
              <a:t>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Proč grafy kódujeme?</a:t>
            </a:r>
          </a:p>
          <a:p>
            <a:pPr>
              <a:buNone/>
            </a:pPr>
            <a:endParaRPr lang="cs-CZ" dirty="0"/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Jednoznačný popis:</a:t>
            </a:r>
            <a:r>
              <a:rPr lang="cs-CZ" dirty="0"/>
              <a:t> určíme vrcholy, jejich propojení a případně směr či váhu hran.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Počítačové zpracování:</a:t>
            </a:r>
            <a:r>
              <a:rPr lang="cs-CZ" dirty="0"/>
              <a:t> umožníme například hledání cest nebo zjišťování propojenosti grafu.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Uložení a sdílení:</a:t>
            </a:r>
            <a:r>
              <a:rPr lang="cs-CZ" dirty="0"/>
              <a:t> zápis grafu lze uchovat, přenést a znovu použít.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4D77D9A-1CC7-C962-E606-4E77433A1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062" y="3694723"/>
            <a:ext cx="8217876" cy="2739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3591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D6CDD7-F412-F726-641F-57F8F0AA9234}"/>
              </a:ext>
            </a:extLst>
          </p:cNvPr>
          <p:cNvSpPr txBox="1"/>
          <p:nvPr/>
        </p:nvSpPr>
        <p:spPr>
          <a:xfrm>
            <a:off x="398585" y="363415"/>
            <a:ext cx="2473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Platforma </a:t>
            </a:r>
            <a:r>
              <a:rPr lang="cs-CZ" b="1" dirty="0" err="1"/>
              <a:t>Graph</a:t>
            </a:r>
            <a:r>
              <a:rPr lang="cs-CZ" b="1" dirty="0"/>
              <a:t> Online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7B7A12D-0D11-BF26-8ECC-5C0265E16C9E}"/>
              </a:ext>
            </a:extLst>
          </p:cNvPr>
          <p:cNvSpPr txBox="1"/>
          <p:nvPr/>
        </p:nvSpPr>
        <p:spPr>
          <a:xfrm>
            <a:off x="398585" y="732747"/>
            <a:ext cx="11394830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 err="1"/>
              <a:t>Graph</a:t>
            </a:r>
            <a:r>
              <a:rPr lang="cs-CZ" b="1" dirty="0"/>
              <a:t> Online – nástroj pro tvorbu a zkoumání grafů</a:t>
            </a:r>
            <a:endParaRPr lang="cs-CZ" dirty="0"/>
          </a:p>
          <a:p>
            <a:pPr>
              <a:buNone/>
            </a:pPr>
            <a:r>
              <a:rPr lang="cs-CZ" b="1" dirty="0" err="1"/>
              <a:t>Graph</a:t>
            </a:r>
            <a:r>
              <a:rPr lang="cs-CZ" b="1" dirty="0"/>
              <a:t> Online je webová aplikace, ve které můžeme vytvářet, upravovat a zkoumat grafy přímo v internetovém prohlížeči. Nabízí také české rozhraní.</a:t>
            </a:r>
            <a:r>
              <a:rPr lang="cs-CZ" dirty="0"/>
              <a:t>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Co umožňuje?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Nakreslit graf:</a:t>
            </a:r>
            <a:r>
              <a:rPr lang="cs-CZ" dirty="0"/>
              <a:t> přidávat vrcholy a spojovat je hranami.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Nastavit vlastnosti hran:</a:t>
            </a:r>
            <a:r>
              <a:rPr lang="cs-CZ" dirty="0"/>
              <a:t> směr a váhu, například vzdálenost nebo dobu trvání.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Vytvořit graf ze zápisu:</a:t>
            </a:r>
            <a:r>
              <a:rPr lang="cs-CZ" dirty="0"/>
              <a:t> ze seznamu hran, matice sousednosti nebo matice incidence.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Zkoumat graf:</a:t>
            </a:r>
            <a:r>
              <a:rPr lang="cs-CZ" dirty="0"/>
              <a:t> například najít nejkratší cestu nebo zjistit propojenost.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Uložit výsledek:</a:t>
            </a:r>
            <a:r>
              <a:rPr lang="cs-CZ" dirty="0"/>
              <a:t> sdílet graf odkazem nebo stáhnout jeho obrázek. 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1518E44E-2AB0-7FFA-C861-AB2BB75E90D4}"/>
              </a:ext>
            </a:extLst>
          </p:cNvPr>
          <p:cNvSpPr txBox="1"/>
          <p:nvPr/>
        </p:nvSpPr>
        <p:spPr>
          <a:xfrm>
            <a:off x="398585" y="4056734"/>
            <a:ext cx="11136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Spuštění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40BFD5E0-145E-C098-5F9A-8C361694FA99}"/>
              </a:ext>
            </a:extLst>
          </p:cNvPr>
          <p:cNvSpPr txBox="1"/>
          <p:nvPr/>
        </p:nvSpPr>
        <p:spPr>
          <a:xfrm>
            <a:off x="398585" y="4677508"/>
            <a:ext cx="1130104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Nástroj </a:t>
            </a:r>
            <a:r>
              <a:rPr lang="cs-CZ" dirty="0" err="1"/>
              <a:t>Graph</a:t>
            </a:r>
            <a:r>
              <a:rPr lang="cs-CZ" dirty="0"/>
              <a:t> Online otevřeně v prohlížeči na adrese</a:t>
            </a:r>
          </a:p>
          <a:p>
            <a:pPr algn="ctr"/>
            <a:r>
              <a:rPr lang="cs-CZ" sz="2800" dirty="0">
                <a:hlinkClick r:id="rId2"/>
              </a:rPr>
              <a:t>https://graphonline.top</a:t>
            </a:r>
            <a:r>
              <a:rPr lang="cs-CZ" sz="2800" dirty="0"/>
              <a:t>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3815B4-6DFB-F913-58B0-83FA00ACC779}"/>
              </a:ext>
            </a:extLst>
          </p:cNvPr>
          <p:cNvSpPr txBox="1"/>
          <p:nvPr/>
        </p:nvSpPr>
        <p:spPr>
          <a:xfrm>
            <a:off x="8897816" y="4750274"/>
            <a:ext cx="2649416" cy="923330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První krok po načtení stránky – změna jazyka na </a:t>
            </a:r>
            <a:r>
              <a:rPr lang="cs-CZ" b="1" dirty="0"/>
              <a:t>čeština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4D6F5EDC-5038-7B6B-4782-2313AF7A8DE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846"/>
          <a:stretch>
            <a:fillRect/>
          </a:stretch>
        </p:blipFill>
        <p:spPr>
          <a:xfrm>
            <a:off x="955431" y="6055024"/>
            <a:ext cx="8944708" cy="545756"/>
          </a:xfrm>
          <a:prstGeom prst="rect">
            <a:avLst/>
          </a:prstGeom>
        </p:spPr>
      </p:pic>
      <p:cxnSp>
        <p:nvCxnSpPr>
          <p:cNvPr id="12" name="Přímá spojnice se šipkou 11">
            <a:extLst>
              <a:ext uri="{FF2B5EF4-FFF2-40B4-BE49-F238E27FC236}">
                <a16:creationId xmlns:a16="http://schemas.microsoft.com/office/drawing/2014/main" id="{F0766992-EFA5-82A0-4B00-A5402056889E}"/>
              </a:ext>
            </a:extLst>
          </p:cNvPr>
          <p:cNvCxnSpPr>
            <a:stCxn id="9" idx="2"/>
          </p:cNvCxnSpPr>
          <p:nvPr/>
        </p:nvCxnSpPr>
        <p:spPr>
          <a:xfrm flipH="1">
            <a:off x="9460523" y="5673604"/>
            <a:ext cx="762001" cy="38142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984499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A961AA57-FCEE-2FD5-1BFE-099DCA546C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43"/>
          <a:stretch>
            <a:fillRect/>
          </a:stretch>
        </p:blipFill>
        <p:spPr>
          <a:xfrm>
            <a:off x="0" y="838730"/>
            <a:ext cx="12192000" cy="3627763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2BF006D9-18CE-8928-D764-5B5A2882B3B7}"/>
              </a:ext>
            </a:extLst>
          </p:cNvPr>
          <p:cNvSpPr txBox="1"/>
          <p:nvPr/>
        </p:nvSpPr>
        <p:spPr>
          <a:xfrm>
            <a:off x="234462" y="269631"/>
            <a:ext cx="35286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Prostředí platformy </a:t>
            </a:r>
            <a:r>
              <a:rPr lang="cs-CZ" b="1" dirty="0" err="1"/>
              <a:t>Graph</a:t>
            </a:r>
            <a:r>
              <a:rPr lang="cs-CZ" b="1" dirty="0"/>
              <a:t> Online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DC4FA8-7CA9-9EDD-6013-15860AB522D5}"/>
              </a:ext>
            </a:extLst>
          </p:cNvPr>
          <p:cNvSpPr txBox="1"/>
          <p:nvPr/>
        </p:nvSpPr>
        <p:spPr>
          <a:xfrm>
            <a:off x="1735016" y="4466493"/>
            <a:ext cx="872196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Graf vytváříme na pracovní ploše pomocí nástrojů: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Přidat vrchol</a:t>
            </a:r>
            <a:r>
              <a:rPr lang="cs-CZ" dirty="0"/>
              <a:t> – kliknutím do pracovní plochy vytvoříme nový vrchol.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Spojit vrcholy</a:t>
            </a:r>
            <a:r>
              <a:rPr lang="cs-CZ" dirty="0"/>
              <a:t> – vybereme dva vrcholy a vytvoříme mezi nimi hranu.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Výchozí</a:t>
            </a:r>
            <a:r>
              <a:rPr lang="cs-CZ" dirty="0"/>
              <a:t> – vybíráme a přesouváme vrcholy.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Odebrat objekt</a:t>
            </a:r>
            <a:r>
              <a:rPr lang="cs-CZ" dirty="0"/>
              <a:t> – odstraníme vrchol nebo hranu.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Algoritmy</a:t>
            </a:r>
            <a:r>
              <a:rPr lang="cs-CZ" dirty="0"/>
              <a:t> – spustíme zvolený postup, například hledání nejkratší cesty.</a:t>
            </a:r>
          </a:p>
          <a:p>
            <a:pPr>
              <a:buNone/>
            </a:pPr>
            <a:r>
              <a:rPr lang="cs-CZ" b="1" dirty="0"/>
              <a:t>Pro kódování grafu je důležitá nabídka „Vytvořit graf“, ve které zadáme seznam hran nebo matici.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0555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84686D0-C651-D5D3-818F-B008CC97C98C}"/>
              </a:ext>
            </a:extLst>
          </p:cNvPr>
          <p:cNvSpPr txBox="1"/>
          <p:nvPr/>
        </p:nvSpPr>
        <p:spPr>
          <a:xfrm>
            <a:off x="211015" y="339969"/>
            <a:ext cx="34465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grafu formou seznamu hran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5DAD34E-CC1A-E19C-E949-0F4F3D2A3C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185" y="2620106"/>
            <a:ext cx="10175631" cy="339187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1A72F50-E624-1161-F628-06524CDA1090}"/>
                  </a:ext>
                </a:extLst>
              </p:cNvPr>
              <p:cNvSpPr txBox="1"/>
              <p:nvPr/>
            </p:nvSpPr>
            <p:spPr>
              <a:xfrm>
                <a:off x="304800" y="926123"/>
                <a:ext cx="11652738" cy="9233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Na obrázku je příklad zápisu grafu formou seznamu hran. Zápis A-B značí hranu, která vede z uzlu A do uzlu B. Při vytváření seznamu hran grafu je jedno, v jakém pořadí budou jednotlivé hrany zadávány. Stejně je jedno, jaké označení vrcholu bude v rámci hrany uvedeno jako první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→</m:t>
                    </m:r>
                  </m:oMath>
                </a14:m>
                <a:r>
                  <a:rPr lang="cs-CZ" dirty="0"/>
                  <a:t> A-B  =  B-A.</a:t>
                </a:r>
              </a:p>
            </p:txBody>
          </p:sp>
        </mc:Choice>
        <mc:Fallback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01A72F50-E624-1161-F628-06524CDA109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926123"/>
                <a:ext cx="11652738" cy="923330"/>
              </a:xfrm>
              <a:prstGeom prst="rect">
                <a:avLst/>
              </a:prstGeom>
              <a:blipFill>
                <a:blip r:embed="rId3"/>
                <a:stretch>
                  <a:fillRect l="-418" t="-3974" b="-993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159549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C23615-2088-B3CC-A5B7-2811A2298F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504"/>
          <a:stretch>
            <a:fillRect/>
          </a:stretch>
        </p:blipFill>
        <p:spPr>
          <a:xfrm>
            <a:off x="3239" y="926122"/>
            <a:ext cx="12185522" cy="5931877"/>
          </a:xfrm>
          <a:prstGeom prst="rect">
            <a:avLst/>
          </a:prstGeom>
        </p:spPr>
      </p:pic>
      <p:sp>
        <p:nvSpPr>
          <p:cNvPr id="4" name="TextovéPole 3">
            <a:extLst>
              <a:ext uri="{FF2B5EF4-FFF2-40B4-BE49-F238E27FC236}">
                <a16:creationId xmlns:a16="http://schemas.microsoft.com/office/drawing/2014/main" id="{5136A45E-6ACD-91E5-A8B1-5265CE1C9656}"/>
              </a:ext>
            </a:extLst>
          </p:cNvPr>
          <p:cNvSpPr txBox="1"/>
          <p:nvPr/>
        </p:nvSpPr>
        <p:spPr>
          <a:xfrm>
            <a:off x="9425355" y="328246"/>
            <a:ext cx="2473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3"/>
              </a:rPr>
              <a:t>https://graphonline.top</a:t>
            </a:r>
            <a:r>
              <a:rPr lang="cs-CZ" dirty="0"/>
              <a:t>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CFD57E8-D307-0DDE-7F51-4412F7F388AA}"/>
              </a:ext>
            </a:extLst>
          </p:cNvPr>
          <p:cNvSpPr txBox="1"/>
          <p:nvPr/>
        </p:nvSpPr>
        <p:spPr>
          <a:xfrm>
            <a:off x="293076" y="328246"/>
            <a:ext cx="3470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Vytvoření grafu ze seznamu hran</a:t>
            </a:r>
          </a:p>
        </p:txBody>
      </p:sp>
    </p:spTree>
    <p:extLst>
      <p:ext uri="{BB962C8B-B14F-4D97-AF65-F5344CB8AC3E}">
        <p14:creationId xmlns:p14="http://schemas.microsoft.com/office/powerpoint/2010/main" val="22083748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CB9F87D-2D9E-9A0F-E142-3F5F87F95EC0}"/>
              </a:ext>
            </a:extLst>
          </p:cNvPr>
          <p:cNvSpPr txBox="1"/>
          <p:nvPr/>
        </p:nvSpPr>
        <p:spPr>
          <a:xfrm>
            <a:off x="304801" y="240309"/>
            <a:ext cx="2508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orientované hrany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A3A4CF5B-8554-7515-2679-EFC279FCDA32}"/>
              </a:ext>
            </a:extLst>
          </p:cNvPr>
          <p:cNvSpPr txBox="1"/>
          <p:nvPr/>
        </p:nvSpPr>
        <p:spPr>
          <a:xfrm>
            <a:off x="304801" y="656395"/>
            <a:ext cx="65297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zápis orientované hrany stačí namísto pomlčky použít znaménko &lt; nebo &gt; směrem, odkud kam hrana směřuje. Například zápis </a:t>
            </a:r>
            <a:r>
              <a:rPr lang="cs-CZ" b="1" dirty="0"/>
              <a:t>A&gt;B</a:t>
            </a:r>
            <a:r>
              <a:rPr lang="cs-CZ" dirty="0"/>
              <a:t> znamená, že hrana je orientovaná od </a:t>
            </a:r>
            <a:r>
              <a:rPr lang="cs-CZ" b="1" dirty="0"/>
              <a:t>A do B.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EEE0088C-E8C5-B01F-FEC3-9CDCD6F00CE7}"/>
              </a:ext>
            </a:extLst>
          </p:cNvPr>
          <p:cNvSpPr txBox="1"/>
          <p:nvPr/>
        </p:nvSpPr>
        <p:spPr>
          <a:xfrm>
            <a:off x="3247293" y="1597156"/>
            <a:ext cx="255563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orientovaného grafu na obrázku:</a:t>
            </a:r>
          </a:p>
          <a:p>
            <a:endParaRPr lang="cs-CZ" sz="800" b="1" dirty="0"/>
          </a:p>
          <a:p>
            <a:r>
              <a:rPr lang="cs-CZ" dirty="0"/>
              <a:t>A&gt;B</a:t>
            </a:r>
          </a:p>
          <a:p>
            <a:r>
              <a:rPr lang="cs-CZ" dirty="0"/>
              <a:t>B&gt;C</a:t>
            </a:r>
          </a:p>
          <a:p>
            <a:r>
              <a:rPr lang="cs-CZ" dirty="0"/>
              <a:t>C&gt;A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510938E-B405-38A8-575D-A9CAC86B29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13010" y="1597157"/>
            <a:ext cx="2000529" cy="1600423"/>
          </a:xfrm>
          <a:prstGeom prst="rect">
            <a:avLst/>
          </a:prstGeom>
        </p:spPr>
      </p:pic>
      <p:sp>
        <p:nvSpPr>
          <p:cNvPr id="11" name="TextovéPole 10">
            <a:extLst>
              <a:ext uri="{FF2B5EF4-FFF2-40B4-BE49-F238E27FC236}">
                <a16:creationId xmlns:a16="http://schemas.microsoft.com/office/drawing/2014/main" id="{35DE1B98-0FE8-BB73-8653-6A85DB17EB3C}"/>
              </a:ext>
            </a:extLst>
          </p:cNvPr>
          <p:cNvSpPr txBox="1"/>
          <p:nvPr/>
        </p:nvSpPr>
        <p:spPr>
          <a:xfrm>
            <a:off x="304801" y="3291089"/>
            <a:ext cx="2508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ohodnocené hrany</a:t>
            </a: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A3B23ED6-BF46-9244-C706-5A83413B1C6D}"/>
              </a:ext>
            </a:extLst>
          </p:cNvPr>
          <p:cNvSpPr txBox="1"/>
          <p:nvPr/>
        </p:nvSpPr>
        <p:spPr>
          <a:xfrm>
            <a:off x="304801" y="3753930"/>
            <a:ext cx="6529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Pro zápis ohodnocené hrany je nutné vložit hodnotu hrany do kulatých závorek mezi označení obou bodů.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B6BB2132-ADDE-7184-E5F1-0881756E78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351" y="4370131"/>
            <a:ext cx="2657846" cy="1781424"/>
          </a:xfrm>
          <a:prstGeom prst="rect">
            <a:avLst/>
          </a:prstGeom>
        </p:spPr>
      </p:pic>
      <p:sp>
        <p:nvSpPr>
          <p:cNvPr id="15" name="TextovéPole 14">
            <a:extLst>
              <a:ext uri="{FF2B5EF4-FFF2-40B4-BE49-F238E27FC236}">
                <a16:creationId xmlns:a16="http://schemas.microsoft.com/office/drawing/2014/main" id="{D3C8B526-F678-8DCC-E45B-8B0F336AFF56}"/>
              </a:ext>
            </a:extLst>
          </p:cNvPr>
          <p:cNvSpPr txBox="1"/>
          <p:nvPr/>
        </p:nvSpPr>
        <p:spPr>
          <a:xfrm>
            <a:off x="3247293" y="4460624"/>
            <a:ext cx="358726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orientovaného a ohodnoceného grafu na obrázku:</a:t>
            </a:r>
          </a:p>
          <a:p>
            <a:endParaRPr lang="cs-CZ" sz="800" b="1" dirty="0"/>
          </a:p>
          <a:p>
            <a:r>
              <a:rPr lang="cs-CZ" dirty="0"/>
              <a:t>A-(8)&gt;B</a:t>
            </a:r>
          </a:p>
          <a:p>
            <a:r>
              <a:rPr lang="cs-CZ" dirty="0"/>
              <a:t>B-(12)&gt;C</a:t>
            </a:r>
          </a:p>
          <a:p>
            <a:r>
              <a:rPr lang="cs-CZ" dirty="0"/>
              <a:t>C-(10)&gt;A</a:t>
            </a:r>
          </a:p>
        </p:txBody>
      </p:sp>
      <p:pic>
        <p:nvPicPr>
          <p:cNvPr id="20" name="Obrázek 19">
            <a:extLst>
              <a:ext uri="{FF2B5EF4-FFF2-40B4-BE49-F238E27FC236}">
                <a16:creationId xmlns:a16="http://schemas.microsoft.com/office/drawing/2014/main" id="{36064B38-60F2-11A0-6D25-CF921016F2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603"/>
          <a:stretch>
            <a:fillRect/>
          </a:stretch>
        </p:blipFill>
        <p:spPr>
          <a:xfrm>
            <a:off x="6693877" y="2523002"/>
            <a:ext cx="5290809" cy="2274837"/>
          </a:xfrm>
          <a:prstGeom prst="rect">
            <a:avLst/>
          </a:prstGeom>
        </p:spPr>
      </p:pic>
      <p:sp>
        <p:nvSpPr>
          <p:cNvPr id="21" name="TextovéPole 20">
            <a:extLst>
              <a:ext uri="{FF2B5EF4-FFF2-40B4-BE49-F238E27FC236}">
                <a16:creationId xmlns:a16="http://schemas.microsoft.com/office/drawing/2014/main" id="{2D6633FF-795B-F1CD-5F18-4733A7D313E9}"/>
              </a:ext>
            </a:extLst>
          </p:cNvPr>
          <p:cNvSpPr txBox="1"/>
          <p:nvPr/>
        </p:nvSpPr>
        <p:spPr>
          <a:xfrm>
            <a:off x="6760204" y="1839754"/>
            <a:ext cx="51581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Rozšířený formát zápisu hran umožňuje nastavit orientované a ohodnocené hrany.</a:t>
            </a:r>
          </a:p>
        </p:txBody>
      </p:sp>
    </p:spTree>
    <p:extLst>
      <p:ext uri="{BB962C8B-B14F-4D97-AF65-F5344CB8AC3E}">
        <p14:creationId xmlns:p14="http://schemas.microsoft.com/office/powerpoint/2010/main" val="2701859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65C43A8-CCC6-3D3D-C736-E66E4E5C2322}"/>
              </a:ext>
            </a:extLst>
          </p:cNvPr>
          <p:cNvSpPr txBox="1"/>
          <p:nvPr/>
        </p:nvSpPr>
        <p:spPr>
          <a:xfrm>
            <a:off x="246185" y="316523"/>
            <a:ext cx="40210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Zápis grafu formou matice sousednosti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F2B267F3-C35E-B21D-757A-11CB44943BE0}"/>
              </a:ext>
            </a:extLst>
          </p:cNvPr>
          <p:cNvSpPr txBox="1"/>
          <p:nvPr/>
        </p:nvSpPr>
        <p:spPr>
          <a:xfrm>
            <a:off x="246185" y="685855"/>
            <a:ext cx="1140655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Aby byl zápis grafu zpracovatelný počítačem, musí být interpretován v podobě, které počítač bude rozumět. Takovou podobou je – stejně jako u ostatních typů dat – </a:t>
            </a:r>
            <a:r>
              <a:rPr lang="cs-CZ" b="1" dirty="0"/>
              <a:t>zápis grafu pomoci jedniček a nul. </a:t>
            </a:r>
            <a:r>
              <a:rPr lang="cs-CZ" dirty="0"/>
              <a:t>Tento problém řeší tzv. </a:t>
            </a:r>
            <a:r>
              <a:rPr lang="cs-CZ" b="1" dirty="0"/>
              <a:t>matice sousednosti.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4976A4AD-C404-5020-688C-E951FB870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357" t="76923" r="43983" b="6958"/>
          <a:stretch>
            <a:fillRect/>
          </a:stretch>
        </p:blipFill>
        <p:spPr>
          <a:xfrm>
            <a:off x="246185" y="1609187"/>
            <a:ext cx="5400000" cy="2389662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C964E028-4494-B8A9-20D3-599289CB3816}"/>
              </a:ext>
            </a:extLst>
          </p:cNvPr>
          <p:cNvSpPr txBox="1"/>
          <p:nvPr/>
        </p:nvSpPr>
        <p:spPr>
          <a:xfrm>
            <a:off x="5802246" y="1609185"/>
            <a:ext cx="6143569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Orientovaná hrana</a:t>
            </a:r>
          </a:p>
          <a:p>
            <a:r>
              <a:rPr lang="cs-CZ" dirty="0"/>
              <a:t>Celý graf je nutné převést do tabulky, která bude mít tolik sloupců a řádků, kolik má graf uzlů (na obrázku  uzle A, B. C).</a:t>
            </a:r>
          </a:p>
          <a:p>
            <a:r>
              <a:rPr lang="cs-CZ" dirty="0"/>
              <a:t>Do políček tabulky zapíšeme 0 nebo 1 takto:</a:t>
            </a:r>
          </a:p>
          <a:p>
            <a:r>
              <a:rPr lang="cs-CZ" dirty="0"/>
              <a:t>Vede-li orientovaná hrana z uzlu A do uzlu B zapíšeme do pole AB (</a:t>
            </a:r>
            <a:r>
              <a:rPr lang="cs-CZ" b="1" dirty="0"/>
              <a:t>v pořadí řádek – sloupec</a:t>
            </a:r>
            <a:r>
              <a:rPr lang="cs-CZ" dirty="0"/>
              <a:t>) 1.</a:t>
            </a:r>
          </a:p>
          <a:p>
            <a:r>
              <a:rPr lang="cs-CZ" dirty="0"/>
              <a:t>Vede-li orientovaná hrana z uzlu B do C, zapíšeme do pole BC 1.</a:t>
            </a:r>
          </a:p>
          <a:p>
            <a:r>
              <a:rPr lang="cs-CZ" dirty="0"/>
              <a:t>Vede-li orientovaná hrana z C do A, zapíšeme do pole CA 1. </a:t>
            </a:r>
          </a:p>
          <a:p>
            <a:r>
              <a:rPr lang="cs-CZ" dirty="0"/>
              <a:t>Ve zbylých políčkách zapíšeme 0.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67D984E-5D5D-84FC-F27C-41F279E9A8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65015" r="48289" b="20855"/>
          <a:stretch>
            <a:fillRect/>
          </a:stretch>
        </p:blipFill>
        <p:spPr>
          <a:xfrm>
            <a:off x="246185" y="4431323"/>
            <a:ext cx="5400000" cy="2110154"/>
          </a:xfrm>
          <a:prstGeom prst="rect">
            <a:avLst/>
          </a:prstGeom>
        </p:spPr>
      </p:pic>
      <p:sp>
        <p:nvSpPr>
          <p:cNvPr id="9" name="TextovéPole 8">
            <a:extLst>
              <a:ext uri="{FF2B5EF4-FFF2-40B4-BE49-F238E27FC236}">
                <a16:creationId xmlns:a16="http://schemas.microsoft.com/office/drawing/2014/main" id="{2B1DB542-48B6-A44B-8DC4-B5CF3B232F64}"/>
              </a:ext>
            </a:extLst>
          </p:cNvPr>
          <p:cNvSpPr txBox="1"/>
          <p:nvPr/>
        </p:nvSpPr>
        <p:spPr>
          <a:xfrm>
            <a:off x="5802246" y="4563070"/>
            <a:ext cx="595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Neorientovaná hrana</a:t>
            </a:r>
          </a:p>
          <a:p>
            <a:r>
              <a:rPr lang="cs-CZ" dirty="0"/>
              <a:t>Jestliže do tabulky zapíšeme 1 jak do pole AB tak do pole BA,</a:t>
            </a:r>
          </a:p>
          <a:p>
            <a:r>
              <a:rPr lang="cs-CZ" dirty="0"/>
              <a:t>hrana se vykreslí  bez orientační šipky – viz obrázek.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52D76788-DFE2-F1B7-1C66-06A80141C5E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2967" y="5854962"/>
            <a:ext cx="3354558" cy="841243"/>
          </a:xfrm>
          <a:prstGeom prst="rect">
            <a:avLst/>
          </a:prstGeom>
        </p:spPr>
      </p:pic>
      <p:sp>
        <p:nvSpPr>
          <p:cNvPr id="12" name="TextovéPole 11">
            <a:extLst>
              <a:ext uri="{FF2B5EF4-FFF2-40B4-BE49-F238E27FC236}">
                <a16:creationId xmlns:a16="http://schemas.microsoft.com/office/drawing/2014/main" id="{DFB2856D-3BF7-BFF0-D188-57D47ED03787}"/>
              </a:ext>
            </a:extLst>
          </p:cNvPr>
          <p:cNvSpPr txBox="1"/>
          <p:nvPr/>
        </p:nvSpPr>
        <p:spPr>
          <a:xfrm>
            <a:off x="7004200" y="5593352"/>
            <a:ext cx="18698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100" dirty="0"/>
              <a:t>Obrázky jsou převzaty z knihy</a:t>
            </a:r>
          </a:p>
        </p:txBody>
      </p:sp>
    </p:spTree>
    <p:extLst>
      <p:ext uri="{BB962C8B-B14F-4D97-AF65-F5344CB8AC3E}">
        <p14:creationId xmlns:p14="http://schemas.microsoft.com/office/powerpoint/2010/main" val="14091848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F589D00-A55E-FB99-445B-21A294FE5E31}"/>
              </a:ext>
            </a:extLst>
          </p:cNvPr>
          <p:cNvSpPr txBox="1"/>
          <p:nvPr/>
        </p:nvSpPr>
        <p:spPr>
          <a:xfrm>
            <a:off x="328246" y="257908"/>
            <a:ext cx="21453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Matice sousednosti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E9912BBC-5531-8F0C-A5F7-DA94F2EB7B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51" t="82637" r="64537" b="3761"/>
          <a:stretch>
            <a:fillRect/>
          </a:stretch>
        </p:blipFill>
        <p:spPr>
          <a:xfrm>
            <a:off x="328247" y="853439"/>
            <a:ext cx="4572000" cy="275214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81948CBB-5E7A-C9A6-0891-214F784B22EB}"/>
              </a:ext>
            </a:extLst>
          </p:cNvPr>
          <p:cNvSpPr txBox="1"/>
          <p:nvPr/>
        </p:nvSpPr>
        <p:spPr>
          <a:xfrm>
            <a:off x="5132832" y="853439"/>
            <a:ext cx="6266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Matici sousednosti získáme z tabulky vynecháním názvů sloupců a řádků.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F3F58565-A4B9-F241-CDAF-392CEB7AE6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r="30458"/>
          <a:stretch>
            <a:fillRect/>
          </a:stretch>
        </p:blipFill>
        <p:spPr>
          <a:xfrm>
            <a:off x="242667" y="3602344"/>
            <a:ext cx="6121557" cy="3152977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F16C4DBF-8FE4-E3A0-B24C-A21EDC2C13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95662" y="2229513"/>
            <a:ext cx="4068492" cy="3043722"/>
          </a:xfrm>
          <a:prstGeom prst="rect">
            <a:avLst/>
          </a:prstGeom>
        </p:spPr>
      </p:pic>
      <p:sp>
        <p:nvSpPr>
          <p:cNvPr id="10" name="TextovéPole 9">
            <a:extLst>
              <a:ext uri="{FF2B5EF4-FFF2-40B4-BE49-F238E27FC236}">
                <a16:creationId xmlns:a16="http://schemas.microsoft.com/office/drawing/2014/main" id="{E1B4050F-3C14-5533-E69E-8A2469D704BD}"/>
              </a:ext>
            </a:extLst>
          </p:cNvPr>
          <p:cNvSpPr txBox="1"/>
          <p:nvPr/>
        </p:nvSpPr>
        <p:spPr>
          <a:xfrm>
            <a:off x="6795662" y="5178832"/>
            <a:ext cx="50364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Graf vykreslený aplikací </a:t>
            </a:r>
            <a:r>
              <a:rPr lang="cs-CZ" dirty="0" err="1"/>
              <a:t>Graph</a:t>
            </a:r>
            <a:r>
              <a:rPr lang="cs-CZ" dirty="0"/>
              <a:t> Online používá pro označení uzlů čísla, nikoli písmena. Na věcnou správnost grafu to nemá vliv.</a:t>
            </a:r>
          </a:p>
        </p:txBody>
      </p:sp>
    </p:spTree>
    <p:extLst>
      <p:ext uri="{BB962C8B-B14F-4D97-AF65-F5344CB8AC3E}">
        <p14:creationId xmlns:p14="http://schemas.microsoft.com/office/powerpoint/2010/main" val="92147823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DB29538E-15ED-3833-7E8B-7FA4EB944A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9900701"/>
              </p:ext>
            </p:extLst>
          </p:nvPr>
        </p:nvGraphicFramePr>
        <p:xfrm>
          <a:off x="620972" y="1663712"/>
          <a:ext cx="3456000" cy="146304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864000">
                  <a:extLst>
                    <a:ext uri="{9D8B030D-6E8A-4147-A177-3AD203B41FA5}">
                      <a16:colId xmlns:a16="http://schemas.microsoft.com/office/drawing/2014/main" val="1248364985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579953718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525585296"/>
                    </a:ext>
                  </a:extLst>
                </a:gridCol>
                <a:gridCol w="864000">
                  <a:extLst>
                    <a:ext uri="{9D8B030D-6E8A-4147-A177-3AD203B41FA5}">
                      <a16:colId xmlns:a16="http://schemas.microsoft.com/office/drawing/2014/main" val="337736592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B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C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87198160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b="1" dirty="0"/>
                        <a:t>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6919179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b="1" dirty="0"/>
                        <a:t>B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/>
                        <a:t>5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45230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b="1" dirty="0"/>
                        <a:t>C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cs-CZ" dirty="0"/>
                        <a:t>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75743514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2C864A7E-723F-CB80-834B-DE079BBC8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6136" y="371699"/>
            <a:ext cx="1129284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matici sousednosti lze místo jedniček zadat přímo váhy hran.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V </a:t>
            </a:r>
            <a:r>
              <a:rPr kumimoji="0" lang="cs-CZ" altLang="cs-CZ" sz="1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Graph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Online znamená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0, že hrana neexistuje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a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kladné číslo vyjadřuje její váhu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Například pro orientované hrany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 → B s váhou 8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 → C s váhou 5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</a:t>
            </a: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 → A s váhou 3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získáme: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BF04E610-7B56-5416-5394-4057649CE130}"/>
              </a:ext>
            </a:extLst>
          </p:cNvPr>
          <p:cNvSpPr txBox="1"/>
          <p:nvPr/>
        </p:nvSpPr>
        <p:spPr>
          <a:xfrm>
            <a:off x="4595447" y="1663712"/>
            <a:ext cx="6096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U neorientované hrany zadáme stejnou váhu do obou odpovídajících polí</a:t>
            </a:r>
            <a:r>
              <a:rPr lang="cs-CZ" dirty="0"/>
              <a:t>, například pro hranu A–B s váhou 8 do polí AB i BA.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B1F73EC8-1EC0-7BA1-A573-9741A942FF6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2959" r="17441" b="10612"/>
          <a:stretch>
            <a:fillRect/>
          </a:stretch>
        </p:blipFill>
        <p:spPr>
          <a:xfrm>
            <a:off x="7889632" y="4109103"/>
            <a:ext cx="2801815" cy="2631664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BB44CD32-2E06-D309-7B67-A9EED38CCF5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26136" y="3279150"/>
            <a:ext cx="5853420" cy="3461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14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6EF594-FFAD-24CD-9CDD-099E48F863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3415" y="482079"/>
            <a:ext cx="6887536" cy="5706271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3C83E48-4C49-97B1-ACB7-C551347E505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8982" r="3589" b="4835"/>
          <a:stretch>
            <a:fillRect/>
          </a:stretch>
        </p:blipFill>
        <p:spPr>
          <a:xfrm>
            <a:off x="7807569" y="2033391"/>
            <a:ext cx="4021016" cy="3230271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019D2528-3145-DB14-A2A3-193215F4BB50}"/>
              </a:ext>
            </a:extLst>
          </p:cNvPr>
          <p:cNvSpPr txBox="1"/>
          <p:nvPr/>
        </p:nvSpPr>
        <p:spPr>
          <a:xfrm>
            <a:off x="7250951" y="5358807"/>
            <a:ext cx="4689231" cy="1200329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Aby byl graf srozumitelný, doplníme význam uzlů a hran. </a:t>
            </a:r>
          </a:p>
          <a:p>
            <a:r>
              <a:rPr lang="cs-CZ" dirty="0"/>
              <a:t>U ohodnocených hran uvedeme také význam hodnot a případné jednotky.</a:t>
            </a:r>
          </a:p>
        </p:txBody>
      </p:sp>
    </p:spTree>
    <p:extLst>
      <p:ext uri="{BB962C8B-B14F-4D97-AF65-F5344CB8AC3E}">
        <p14:creationId xmlns:p14="http://schemas.microsoft.com/office/powerpoint/2010/main" val="3240537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1E7D08D-8664-6EBA-7FE4-6C96150D07F6}"/>
              </a:ext>
            </a:extLst>
          </p:cNvPr>
          <p:cNvSpPr txBox="1"/>
          <p:nvPr/>
        </p:nvSpPr>
        <p:spPr>
          <a:xfrm>
            <a:off x="597877" y="376205"/>
            <a:ext cx="1080867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Platforma </a:t>
            </a:r>
            <a:r>
              <a:rPr lang="cs-CZ" dirty="0" err="1"/>
              <a:t>Graph</a:t>
            </a:r>
            <a:r>
              <a:rPr lang="cs-CZ" dirty="0"/>
              <a:t> Online nabízí řadu možností práce s grafem, které nalezneme v nabídce </a:t>
            </a:r>
            <a:r>
              <a:rPr lang="cs-CZ" b="1" dirty="0"/>
              <a:t>Algoritmy</a:t>
            </a:r>
            <a:r>
              <a:rPr lang="cs-CZ" dirty="0"/>
              <a:t>. 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34514E91-A581-5A6B-C2FF-68A0B4306C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4926" b="7870"/>
          <a:stretch>
            <a:fillRect/>
          </a:stretch>
        </p:blipFill>
        <p:spPr>
          <a:xfrm>
            <a:off x="3115883" y="1249753"/>
            <a:ext cx="5960234" cy="475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1276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6C1CA774-D497-8AB8-812A-D159F18B639F}"/>
              </a:ext>
            </a:extLst>
          </p:cNvPr>
          <p:cNvSpPr txBox="1"/>
          <p:nvPr/>
        </p:nvSpPr>
        <p:spPr>
          <a:xfrm>
            <a:off x="175846" y="128954"/>
            <a:ext cx="64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 k vyhledání nejkratší cesty a nejdelší (kritické) cesty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6B9EA703-C762-F07C-74C1-FFAB648478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846" y="801170"/>
            <a:ext cx="6754168" cy="5677692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97B51268-F1D4-F052-4583-B273E02F88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4013" y="1452821"/>
            <a:ext cx="4549904" cy="437438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C4FB6BCA-4F51-C039-4402-B700EFEDD608}"/>
              </a:ext>
            </a:extLst>
          </p:cNvPr>
          <p:cNvSpPr txBox="1"/>
          <p:nvPr/>
        </p:nvSpPr>
        <p:spPr>
          <a:xfrm>
            <a:off x="7784124" y="5944440"/>
            <a:ext cx="4232030" cy="3742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Výchozí graf vytvořený „seznamem hran“ </a:t>
            </a:r>
          </a:p>
        </p:txBody>
      </p:sp>
    </p:spTree>
    <p:extLst>
      <p:ext uri="{BB962C8B-B14F-4D97-AF65-F5344CB8AC3E}">
        <p14:creationId xmlns:p14="http://schemas.microsoft.com/office/powerpoint/2010/main" val="6874803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52630E-8D1A-A587-2F57-D4C2DAD79A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926" b="7870"/>
          <a:stretch>
            <a:fillRect/>
          </a:stretch>
        </p:blipFill>
        <p:spPr>
          <a:xfrm>
            <a:off x="293077" y="862802"/>
            <a:ext cx="5960234" cy="4757079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4E65692-0B75-FA3A-42C8-CE6C378FD7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3311" y="1001065"/>
            <a:ext cx="4794738" cy="4480552"/>
          </a:xfrm>
          <a:prstGeom prst="rect">
            <a:avLst/>
          </a:prstGeom>
        </p:spPr>
      </p:pic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1AA590B0-02BA-4090-07F4-DE892647C36D}"/>
              </a:ext>
            </a:extLst>
          </p:cNvPr>
          <p:cNvCxnSpPr/>
          <p:nvPr/>
        </p:nvCxnSpPr>
        <p:spPr>
          <a:xfrm>
            <a:off x="2930769" y="1535723"/>
            <a:ext cx="3657600" cy="492369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ovéPole 7">
            <a:extLst>
              <a:ext uri="{FF2B5EF4-FFF2-40B4-BE49-F238E27FC236}">
                <a16:creationId xmlns:a16="http://schemas.microsoft.com/office/drawing/2014/main" id="{0EFF1FAE-356A-171D-CD95-4D3437DF4645}"/>
              </a:ext>
            </a:extLst>
          </p:cNvPr>
          <p:cNvSpPr txBox="1"/>
          <p:nvPr/>
        </p:nvSpPr>
        <p:spPr>
          <a:xfrm>
            <a:off x="293077" y="246185"/>
            <a:ext cx="72448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Vyhledání nejkratší cesty mezi uzly A </a:t>
            </a:r>
            <a:r>
              <a:rPr lang="cs-CZ" b="1" dirty="0" err="1"/>
              <a:t>a</a:t>
            </a:r>
            <a:r>
              <a:rPr lang="cs-CZ" b="1" dirty="0"/>
              <a:t> G pomoci </a:t>
            </a:r>
            <a:r>
              <a:rPr lang="cs-CZ" b="1" dirty="0" err="1"/>
              <a:t>Dijkstrova</a:t>
            </a:r>
            <a:r>
              <a:rPr lang="cs-CZ" b="1" dirty="0"/>
              <a:t> algoritmu</a:t>
            </a:r>
          </a:p>
        </p:txBody>
      </p:sp>
    </p:spTree>
    <p:extLst>
      <p:ext uri="{BB962C8B-B14F-4D97-AF65-F5344CB8AC3E}">
        <p14:creationId xmlns:p14="http://schemas.microsoft.com/office/powerpoint/2010/main" val="26780953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C13C4A2-5640-6504-9A0F-9FA0C8B856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2613" y="586153"/>
            <a:ext cx="4712592" cy="5685693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E795B27-1C3D-1F63-E304-1D814B25F3F3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926" b="7870"/>
          <a:stretch>
            <a:fillRect/>
          </a:stretch>
        </p:blipFill>
        <p:spPr>
          <a:xfrm>
            <a:off x="457202" y="1050460"/>
            <a:ext cx="5960234" cy="475707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215516DE-DDEC-5B0E-6046-20524FD01296}"/>
              </a:ext>
            </a:extLst>
          </p:cNvPr>
          <p:cNvSpPr txBox="1"/>
          <p:nvPr/>
        </p:nvSpPr>
        <p:spPr>
          <a:xfrm>
            <a:off x="504093" y="339969"/>
            <a:ext cx="42203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Hledání nejdelší cesty mezi uzly A </a:t>
            </a:r>
            <a:r>
              <a:rPr lang="cs-CZ" b="1" dirty="0" err="1"/>
              <a:t>a</a:t>
            </a:r>
            <a:r>
              <a:rPr lang="cs-CZ" b="1" dirty="0"/>
              <a:t> G</a:t>
            </a:r>
          </a:p>
        </p:txBody>
      </p:sp>
      <p:cxnSp>
        <p:nvCxnSpPr>
          <p:cNvPr id="7" name="Přímá spojnice se šipkou 6">
            <a:extLst>
              <a:ext uri="{FF2B5EF4-FFF2-40B4-BE49-F238E27FC236}">
                <a16:creationId xmlns:a16="http://schemas.microsoft.com/office/drawing/2014/main" id="{1163ED70-810A-DAC4-AD0B-E4150C4F39B1}"/>
              </a:ext>
            </a:extLst>
          </p:cNvPr>
          <p:cNvCxnSpPr/>
          <p:nvPr/>
        </p:nvCxnSpPr>
        <p:spPr>
          <a:xfrm flipV="1">
            <a:off x="1992923" y="2813538"/>
            <a:ext cx="5205046" cy="61546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2080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1CC4889-D38C-E3BB-7FA4-5D0DA4E52B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10172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476</TotalTime>
  <Words>871</Words>
  <Application>Microsoft Office PowerPoint</Application>
  <PresentationFormat>Širokoúhlá obrazovka</PresentationFormat>
  <Paragraphs>99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Motiv Office</vt:lpstr>
      <vt:lpstr>Kódování grafů INV 406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14</cp:revision>
  <dcterms:created xsi:type="dcterms:W3CDTF">2026-10-11T08:57:04Z</dcterms:created>
  <dcterms:modified xsi:type="dcterms:W3CDTF">2026-10-11T16:53:18Z</dcterms:modified>
</cp:coreProperties>
</file>