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8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0" r:id="rId13"/>
    <p:sldId id="279" r:id="rId14"/>
    <p:sldId id="281" r:id="rId15"/>
    <p:sldId id="282" r:id="rId16"/>
    <p:sldId id="286" r:id="rId17"/>
    <p:sldId id="287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4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6CEF44-D206-E54F-6ECB-768FC37EB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DBFA6A1-4F2B-BE6E-B22B-A791A4EBC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195953-8543-6E43-2173-7BCE75666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A064E9-D77B-4BFA-5042-64228E2BA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EEEBA2-6A94-0455-2DFC-132957E62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314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579DC3-5E4B-2EC9-739E-74690825D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7928606-2D54-0738-9FC3-EBE6765B2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95BB3DA-4732-374F-C838-4AA230D62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456A15F-39A4-8101-62EC-7A123C692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B941F85-67AF-FAE6-4900-1B7E1F9C0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1262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F2DA72-CD5D-62EC-84CC-E2408A295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2E368C-22E3-4EF5-B677-3488FD1FF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B4D469-52F6-5D57-E95E-95F967992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69E0A8-5E59-0BDC-163F-2E39D6E50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B98124A-4BE9-C6D8-E0AD-27692AD7C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9511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C0E15C-2DAB-13E6-DDC3-D20DFE4EB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F028B80-F5B6-001B-C67C-A8CFBFAE0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05C773C-EB79-5AA7-C2BB-D93C9CCF12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A7DCBE0-8BB1-F835-8C87-9244EA661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55264BA-6108-21E5-FDF5-35E590845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561DDD7-3275-6BC6-8A09-79789449E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428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690CD7-DACF-3826-FBE2-FDD7DFEE4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2B1645C-4C77-468B-FD4D-F90B4536F6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D81623B-58B9-D7C4-6A75-08F7F30C83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86263B1-8876-B20E-F151-EE593C5F1D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77518A0-1724-3E6B-9FBD-E96EA17F06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78DBF4B-C63A-70E8-B98D-80C28F2B6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43F604F-0BA6-0AEC-5A9D-8E073648B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A05C8DC-C819-64CA-0DBE-36239D2BF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1398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CE5B09-7414-3D41-BBCC-735BDA072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08CC6E6-D8E1-F2CA-9EE2-261999A46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7D74EF6-2CF1-5D76-E3EE-AE73A6912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2482CAA-C78D-171D-6C7D-87423EA0E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254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4F9FF0C-46C6-B682-9AC2-C4F522101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7290A2D-D627-6ECF-2D39-CAC18CAD0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7B61375-EE09-FB42-DE4F-4395867A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4459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3530E6-2E33-2022-2916-7DD01BC9F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36C38DE-6529-F6BF-3524-68A7250DC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AE0BAC8-A090-8958-2D2F-083E853AF4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F404A8-1C39-78C3-2146-2EE666932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4FE8EF0-5FEC-4BC8-6CD1-02AE85B2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E344056-CCAE-144C-7476-A9DA62B93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362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24A762-5374-55DE-B1F2-FCA8114C5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6606C24-B341-22B8-FC4E-7EC9FD20D1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8840867-713F-1E8B-F793-44A0FA1B0B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7CDC5CC-DA9C-2115-2308-7719AFC97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F5B2AA0-A372-C5AB-3FEC-11761D57E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D31CD86-6F2C-F9BB-03D4-26C4C3E18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5180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C1CDA5-F62D-E5CE-0612-72E113BA1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F53E913-7562-FF9C-8259-45B455F1E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D32DB44-B8F8-A06B-8DEA-F4698473F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10650E9-EB32-A1CF-FED2-8F6B28BA4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7E977D3-15C3-8A63-FE56-80EC9BD2D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175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DEE9B01-22F5-7104-E7B7-BA2A9EFAB0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F66E010-B1DD-49C6-2E3E-A74CFE247E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7A1EF1-69DB-835B-0FDC-33B963DD2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4DF4F14-7412-79F8-D69D-8D36B9E9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5C9961E-38C6-D64E-E983-B2FC18299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958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2013E22-875A-0C72-2D83-C2515867F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D820874-DEF1-FC0D-AFD0-3D2D038B7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92C90A-C4BF-C461-C9F8-70FA8ED5CD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AFB00-FFB1-4023-85F1-784D3EC0226B}" type="datetimeFigureOut">
              <a:rPr lang="cs-CZ" smtClean="0"/>
              <a:t>10.10.2026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459316E-00EA-5B23-F7F3-6A32F5C026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CD7AB2-1DF6-3055-C897-7BD69E469D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74FB9-ABDE-4DA8-8CDD-778BE9B842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6011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365D5A-1A6A-A0C0-BE4D-2EBC7582B0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71284"/>
            <a:ext cx="9144000" cy="1294301"/>
          </a:xfrm>
        </p:spPr>
        <p:txBody>
          <a:bodyPr>
            <a:normAutofit/>
          </a:bodyPr>
          <a:lstStyle/>
          <a:p>
            <a:r>
              <a:rPr lang="cs-CZ" sz="4000" dirty="0"/>
              <a:t>Modelování</a:t>
            </a:r>
            <a:br>
              <a:rPr lang="cs-CZ" sz="4000" dirty="0"/>
            </a:br>
            <a:r>
              <a:rPr lang="cs-CZ" sz="4000" dirty="0"/>
              <a:t>INV 404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5EC82BA-41B8-6848-202B-604C6DDD7D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09292" y="3065585"/>
            <a:ext cx="4173415" cy="2599471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Vizuální reprezentace jevů </a:t>
            </a:r>
          </a:p>
          <a:p>
            <a:r>
              <a:rPr lang="cs-CZ" dirty="0"/>
              <a:t>Základní nástroje</a:t>
            </a:r>
          </a:p>
          <a:p>
            <a:r>
              <a:rPr lang="cs-CZ" dirty="0"/>
              <a:t>Model a modelování</a:t>
            </a:r>
          </a:p>
          <a:p>
            <a:r>
              <a:rPr lang="cs-CZ" dirty="0"/>
              <a:t>Diagram</a:t>
            </a:r>
          </a:p>
          <a:p>
            <a:r>
              <a:rPr lang="cs-CZ" dirty="0"/>
              <a:t>Schéma</a:t>
            </a:r>
          </a:p>
          <a:p>
            <a:r>
              <a:rPr lang="cs-CZ" dirty="0"/>
              <a:t>Myšlenková a pojmová mapa</a:t>
            </a:r>
          </a:p>
          <a:p>
            <a:r>
              <a:rPr lang="cs-CZ" dirty="0"/>
              <a:t>Graf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581A74E-AF6F-D8E5-9727-2A1DDA37E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12849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2B1DE70-C39F-FA45-D1C5-39DD5BD48231}"/>
              </a:ext>
            </a:extLst>
          </p:cNvPr>
          <p:cNvSpPr txBox="1"/>
          <p:nvPr/>
        </p:nvSpPr>
        <p:spPr>
          <a:xfrm>
            <a:off x="679938" y="6107724"/>
            <a:ext cx="1512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10. 10. 2026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BC606256-3B8D-4830-1545-127B9A867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276" y="5858697"/>
            <a:ext cx="3589020" cy="900040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6B477378-D40C-A178-7B69-5B08D34B190A}"/>
              </a:ext>
            </a:extLst>
          </p:cNvPr>
          <p:cNvSpPr txBox="1"/>
          <p:nvPr/>
        </p:nvSpPr>
        <p:spPr>
          <a:xfrm>
            <a:off x="8370276" y="5489365"/>
            <a:ext cx="3589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Některé obrázky pocházejí z knihy:</a:t>
            </a:r>
          </a:p>
        </p:txBody>
      </p:sp>
    </p:spTree>
    <p:extLst>
      <p:ext uri="{BB962C8B-B14F-4D97-AF65-F5344CB8AC3E}">
        <p14:creationId xmlns:p14="http://schemas.microsoft.com/office/powerpoint/2010/main" val="1734919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7CC7A60-05B0-1E2A-D15F-DB18F067CC92}"/>
              </a:ext>
            </a:extLst>
          </p:cNvPr>
          <p:cNvSpPr txBox="1"/>
          <p:nvPr/>
        </p:nvSpPr>
        <p:spPr>
          <a:xfrm>
            <a:off x="539260" y="27839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Vizuální reprezentace jevů, informací a dat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CA35EA1-9B55-F133-9202-CFE4ECD7158C}"/>
              </a:ext>
            </a:extLst>
          </p:cNvPr>
          <p:cNvSpPr txBox="1"/>
          <p:nvPr/>
        </p:nvSpPr>
        <p:spPr>
          <a:xfrm>
            <a:off x="539260" y="709375"/>
            <a:ext cx="11265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Procesy, jevy a věci kolem nás jsou poměrně složité a popsat je prostým textem může být náročné a nepřehledné.  Jejich převedením do zjednodušené  nebo grafické podoby  se stanou více srozumitelné a přehledné.</a:t>
            </a:r>
          </a:p>
        </p:txBody>
      </p: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8DAB1EEF-D10E-2229-7B15-3F39A60D2B79}"/>
              </a:ext>
            </a:extLst>
          </p:cNvPr>
          <p:cNvGrpSpPr/>
          <p:nvPr/>
        </p:nvGrpSpPr>
        <p:grpSpPr>
          <a:xfrm>
            <a:off x="1490454" y="1466946"/>
            <a:ext cx="9211093" cy="3305780"/>
            <a:chOff x="1348155" y="1466946"/>
            <a:chExt cx="9211093" cy="330578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253DEC79-A444-DDFB-5025-F06A01C46A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366" b="9059"/>
            <a:stretch>
              <a:fillRect/>
            </a:stretch>
          </p:blipFill>
          <p:spPr>
            <a:xfrm>
              <a:off x="1348155" y="1466946"/>
              <a:ext cx="2110154" cy="3118339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43096553-6EBE-E212-293C-BC9616FE6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441" r="32849" b="9059"/>
            <a:stretch>
              <a:fillRect/>
            </a:stretch>
          </p:blipFill>
          <p:spPr>
            <a:xfrm>
              <a:off x="5017475" y="1578186"/>
              <a:ext cx="1992923" cy="3118339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30089C94-84FD-773A-CA6D-C7BFED819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344" b="9059"/>
            <a:stretch>
              <a:fillRect/>
            </a:stretch>
          </p:blipFill>
          <p:spPr>
            <a:xfrm>
              <a:off x="8569564" y="1654387"/>
              <a:ext cx="1989684" cy="3118339"/>
            </a:xfrm>
            <a:prstGeom prst="rect">
              <a:avLst/>
            </a:prstGeom>
          </p:spPr>
        </p:pic>
        <p:sp>
          <p:nvSpPr>
            <p:cNvPr id="10" name="Šipka: doprava 9">
              <a:extLst>
                <a:ext uri="{FF2B5EF4-FFF2-40B4-BE49-F238E27FC236}">
                  <a16:creationId xmlns:a16="http://schemas.microsoft.com/office/drawing/2014/main" id="{723F2F28-6F34-174D-E7FB-84659C28438E}"/>
                </a:ext>
              </a:extLst>
            </p:cNvPr>
            <p:cNvSpPr/>
            <p:nvPr/>
          </p:nvSpPr>
          <p:spPr>
            <a:xfrm>
              <a:off x="3704495" y="3031977"/>
              <a:ext cx="937846" cy="40288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Šipka: doprava 10">
              <a:extLst>
                <a:ext uri="{FF2B5EF4-FFF2-40B4-BE49-F238E27FC236}">
                  <a16:creationId xmlns:a16="http://schemas.microsoft.com/office/drawing/2014/main" id="{86FA596C-9971-D6A9-8731-9B85E65B5B91}"/>
                </a:ext>
              </a:extLst>
            </p:cNvPr>
            <p:cNvSpPr/>
            <p:nvPr/>
          </p:nvSpPr>
          <p:spPr>
            <a:xfrm>
              <a:off x="7420711" y="3008530"/>
              <a:ext cx="937846" cy="402885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F9287E34-1E13-CE6A-5CA5-887AFBF8A969}"/>
              </a:ext>
            </a:extLst>
          </p:cNvPr>
          <p:cNvSpPr txBox="1"/>
          <p:nvPr/>
        </p:nvSpPr>
        <p:spPr>
          <a:xfrm>
            <a:off x="862456" y="4807765"/>
            <a:ext cx="106194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Fiktivní město ve třech podobách</a:t>
            </a:r>
            <a:r>
              <a:rPr lang="cs-CZ" dirty="0"/>
              <a:t>: podrobnou mapu, zjednodušené schéma ulic a schéma tras městské dopravy.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5B58864-2E65-83FF-95FF-685019362AA1}"/>
              </a:ext>
            </a:extLst>
          </p:cNvPr>
          <p:cNvSpPr txBox="1"/>
          <p:nvPr/>
        </p:nvSpPr>
        <p:spPr>
          <a:xfrm>
            <a:off x="539260" y="5638672"/>
            <a:ext cx="11265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Pokud budou jevy, data či informace převedeny do vizuální podoby, vždy dojde k jejich zjednodušení a umožní to soustředit se na ty informace, které jsou pro náš záměr potřebné.</a:t>
            </a:r>
          </a:p>
        </p:txBody>
      </p:sp>
    </p:spTree>
    <p:extLst>
      <p:ext uri="{BB962C8B-B14F-4D97-AF65-F5344CB8AC3E}">
        <p14:creationId xmlns:p14="http://schemas.microsoft.com/office/powerpoint/2010/main" val="1153613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D41ECC3-7BC4-873B-0525-41346A5810D9}"/>
              </a:ext>
            </a:extLst>
          </p:cNvPr>
          <p:cNvSpPr txBox="1"/>
          <p:nvPr/>
        </p:nvSpPr>
        <p:spPr>
          <a:xfrm>
            <a:off x="398585" y="304800"/>
            <a:ext cx="7022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nástroje pro vizuální reprezentaci jevů, informací a dat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F5F948C-9B2F-FAA3-FAD6-271396585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75"/>
          <a:stretch>
            <a:fillRect/>
          </a:stretch>
        </p:blipFill>
        <p:spPr>
          <a:xfrm>
            <a:off x="0" y="849978"/>
            <a:ext cx="12185522" cy="587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01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EF4D2A5-F264-7F6A-AC70-55B3D73EF32E}"/>
              </a:ext>
            </a:extLst>
          </p:cNvPr>
          <p:cNvSpPr txBox="1"/>
          <p:nvPr/>
        </p:nvSpPr>
        <p:spPr>
          <a:xfrm>
            <a:off x="410307" y="333163"/>
            <a:ext cx="1130104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model a co je modelování?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Model je zjednodušená nebo zmenšená verze něčeho, co obvykle existuje v reálném světě. 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D105EB08-060B-8294-5593-788D054EF5E8}"/>
              </a:ext>
            </a:extLst>
          </p:cNvPr>
          <p:cNvSpPr txBox="1"/>
          <p:nvPr/>
        </p:nvSpPr>
        <p:spPr>
          <a:xfrm>
            <a:off x="410308" y="1465385"/>
            <a:ext cx="82178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Modely mohou být:</a:t>
            </a:r>
          </a:p>
          <a:p>
            <a:endParaRPr lang="cs-CZ" sz="800" dirty="0"/>
          </a:p>
          <a:p>
            <a:pPr marL="342900" indent="-342900">
              <a:buAutoNum type="arabicPeriod"/>
            </a:pPr>
            <a:r>
              <a:rPr lang="cs-CZ" b="1" dirty="0"/>
              <a:t>Fyzické</a:t>
            </a:r>
            <a:r>
              <a:rPr lang="cs-CZ" dirty="0"/>
              <a:t> – zhotovené z pevného materiálu.</a:t>
            </a:r>
          </a:p>
          <a:p>
            <a:r>
              <a:rPr lang="cs-CZ" dirty="0"/>
              <a:t>       Příklad: plastová zmenšenina automobilu, architektonický model budovy ze sádry, model planety Země – glóbus.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4DA65BB-3559-2FDC-3F9D-8395AE6A941F}"/>
              </a:ext>
            </a:extLst>
          </p:cNvPr>
          <p:cNvSpPr txBox="1"/>
          <p:nvPr/>
        </p:nvSpPr>
        <p:spPr>
          <a:xfrm>
            <a:off x="410307" y="2997716"/>
            <a:ext cx="82178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Abstraktní</a:t>
            </a:r>
            <a:r>
              <a:rPr lang="cs-CZ" dirty="0"/>
              <a:t> – tyto modely popisují myšlenkové struktury, vztahy nebo procesy.</a:t>
            </a:r>
          </a:p>
          <a:p>
            <a:r>
              <a:rPr lang="cs-CZ" dirty="0"/>
              <a:t>      Příklad: matematický model, ekonomický model, obrázek, model databáze   </a:t>
            </a:r>
          </a:p>
          <a:p>
            <a:r>
              <a:rPr lang="cs-CZ" dirty="0"/>
              <a:t>      popisující strukturu dat.</a:t>
            </a:r>
          </a:p>
          <a:p>
            <a:endParaRPr lang="cs-CZ" sz="800" dirty="0"/>
          </a:p>
          <a:p>
            <a:r>
              <a:rPr lang="cs-CZ" dirty="0"/>
              <a:t>Mezi abstraktní modely lze zařadit:</a:t>
            </a:r>
          </a:p>
          <a:p>
            <a:endParaRPr lang="cs-CZ" sz="800" dirty="0"/>
          </a:p>
          <a:p>
            <a:pPr marL="342900" indent="-342900">
              <a:buFont typeface="+mj-lt"/>
              <a:buAutoNum type="arabicPeriod" startAt="3"/>
            </a:pPr>
            <a:r>
              <a:rPr lang="cs-CZ" b="1" dirty="0"/>
              <a:t>Simulační modely </a:t>
            </a:r>
            <a:r>
              <a:rPr lang="cs-CZ" dirty="0"/>
              <a:t>– počítačové programy, které napodobují chování určitého systému či jevu.</a:t>
            </a:r>
          </a:p>
          <a:p>
            <a:r>
              <a:rPr lang="cs-CZ" dirty="0"/>
              <a:t>       Příklad: simulace vývoje počasí, dopravy, ekonomická simulace a epidemiologický   </a:t>
            </a:r>
          </a:p>
          <a:p>
            <a:r>
              <a:rPr lang="cs-CZ" dirty="0"/>
              <a:t>       vývoj.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65139A3-2862-4B4A-580A-E5849E76FF13}"/>
              </a:ext>
            </a:extLst>
          </p:cNvPr>
          <p:cNvSpPr txBox="1"/>
          <p:nvPr/>
        </p:nvSpPr>
        <p:spPr>
          <a:xfrm>
            <a:off x="410307" y="6340171"/>
            <a:ext cx="9495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Cílem modelu je zachytit klíčové aspekty a naopak vypustit, pro daný účel, nepodstatné detaily.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8C03EEA2-DC51-D44A-D1FF-4533F53BD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9846" y="1139942"/>
            <a:ext cx="2614246" cy="514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72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24F1BF3-601E-6708-F620-7F962ABBB0C4}"/>
              </a:ext>
            </a:extLst>
          </p:cNvPr>
          <p:cNvSpPr txBox="1"/>
          <p:nvPr/>
        </p:nvSpPr>
        <p:spPr>
          <a:xfrm>
            <a:off x="351693" y="304800"/>
            <a:ext cx="1113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Diagram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015639-311F-1444-64CA-EC0A63161F11}"/>
              </a:ext>
            </a:extLst>
          </p:cNvPr>
          <p:cNvSpPr txBox="1"/>
          <p:nvPr/>
        </p:nvSpPr>
        <p:spPr>
          <a:xfrm>
            <a:off x="351693" y="674132"/>
            <a:ext cx="114886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Diagram (z řeckého </a:t>
            </a:r>
            <a:r>
              <a:rPr lang="cs-CZ" dirty="0" err="1"/>
              <a:t>diagramma</a:t>
            </a:r>
            <a:r>
              <a:rPr lang="cs-CZ" dirty="0"/>
              <a:t> – kresba, obrazec)  je grafické znázornění, které pomocí symbolů, čar a šipek přehledně zachycuje vztahy, uspořádání nebo průběh děje.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F5169AE9-B85E-578D-5D4C-F4D1B56C1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546" y="2549769"/>
            <a:ext cx="6092761" cy="3429000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D29637D8-E4DB-8617-3E4B-BAAA73376147}"/>
              </a:ext>
            </a:extLst>
          </p:cNvPr>
          <p:cNvSpPr txBox="1"/>
          <p:nvPr/>
        </p:nvSpPr>
        <p:spPr>
          <a:xfrm>
            <a:off x="5747546" y="1473451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 myšlenkové mapy: Zdravý životní styl.</a:t>
            </a:r>
            <a:r>
              <a:rPr lang="cs-CZ" dirty="0"/>
              <a:t> Hlavní téma je uprostřed, barevné větve zachycují jeho oblasti a menší větve uvádějí konkrétní příklady.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43667D26-C8EF-116A-D82E-F325851E89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5" b="6793"/>
          <a:stretch>
            <a:fillRect/>
          </a:stretch>
        </p:blipFill>
        <p:spPr>
          <a:xfrm>
            <a:off x="-1520" y="2919046"/>
            <a:ext cx="5417582" cy="2529795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551CDE60-C752-AB63-AA52-C021238B333A}"/>
              </a:ext>
            </a:extLst>
          </p:cNvPr>
          <p:cNvSpPr txBox="1"/>
          <p:nvPr/>
        </p:nvSpPr>
        <p:spPr>
          <a:xfrm>
            <a:off x="348454" y="1473451"/>
            <a:ext cx="50676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 vývojového diagramu: Je číslo sudé?</a:t>
            </a:r>
            <a:r>
              <a:rPr lang="cs-CZ" dirty="0"/>
              <a:t> Šipky určují pořadí kroků a kosočtverec rozděluje postup podle odpovědi </a:t>
            </a:r>
            <a:r>
              <a:rPr lang="cs-CZ" b="1" dirty="0"/>
              <a:t>ANO / NE</a:t>
            </a:r>
            <a:r>
              <a:rPr lang="cs-CZ" dirty="0"/>
              <a:t>.</a:t>
            </a:r>
          </a:p>
        </p:txBody>
      </p: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BF1E7113-1B95-00C6-971E-AE9AD4DB91E3}"/>
              </a:ext>
            </a:extLst>
          </p:cNvPr>
          <p:cNvCxnSpPr/>
          <p:nvPr/>
        </p:nvCxnSpPr>
        <p:spPr>
          <a:xfrm>
            <a:off x="5486400" y="1594338"/>
            <a:ext cx="0" cy="49705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004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26FE6F3-27B6-EFF7-EBCF-F21E78C9F568}"/>
              </a:ext>
            </a:extLst>
          </p:cNvPr>
          <p:cNvSpPr txBox="1"/>
          <p:nvPr/>
        </p:nvSpPr>
        <p:spPr>
          <a:xfrm>
            <a:off x="328246" y="363415"/>
            <a:ext cx="5509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Jedna z forem diagramu je i rodokmen.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8C4D025-3E46-A968-F4FF-6B9176AC6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27" y="1060412"/>
            <a:ext cx="10301346" cy="579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16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05F443F-5928-6248-B10F-BD087CEB37C7}"/>
              </a:ext>
            </a:extLst>
          </p:cNvPr>
          <p:cNvSpPr txBox="1"/>
          <p:nvPr/>
        </p:nvSpPr>
        <p:spPr>
          <a:xfrm>
            <a:off x="257909" y="257908"/>
            <a:ext cx="1899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/>
              <a:t>Ganttův</a:t>
            </a:r>
            <a:r>
              <a:rPr lang="cs-CZ" b="1" dirty="0"/>
              <a:t> diagram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DD66023-380A-2EAC-6FA6-6DC3D36A6D27}"/>
              </a:ext>
            </a:extLst>
          </p:cNvPr>
          <p:cNvSpPr txBox="1"/>
          <p:nvPr/>
        </p:nvSpPr>
        <p:spPr>
          <a:xfrm>
            <a:off x="257908" y="627240"/>
            <a:ext cx="1158239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err="1"/>
              <a:t>Ganttův</a:t>
            </a:r>
            <a:r>
              <a:rPr lang="cs-CZ" b="1" dirty="0"/>
              <a:t> diagram je grafické znázornění časového plánu projektu.</a:t>
            </a:r>
            <a:r>
              <a:rPr lang="cs-CZ" dirty="0"/>
              <a:t> Jednotlivé úkoly zobrazuje jako vodorovné pruhy na časové ose.</a:t>
            </a:r>
          </a:p>
          <a:p>
            <a:pPr>
              <a:buNone/>
            </a:pPr>
            <a:r>
              <a:rPr lang="cs-CZ" dirty="0"/>
              <a:t>Ukazuje, </a:t>
            </a:r>
            <a:r>
              <a:rPr lang="cs-CZ" b="1" dirty="0"/>
              <a:t>kdy úkol začíná, jak dlouho trvá a kdy končí</a:t>
            </a:r>
            <a:r>
              <a:rPr lang="cs-CZ" dirty="0"/>
              <a:t>. Umožňuje také poznat, které úkoly probíhají současně.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244A030-DEC0-B64E-FBEE-6456312C4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727" y="1660806"/>
            <a:ext cx="9234546" cy="519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804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1A4625D-03C2-F40F-D476-05331F4AC12F}"/>
              </a:ext>
            </a:extLst>
          </p:cNvPr>
          <p:cNvSpPr txBox="1"/>
          <p:nvPr/>
        </p:nvSpPr>
        <p:spPr>
          <a:xfrm>
            <a:off x="351692" y="351692"/>
            <a:ext cx="107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Schéma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FD661DB-6D0D-0483-D26D-7BF2FC27ED59}"/>
              </a:ext>
            </a:extLst>
          </p:cNvPr>
          <p:cNvSpPr txBox="1"/>
          <p:nvPr/>
        </p:nvSpPr>
        <p:spPr>
          <a:xfrm>
            <a:off x="351692" y="721024"/>
            <a:ext cx="114886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Schéma </a:t>
            </a:r>
            <a:r>
              <a:rPr lang="cs-CZ" dirty="0"/>
              <a:t>(z řeckého </a:t>
            </a:r>
            <a:r>
              <a:rPr lang="cs-CZ" dirty="0" err="1"/>
              <a:t>skhéma</a:t>
            </a:r>
            <a:r>
              <a:rPr lang="cs-CZ" dirty="0"/>
              <a:t> – tvar, forma) </a:t>
            </a:r>
            <a:r>
              <a:rPr lang="cs-CZ" b="1" dirty="0"/>
              <a:t>je zjednodušené grafické znázornění, které ukazuje hlavní části určitého celku a jejich vzájemné vztahy nebo propojení.</a:t>
            </a:r>
            <a:endParaRPr lang="cs-CZ" dirty="0"/>
          </a:p>
          <a:p>
            <a:pPr>
              <a:buNone/>
            </a:pPr>
            <a:r>
              <a:rPr lang="cs-CZ" dirty="0"/>
              <a:t>Vynechává nepodstatné podrobnosti a pomáhá pochopit uspořádání nebo fungování celku.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88D5CBD-5AA0-23DE-46CE-E91AD0412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70" y="1940169"/>
            <a:ext cx="5290809" cy="297766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43E25DD-C875-0E46-888F-710042546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731" y="1940169"/>
            <a:ext cx="5686577" cy="3200400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64244CE0-47FE-68FE-D15D-8FB8548F9154}"/>
              </a:ext>
            </a:extLst>
          </p:cNvPr>
          <p:cNvSpPr txBox="1"/>
          <p:nvPr/>
        </p:nvSpPr>
        <p:spPr>
          <a:xfrm>
            <a:off x="577670" y="5515653"/>
            <a:ext cx="11262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Příkladem schématu může být například organizační schéma firmy, schéma zapojení elektrického obvodu či dějové schéma knihy nebo filmu. Schéma se často používá k představení celkového plánu nebo uspořádání.</a:t>
            </a:r>
          </a:p>
        </p:txBody>
      </p:sp>
    </p:spTree>
    <p:extLst>
      <p:ext uri="{BB962C8B-B14F-4D97-AF65-F5344CB8AC3E}">
        <p14:creationId xmlns:p14="http://schemas.microsoft.com/office/powerpoint/2010/main" val="1825601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E1DA742-E2BA-26EF-BAD4-AC6D9DD56C4F}"/>
              </a:ext>
            </a:extLst>
          </p:cNvPr>
          <p:cNvSpPr txBox="1"/>
          <p:nvPr/>
        </p:nvSpPr>
        <p:spPr>
          <a:xfrm>
            <a:off x="257908" y="386862"/>
            <a:ext cx="3001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Myšlenková a pojmová mapa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05C6FDB-5ECC-39A4-B5FD-8767357287B7}"/>
              </a:ext>
            </a:extLst>
          </p:cNvPr>
          <p:cNvSpPr txBox="1"/>
          <p:nvPr/>
        </p:nvSpPr>
        <p:spPr>
          <a:xfrm>
            <a:off x="257908" y="890954"/>
            <a:ext cx="114886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Myšlenková mapa je graficky uspořádaný diagram, který slouží k vizuálnímu znázornění myšlenek a konceptů.</a:t>
            </a:r>
          </a:p>
          <a:p>
            <a:r>
              <a:rPr lang="cs-CZ" dirty="0"/>
              <a:t>Základem myšlenkové mapy je </a:t>
            </a:r>
            <a:r>
              <a:rPr lang="cs-CZ" b="1" dirty="0"/>
              <a:t>klíčové slovo</a:t>
            </a:r>
            <a:r>
              <a:rPr lang="cs-CZ" dirty="0"/>
              <a:t> umístěné uprostřed, kterým myšlenkové mapy začínají. Od klíčového slova, kterých může být i více, se následně do všech směrů rozvětvují navazující a související myšlenky.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8837AAD-982D-52D0-A9F3-048F5A3A55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2" y="1802423"/>
            <a:ext cx="5046784" cy="252339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8293AFD9-CB98-F6CC-B2F7-0C20FFD66A73}"/>
              </a:ext>
            </a:extLst>
          </p:cNvPr>
          <p:cNvSpPr txBox="1"/>
          <p:nvPr/>
        </p:nvSpPr>
        <p:spPr>
          <a:xfrm>
            <a:off x="351692" y="4489718"/>
            <a:ext cx="514056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Myšlenková mapa přehledně zachycuje </a:t>
            </a:r>
            <a:r>
              <a:rPr lang="cs-CZ" b="1" dirty="0"/>
              <a:t>plánování školního výletu</a:t>
            </a:r>
            <a:r>
              <a:rPr lang="cs-CZ" dirty="0"/>
              <a:t>. Z hlavního tématu uprostřed vedou čtyři větve: </a:t>
            </a:r>
            <a:r>
              <a:rPr lang="cs-CZ" b="1" dirty="0"/>
              <a:t>cíl, doprava, co s sebou a organizace</a:t>
            </a:r>
            <a:r>
              <a:rPr lang="cs-CZ" dirty="0"/>
              <a:t>. Menší větve uvádějí konkrétní možnosti a údaje, například muzeum, vlak, pláštěnku nebo termín.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01302F4-3F64-2B29-6166-CC6F06179800}"/>
              </a:ext>
            </a:extLst>
          </p:cNvPr>
          <p:cNvSpPr txBox="1"/>
          <p:nvPr/>
        </p:nvSpPr>
        <p:spPr>
          <a:xfrm>
            <a:off x="5744308" y="1949044"/>
            <a:ext cx="6096000" cy="35240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výhody myšlenkových map:</a:t>
            </a: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Přehlednost</a:t>
            </a:r>
            <a:r>
              <a:rPr lang="cs-CZ" dirty="0"/>
              <a:t> – uspořádají myšlenky kolem hlavního tématu.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Zobrazení souvislostí</a:t>
            </a:r>
            <a:r>
              <a:rPr lang="cs-CZ" dirty="0"/>
              <a:t> – ukazují, jak spolu jednotlivé pojmy souvisejí.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Snazší zapamatování</a:t>
            </a:r>
            <a:r>
              <a:rPr lang="cs-CZ" dirty="0"/>
              <a:t> – kombinují klíčová slova, barvy a obrázky.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Podpora tvořivosti</a:t>
            </a:r>
            <a:r>
              <a:rPr lang="cs-CZ" dirty="0"/>
              <a:t> – pomáhají rozvíjet nové nápady.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Snadné doplňování</a:t>
            </a:r>
            <a:r>
              <a:rPr lang="cs-CZ" dirty="0"/>
              <a:t> – další myšlenky lze přidávat jako nové větve.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Pomoc při učení a plánování</a:t>
            </a:r>
            <a:r>
              <a:rPr lang="cs-CZ" dirty="0"/>
              <a:t> – umožňují shrnout učivo nebo připravit projekt.</a:t>
            </a:r>
          </a:p>
        </p:txBody>
      </p:sp>
    </p:spTree>
    <p:extLst>
      <p:ext uri="{BB962C8B-B14F-4D97-AF65-F5344CB8AC3E}">
        <p14:creationId xmlns:p14="http://schemas.microsoft.com/office/powerpoint/2010/main" val="2516530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E20EE88-CE9D-4302-9E3F-9EA2D7740EF0}"/>
              </a:ext>
            </a:extLst>
          </p:cNvPr>
          <p:cNvSpPr txBox="1"/>
          <p:nvPr/>
        </p:nvSpPr>
        <p:spPr>
          <a:xfrm>
            <a:off x="281355" y="269631"/>
            <a:ext cx="1699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Pojmová mapa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988B189-1CE9-39FC-FC2B-91DC53C5FFE4}"/>
              </a:ext>
            </a:extLst>
          </p:cNvPr>
          <p:cNvSpPr txBox="1"/>
          <p:nvPr/>
        </p:nvSpPr>
        <p:spPr>
          <a:xfrm>
            <a:off x="281355" y="638963"/>
            <a:ext cx="114886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Pojmová mapa je grafické znázornění pojmů a vztahů mezi nimi.</a:t>
            </a:r>
            <a:r>
              <a:rPr lang="cs-CZ" dirty="0"/>
              <a:t> Pojmy jsou umístěny v rámečcích a propojeny čarami nebo šipkami. </a:t>
            </a:r>
            <a:r>
              <a:rPr lang="cs-CZ" b="1" dirty="0"/>
              <a:t>Popisky propojení vysvětlují, jak spolu pojmy souvisejí.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113447E-57B2-92BA-5A18-BE93A5AC0648}"/>
              </a:ext>
            </a:extLst>
          </p:cNvPr>
          <p:cNvSpPr txBox="1"/>
          <p:nvPr/>
        </p:nvSpPr>
        <p:spPr>
          <a:xfrm>
            <a:off x="281354" y="1408165"/>
            <a:ext cx="1148861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Na rozdíl od myšlenkové mapy, která rozvíjí větve kolem hlavního tématu, pojmová mapa zdůrazňuje </a:t>
            </a:r>
            <a:r>
              <a:rPr lang="cs-CZ" b="1" dirty="0"/>
              <a:t>konkrétní vztahy mezi pojmy</a:t>
            </a:r>
            <a:r>
              <a:rPr lang="cs-CZ" dirty="0"/>
              <a:t>.</a:t>
            </a: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85B47BB8-38E8-E69E-9A7A-1A71ABF7E1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511449"/>
              </p:ext>
            </p:extLst>
          </p:nvPr>
        </p:nvGraphicFramePr>
        <p:xfrm>
          <a:off x="767860" y="3222828"/>
          <a:ext cx="10515600" cy="329184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84980722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91225303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Typ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Uspořádání pojmů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04180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Hierarchické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Od nejobecnějšího pojmu nahoře ke konkrétnějším pojmům dole.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3269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Paprskové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Hlavní pojem je uprostřed, související pojmy kolem něj.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1265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Síťové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Pojmy tvoří síť s mnoha vzájemnými propojeními.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3561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Lineární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Pojmy jsou uspořádány do řady, například podle návaznosti.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28705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Cyklické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Pojmy tvoří uzavřený kruh, například při znázornění opakujícího se děje.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778677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6EB96169-3C28-FCC5-E82F-AF5849692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354" y="2176997"/>
            <a:ext cx="1148861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Pojmová mapa může mít několik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typů uspořádání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každém uspořádání popisky spojnic vysvětlují vztahy mezi pojmy.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Jedna mapa může kombinovat více způsobů uspořádání.</a:t>
            </a:r>
          </a:p>
        </p:txBody>
      </p:sp>
    </p:spTree>
    <p:extLst>
      <p:ext uri="{BB962C8B-B14F-4D97-AF65-F5344CB8AC3E}">
        <p14:creationId xmlns:p14="http://schemas.microsoft.com/office/powerpoint/2010/main" val="1993521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7CD74F-C84B-A742-1013-6CB73D74F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124" y="1535186"/>
            <a:ext cx="9457753" cy="5322814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C959A8D9-E011-FF3C-20C7-10603E03F42E}"/>
              </a:ext>
            </a:extLst>
          </p:cNvPr>
          <p:cNvSpPr txBox="1"/>
          <p:nvPr/>
        </p:nvSpPr>
        <p:spPr>
          <a:xfrm>
            <a:off x="359664" y="580751"/>
            <a:ext cx="114726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Mapa postupuje </a:t>
            </a:r>
            <a:r>
              <a:rPr lang="cs-CZ" b="1" dirty="0"/>
              <a:t>od obecného pojmu „Počítač“ ke konkrétním součástem a druhům programů</a:t>
            </a:r>
            <a:r>
              <a:rPr lang="cs-CZ" dirty="0"/>
              <a:t>. Popisky šipek vysvětlují vztahy mezi pojmy.</a:t>
            </a:r>
          </a:p>
        </p:txBody>
      </p:sp>
    </p:spTree>
    <p:extLst>
      <p:ext uri="{BB962C8B-B14F-4D97-AF65-F5344CB8AC3E}">
        <p14:creationId xmlns:p14="http://schemas.microsoft.com/office/powerpoint/2010/main" val="1682994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390A75-AC74-EB22-11DA-FF0C17AB9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277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D353D7-0DBF-1CD5-2210-34860F35B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912" y="413912"/>
            <a:ext cx="8742176" cy="4920088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0EB1FE44-75AE-370D-9691-F3D2D35C8448}"/>
              </a:ext>
            </a:extLst>
          </p:cNvPr>
          <p:cNvSpPr txBox="1"/>
          <p:nvPr/>
        </p:nvSpPr>
        <p:spPr>
          <a:xfrm>
            <a:off x="351692" y="5416062"/>
            <a:ext cx="114886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Mapa znázorňuje </a:t>
            </a:r>
            <a:r>
              <a:rPr lang="cs-CZ" b="1" dirty="0"/>
              <a:t>vztahy nemocničního informačního systému k šesti souvisejícím pojmům</a:t>
            </a:r>
            <a:r>
              <a:rPr lang="cs-CZ" dirty="0"/>
              <a:t>. Popisky šipek vysvětlují jednotlivé vztahy.</a:t>
            </a:r>
          </a:p>
        </p:txBody>
      </p:sp>
    </p:spTree>
    <p:extLst>
      <p:ext uri="{BB962C8B-B14F-4D97-AF65-F5344CB8AC3E}">
        <p14:creationId xmlns:p14="http://schemas.microsoft.com/office/powerpoint/2010/main" val="494244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74B493-C762-7C9A-257B-9166A04B7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7155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7D8DA0E-C66C-C495-483C-E62D2BCE9092}"/>
              </a:ext>
            </a:extLst>
          </p:cNvPr>
          <p:cNvSpPr txBox="1"/>
          <p:nvPr/>
        </p:nvSpPr>
        <p:spPr>
          <a:xfrm>
            <a:off x="515815" y="386862"/>
            <a:ext cx="1160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00E06B9-B0EB-F97D-D27D-9EB80DEB557B}"/>
              </a:ext>
            </a:extLst>
          </p:cNvPr>
          <p:cNvSpPr txBox="1"/>
          <p:nvPr/>
        </p:nvSpPr>
        <p:spPr>
          <a:xfrm>
            <a:off x="515815" y="756194"/>
            <a:ext cx="108204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Pojem </a:t>
            </a:r>
            <a:r>
              <a:rPr lang="cs-CZ" b="1" dirty="0"/>
              <a:t>graf</a:t>
            </a:r>
            <a:r>
              <a:rPr lang="cs-CZ" dirty="0"/>
              <a:t> se používá ve dvou významech:</a:t>
            </a:r>
          </a:p>
          <a:p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Graf jako nástroj pro grafické znázornění a vizualizaci dat:</a:t>
            </a:r>
          </a:p>
          <a:p>
            <a:r>
              <a:rPr lang="cs-CZ" dirty="0"/>
              <a:t>       to jsou například grafy známé z programu Excel – sloupcové, výsečové, čárové a jiné.</a:t>
            </a:r>
          </a:p>
          <a:p>
            <a:endParaRPr lang="cs-CZ" sz="800" dirty="0"/>
          </a:p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Graf jako abstraktní struktura:</a:t>
            </a:r>
            <a:endParaRPr lang="cs-CZ" dirty="0"/>
          </a:p>
          <a:p>
            <a:r>
              <a:rPr lang="cs-CZ" b="1" dirty="0"/>
              <a:t>       </a:t>
            </a:r>
            <a:r>
              <a:rPr lang="cs-CZ" dirty="0"/>
              <a:t>to jsou grafy, které se skládají z vrcholů (uzlů/prvků) a hran (čar) jež tyto vrcholy propojují. Tato prezentace se </a:t>
            </a:r>
          </a:p>
          <a:p>
            <a:r>
              <a:rPr lang="cs-CZ" dirty="0"/>
              <a:t>       zabývá tímto typem grafu.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C1237F7-E578-8B96-3EB1-DB58CE524308}"/>
              </a:ext>
            </a:extLst>
          </p:cNvPr>
          <p:cNvSpPr txBox="1"/>
          <p:nvPr/>
        </p:nvSpPr>
        <p:spPr>
          <a:xfrm>
            <a:off x="515815" y="2832941"/>
            <a:ext cx="5346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podoba grafu – zobrazení zastávek ve městě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2887646-BEB0-B972-D3E5-6DCD056DE94A}"/>
              </a:ext>
            </a:extLst>
          </p:cNvPr>
          <p:cNvSpPr txBox="1"/>
          <p:nvPr/>
        </p:nvSpPr>
        <p:spPr>
          <a:xfrm>
            <a:off x="8113131" y="3429000"/>
            <a:ext cx="18170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 – domov</a:t>
            </a:r>
          </a:p>
          <a:p>
            <a:r>
              <a:rPr lang="cs-CZ" dirty="0"/>
              <a:t>Š  – škola</a:t>
            </a:r>
          </a:p>
          <a:p>
            <a:r>
              <a:rPr lang="cs-CZ" dirty="0"/>
              <a:t>K  – kino</a:t>
            </a:r>
          </a:p>
          <a:p>
            <a:r>
              <a:rPr lang="cs-CZ" dirty="0"/>
              <a:t>Ú – úřad</a:t>
            </a:r>
          </a:p>
          <a:p>
            <a:r>
              <a:rPr lang="cs-CZ" dirty="0"/>
              <a:t>O – obchod</a:t>
            </a:r>
          </a:p>
          <a:p>
            <a:r>
              <a:rPr lang="cs-CZ" dirty="0"/>
              <a:t>H – hřiště</a:t>
            </a:r>
          </a:p>
          <a:p>
            <a:r>
              <a:rPr lang="cs-CZ" dirty="0"/>
              <a:t>Z – zámek</a:t>
            </a:r>
          </a:p>
          <a:p>
            <a:r>
              <a:rPr lang="cs-CZ" dirty="0"/>
              <a:t>M – muzeum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D962C32B-2016-658B-BA8C-C83181B6A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54" y="3202273"/>
            <a:ext cx="4877443" cy="2819400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A9F146-99A0-FF3E-95AB-5B376106080A}"/>
              </a:ext>
            </a:extLst>
          </p:cNvPr>
          <p:cNvSpPr txBox="1"/>
          <p:nvPr/>
        </p:nvSpPr>
        <p:spPr>
          <a:xfrm>
            <a:off x="351692" y="6047600"/>
            <a:ext cx="11558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Zastávky jsou v grafu znázorněny </a:t>
            </a:r>
            <a:r>
              <a:rPr lang="cs-CZ" b="1" dirty="0"/>
              <a:t>vrcholy</a:t>
            </a:r>
            <a:r>
              <a:rPr lang="cs-CZ" dirty="0"/>
              <a:t>. Vrcholy jsou propojeny čarami nazývanými </a:t>
            </a:r>
            <a:r>
              <a:rPr lang="cs-CZ" b="1" dirty="0"/>
              <a:t>hrany</a:t>
            </a:r>
            <a:r>
              <a:rPr lang="cs-CZ" dirty="0"/>
              <a:t>. Poloha vrcholů nekoresponduje se skutečnou polohou zastávek ve městě. Z grafu vyčteme pouze spoje mezi zastávkami.</a:t>
            </a:r>
          </a:p>
        </p:txBody>
      </p:sp>
    </p:spTree>
    <p:extLst>
      <p:ext uri="{BB962C8B-B14F-4D97-AF65-F5344CB8AC3E}">
        <p14:creationId xmlns:p14="http://schemas.microsoft.com/office/powerpoint/2010/main" val="1022452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8220EF56-9765-EAF6-B04A-AC225D2BF525}"/>
              </a:ext>
            </a:extLst>
          </p:cNvPr>
          <p:cNvSpPr txBox="1"/>
          <p:nvPr/>
        </p:nvSpPr>
        <p:spPr>
          <a:xfrm>
            <a:off x="287560" y="248923"/>
            <a:ext cx="11529301" cy="22313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Graf jako model návaznosti činností</a:t>
            </a:r>
            <a:endParaRPr lang="cs-CZ" dirty="0"/>
          </a:p>
          <a:p>
            <a:pPr>
              <a:buNone/>
            </a:pPr>
            <a:r>
              <a:rPr lang="cs-CZ" dirty="0"/>
              <a:t>Graf zjednodušuje skutečný průběh stavby: zachycuje jednotlivé etapy a jejich vzájemné závislosti.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Uzly (ovály)</a:t>
            </a:r>
            <a:r>
              <a:rPr lang="cs-CZ" dirty="0"/>
              <a:t> představují etapy stavby.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Orientované hrany (šipky)</a:t>
            </a:r>
            <a:r>
              <a:rPr lang="cs-CZ" dirty="0"/>
              <a:t> ukazují, které etapy na sebe navazují.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Model pomáhá rozpoznat, </a:t>
            </a:r>
            <a:r>
              <a:rPr lang="cs-CZ" b="1" dirty="0"/>
              <a:t>co musí proběhnout dříve a co může probíhat souběžně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i="1" dirty="0"/>
          </a:p>
          <a:p>
            <a:pPr>
              <a:buNone/>
            </a:pPr>
            <a:r>
              <a:rPr lang="cs-CZ" i="1" dirty="0"/>
              <a:t>Podrobněji v prezentaci „Grafy – INV 405“.</a:t>
            </a:r>
            <a:endParaRPr lang="cs-CZ" dirty="0"/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6F571420-3D47-730C-E719-EDC6384B5274}"/>
              </a:ext>
            </a:extLst>
          </p:cNvPr>
          <p:cNvGrpSpPr/>
          <p:nvPr/>
        </p:nvGrpSpPr>
        <p:grpSpPr>
          <a:xfrm>
            <a:off x="287560" y="2514775"/>
            <a:ext cx="11616880" cy="3815686"/>
            <a:chOff x="287560" y="2514775"/>
            <a:chExt cx="11616880" cy="3815686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88AFFFE4-33F6-B803-2F77-A308CE56C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560" y="2514775"/>
              <a:ext cx="11616880" cy="3815686"/>
            </a:xfrm>
            <a:prstGeom prst="rect">
              <a:avLst/>
            </a:prstGeom>
          </p:spPr>
        </p:pic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541C6036-BDD7-1C50-D0C1-F7F6545F006C}"/>
                </a:ext>
              </a:extLst>
            </p:cNvPr>
            <p:cNvSpPr txBox="1"/>
            <p:nvPr/>
          </p:nvSpPr>
          <p:spPr>
            <a:xfrm>
              <a:off x="287560" y="2514775"/>
              <a:ext cx="36810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/>
                <a:t>Síťový graf stavby rodinného domu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0873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372206-275A-AAA1-64B5-5B6BB6CCB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6148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1018</Words>
  <Application>Microsoft Office PowerPoint</Application>
  <PresentationFormat>Širokoúhlá obrazovka</PresentationFormat>
  <Paragraphs>102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Motiv Office</vt:lpstr>
      <vt:lpstr>Modelování INV 404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11</cp:revision>
  <dcterms:created xsi:type="dcterms:W3CDTF">2026-10-05T18:27:26Z</dcterms:created>
  <dcterms:modified xsi:type="dcterms:W3CDTF">2026-10-10T13:40:54Z</dcterms:modified>
</cp:coreProperties>
</file>