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9" r:id="rId9"/>
    <p:sldId id="262" r:id="rId10"/>
    <p:sldId id="263" r:id="rId11"/>
    <p:sldId id="270" r:id="rId12"/>
    <p:sldId id="264" r:id="rId13"/>
    <p:sldId id="271" r:id="rId14"/>
    <p:sldId id="265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7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YsEh10VizWI?si=aQo9COFBq8iOEl3_" TargetMode="External"/><Relationship Id="rId2" Type="http://schemas.openxmlformats.org/officeDocument/2006/relationships/hyperlink" Target="https://youtu.be/vMwsosFsW_E?si=7wRlEKaiNDJ_qnWIhttps://youtu.be/vMwsosFsW_E?si=7wRlEKaiNDJ_qnW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cePVbbSmv54?si=oRKdPQipeB-Run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rgbClr val="0C4A60"/>
          </a:solidFill>
          <a:ln>
            <a:solidFill>
              <a:srgbClr val="0C4A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583680"/>
            <a:ext cx="12191695" cy="274320"/>
          </a:xfrm>
          <a:prstGeom prst="rect">
            <a:avLst/>
          </a:prstGeom>
          <a:solidFill>
            <a:srgbClr val="26A69A"/>
          </a:solidFill>
          <a:ln>
            <a:solidFill>
              <a:srgbClr val="26A6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14400" y="2286000"/>
            <a:ext cx="10362895" cy="2287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 sz="4400" b="1">
                <a:solidFill>
                  <a:srgbClr val="FFFFFF"/>
                </a:solidFill>
                <a:latin typeface="Arial"/>
              </a:defRPr>
            </a:pPr>
            <a:r>
              <a:rPr sz="5400" dirty="0" err="1"/>
              <a:t>Antropometrie</a:t>
            </a:r>
            <a:r>
              <a:rPr dirty="0"/>
              <a:t> </a:t>
            </a:r>
            <a:endParaRPr lang="cs-CZ" dirty="0"/>
          </a:p>
          <a:p>
            <a:pPr>
              <a:spcAft>
                <a:spcPts val="1600"/>
              </a:spcAft>
              <a:defRPr sz="4400" b="1">
                <a:solidFill>
                  <a:srgbClr val="FFFFFF"/>
                </a:solidFill>
                <a:latin typeface="Arial"/>
              </a:defRPr>
            </a:pPr>
            <a:r>
              <a:rPr sz="3600" dirty="0"/>
              <a:t>pro </a:t>
            </a:r>
            <a:r>
              <a:rPr sz="3600" dirty="0" err="1"/>
              <a:t>obor</a:t>
            </a:r>
            <a:r>
              <a:rPr lang="cs-CZ" sz="3600" dirty="0"/>
              <a:t>  </a:t>
            </a:r>
            <a:r>
              <a:rPr sz="4000" dirty="0" err="1"/>
              <a:t>Masér</a:t>
            </a:r>
            <a:r>
              <a:rPr sz="4000" dirty="0"/>
              <a:t> </a:t>
            </a:r>
            <a:r>
              <a:rPr sz="4000" dirty="0" err="1"/>
              <a:t>ve</a:t>
            </a:r>
            <a:r>
              <a:rPr sz="4000" dirty="0"/>
              <a:t> </a:t>
            </a:r>
            <a:r>
              <a:rPr sz="4000" dirty="0" err="1"/>
              <a:t>zdravotnictví</a:t>
            </a:r>
            <a:endParaRPr sz="4000" dirty="0"/>
          </a:p>
          <a:p>
            <a:pPr>
              <a:defRPr sz="1800">
                <a:solidFill>
                  <a:srgbClr val="B2DFDB"/>
                </a:solidFill>
                <a:latin typeface="Arial"/>
              </a:defRPr>
            </a:pPr>
            <a:r>
              <a:rPr dirty="0" err="1"/>
              <a:t>Systém</a:t>
            </a:r>
            <a:r>
              <a:rPr dirty="0"/>
              <a:t> </a:t>
            </a:r>
            <a:r>
              <a:rPr dirty="0" err="1"/>
              <a:t>přesného</a:t>
            </a:r>
            <a:r>
              <a:rPr dirty="0"/>
              <a:t> </a:t>
            </a:r>
            <a:r>
              <a:rPr dirty="0" err="1"/>
              <a:t>měření</a:t>
            </a:r>
            <a:r>
              <a:rPr dirty="0"/>
              <a:t> </a:t>
            </a:r>
            <a:r>
              <a:rPr dirty="0" err="1"/>
              <a:t>lidského</a:t>
            </a:r>
            <a:r>
              <a:rPr dirty="0"/>
              <a:t> </a:t>
            </a:r>
            <a:r>
              <a:rPr dirty="0" err="1"/>
              <a:t>těla</a:t>
            </a:r>
            <a:r>
              <a:rPr dirty="0"/>
              <a:t> a </a:t>
            </a:r>
            <a:r>
              <a:rPr dirty="0" err="1"/>
              <a:t>jeho</a:t>
            </a:r>
            <a:r>
              <a:rPr dirty="0"/>
              <a:t> </a:t>
            </a:r>
            <a:r>
              <a:rPr dirty="0" err="1"/>
              <a:t>význam</a:t>
            </a:r>
            <a:r>
              <a:rPr dirty="0"/>
              <a:t> v </a:t>
            </a:r>
            <a:r>
              <a:rPr dirty="0" err="1"/>
              <a:t>praxi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792" y="386943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Co je to </a:t>
            </a:r>
            <a:r>
              <a:rPr dirty="0" err="1"/>
              <a:t>antropometrie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0"/>
            <a:ext cx="5943600" cy="4288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00"/>
              </a:spcAft>
              <a:defRPr sz="1400" b="1">
                <a:solidFill>
                  <a:srgbClr val="0C4A60"/>
                </a:solidFill>
              </a:defRPr>
            </a:pPr>
            <a:r>
              <a:rPr sz="1600" dirty="0" err="1"/>
              <a:t>Definice</a:t>
            </a:r>
            <a:r>
              <a:rPr sz="1600" dirty="0"/>
              <a:t>: </a:t>
            </a:r>
          </a:p>
          <a:p>
            <a:pPr>
              <a:defRPr sz="1300">
                <a:solidFill>
                  <a:srgbClr val="212121"/>
                </a:solidFill>
              </a:defRPr>
            </a:pPr>
            <a:r>
              <a:rPr lang="cs-CZ" sz="1600" dirty="0"/>
              <a:t>	S</a:t>
            </a:r>
            <a:r>
              <a:rPr sz="1600" dirty="0" err="1"/>
              <a:t>ystém</a:t>
            </a:r>
            <a:r>
              <a:rPr sz="1600" dirty="0"/>
              <a:t> </a:t>
            </a:r>
            <a:r>
              <a:rPr sz="1600" dirty="0" err="1"/>
              <a:t>přesného</a:t>
            </a:r>
            <a:r>
              <a:rPr sz="1600" dirty="0"/>
              <a:t> </a:t>
            </a:r>
            <a:r>
              <a:rPr sz="1600" dirty="0" err="1"/>
              <a:t>měření</a:t>
            </a:r>
            <a:r>
              <a:rPr sz="1600" dirty="0"/>
              <a:t>, </a:t>
            </a:r>
            <a:r>
              <a:rPr sz="1600" dirty="0" err="1"/>
              <a:t>určování</a:t>
            </a:r>
            <a:r>
              <a:rPr sz="1600" dirty="0"/>
              <a:t> a </a:t>
            </a:r>
            <a:r>
              <a:rPr sz="1600" dirty="0" err="1"/>
              <a:t>vědeckého</a:t>
            </a:r>
            <a:r>
              <a:rPr sz="1600" dirty="0"/>
              <a:t> </a:t>
            </a:r>
            <a:r>
              <a:rPr sz="1600" dirty="0" err="1"/>
              <a:t>zkoumání</a:t>
            </a:r>
            <a:r>
              <a:rPr sz="1600" dirty="0"/>
              <a:t> </a:t>
            </a:r>
            <a:r>
              <a:rPr lang="cs-CZ" sz="1600" dirty="0"/>
              <a:t>	</a:t>
            </a:r>
            <a:r>
              <a:rPr sz="1600" dirty="0" err="1"/>
              <a:t>rozměrů</a:t>
            </a:r>
            <a:r>
              <a:rPr sz="1600" dirty="0"/>
              <a:t> </a:t>
            </a:r>
            <a:r>
              <a:rPr sz="1600" dirty="0" err="1"/>
              <a:t>lidského</a:t>
            </a:r>
            <a:r>
              <a:rPr sz="1600" dirty="0"/>
              <a:t> </a:t>
            </a:r>
            <a:r>
              <a:rPr sz="1600" dirty="0" err="1"/>
              <a:t>těla</a:t>
            </a:r>
            <a:r>
              <a:rPr lang="cs-CZ" sz="1600" dirty="0"/>
              <a:t>.</a:t>
            </a:r>
          </a:p>
          <a:p>
            <a:pPr>
              <a:defRPr sz="1300">
                <a:solidFill>
                  <a:srgbClr val="212121"/>
                </a:solidFill>
              </a:defRPr>
            </a:pPr>
            <a:endParaRPr lang="cs-CZ" sz="1600" dirty="0">
              <a:solidFill>
                <a:srgbClr val="212121"/>
              </a:solidFill>
            </a:endParaRPr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lang="cs-CZ" sz="2800" b="1" dirty="0">
                <a:solidFill>
                  <a:srgbClr val="0C4A60"/>
                </a:solidFill>
                <a:latin typeface="Arial"/>
              </a:rPr>
              <a:t>Jaký má význam</a:t>
            </a:r>
            <a:endParaRPr sz="2800" b="1" dirty="0">
              <a:solidFill>
                <a:srgbClr val="0C4A60"/>
              </a:solidFill>
              <a:latin typeface="Arial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defRPr sz="1400" b="1">
                <a:solidFill>
                  <a:srgbClr val="0C4A60"/>
                </a:solidFill>
              </a:defRPr>
            </a:pPr>
            <a:r>
              <a:rPr sz="1600" dirty="0" err="1"/>
              <a:t>Sledování</a:t>
            </a:r>
            <a:r>
              <a:rPr sz="1600" dirty="0"/>
              <a:t> </a:t>
            </a:r>
            <a:r>
              <a:rPr sz="1600" dirty="0" err="1"/>
              <a:t>edémů</a:t>
            </a:r>
            <a:r>
              <a:rPr sz="1600" dirty="0"/>
              <a:t>: </a:t>
            </a:r>
          </a:p>
          <a:p>
            <a:pPr>
              <a:defRPr sz="1300">
                <a:solidFill>
                  <a:srgbClr val="212121"/>
                </a:solidFill>
              </a:defRPr>
            </a:pPr>
            <a:r>
              <a:rPr lang="cs-CZ" sz="1600" dirty="0"/>
              <a:t>	</a:t>
            </a:r>
            <a:r>
              <a:rPr sz="1600" dirty="0" err="1"/>
              <a:t>Měření</a:t>
            </a:r>
            <a:r>
              <a:rPr sz="1600" dirty="0"/>
              <a:t> </a:t>
            </a:r>
            <a:r>
              <a:rPr sz="1600" dirty="0" err="1"/>
              <a:t>obvodů</a:t>
            </a:r>
            <a:r>
              <a:rPr sz="1600" dirty="0"/>
              <a:t> </a:t>
            </a:r>
            <a:r>
              <a:rPr sz="1600" dirty="0" err="1"/>
              <a:t>před</a:t>
            </a:r>
            <a:r>
              <a:rPr sz="1600" dirty="0"/>
              <a:t> a po </a:t>
            </a:r>
            <a:r>
              <a:rPr sz="1600" dirty="0" err="1"/>
              <a:t>lymfatické</a:t>
            </a:r>
            <a:r>
              <a:rPr sz="1600" dirty="0"/>
              <a:t> </a:t>
            </a:r>
            <a:r>
              <a:rPr sz="1600" dirty="0" err="1"/>
              <a:t>masáži</a:t>
            </a:r>
            <a:r>
              <a:rPr sz="1600" dirty="0"/>
              <a:t> </a:t>
            </a:r>
            <a:r>
              <a:rPr sz="1600" dirty="0" err="1"/>
              <a:t>spolehlivě</a:t>
            </a:r>
            <a:r>
              <a:rPr sz="1600" dirty="0"/>
              <a:t> </a:t>
            </a:r>
            <a:r>
              <a:rPr sz="1600" dirty="0" err="1"/>
              <a:t>dokládá</a:t>
            </a:r>
            <a:r>
              <a:rPr sz="1600" dirty="0"/>
              <a:t> </a:t>
            </a:r>
            <a:r>
              <a:rPr lang="cs-CZ" sz="1600" dirty="0"/>
              <a:t>	</a:t>
            </a:r>
            <a:r>
              <a:rPr sz="1600" dirty="0" err="1"/>
              <a:t>efektivitu</a:t>
            </a:r>
            <a:r>
              <a:rPr sz="1600" dirty="0"/>
              <a:t> </a:t>
            </a:r>
            <a:r>
              <a:rPr sz="1600" dirty="0" err="1"/>
              <a:t>léčby</a:t>
            </a:r>
            <a:r>
              <a:rPr sz="1600" dirty="0"/>
              <a:t>.</a:t>
            </a:r>
          </a:p>
          <a:p>
            <a:pPr>
              <a:spcBef>
                <a:spcPts val="1200"/>
              </a:spcBef>
              <a:spcAft>
                <a:spcPts val="200"/>
              </a:spcAft>
              <a:defRPr sz="1400" b="1">
                <a:solidFill>
                  <a:srgbClr val="0C4A60"/>
                </a:solidFill>
              </a:defRPr>
            </a:pPr>
            <a:r>
              <a:rPr sz="1600" dirty="0" err="1"/>
              <a:t>Svalové</a:t>
            </a:r>
            <a:r>
              <a:rPr sz="1600" dirty="0"/>
              <a:t> </a:t>
            </a:r>
            <a:r>
              <a:rPr sz="1600" dirty="0" err="1"/>
              <a:t>změny</a:t>
            </a:r>
            <a:r>
              <a:rPr sz="1600" dirty="0"/>
              <a:t>: </a:t>
            </a:r>
          </a:p>
          <a:p>
            <a:pPr>
              <a:defRPr sz="1300">
                <a:solidFill>
                  <a:srgbClr val="212121"/>
                </a:solidFill>
              </a:defRPr>
            </a:pPr>
            <a:r>
              <a:rPr lang="cs-CZ" sz="1600" dirty="0"/>
              <a:t>	</a:t>
            </a:r>
            <a:r>
              <a:rPr sz="1600" dirty="0" err="1"/>
              <a:t>Umožňuje</a:t>
            </a:r>
            <a:r>
              <a:rPr sz="1600" dirty="0"/>
              <a:t> </a:t>
            </a:r>
            <a:r>
              <a:rPr sz="1600" dirty="0" err="1"/>
              <a:t>objektivně</a:t>
            </a:r>
            <a:r>
              <a:rPr sz="1600" dirty="0"/>
              <a:t> </a:t>
            </a:r>
            <a:r>
              <a:rPr sz="1600" dirty="0" err="1"/>
              <a:t>sledovat</a:t>
            </a:r>
            <a:r>
              <a:rPr sz="1600" dirty="0"/>
              <a:t> </a:t>
            </a:r>
            <a:r>
              <a:rPr sz="1600" dirty="0" err="1"/>
              <a:t>rozvoj</a:t>
            </a:r>
            <a:r>
              <a:rPr sz="1600" dirty="0"/>
              <a:t> </a:t>
            </a:r>
            <a:r>
              <a:rPr sz="1600" dirty="0" err="1"/>
              <a:t>svalových</a:t>
            </a:r>
            <a:r>
              <a:rPr sz="1600" dirty="0"/>
              <a:t> </a:t>
            </a:r>
            <a:r>
              <a:rPr sz="1600" dirty="0" err="1"/>
              <a:t>atrofií</a:t>
            </a:r>
            <a:r>
              <a:rPr sz="1600" dirty="0"/>
              <a:t> </a:t>
            </a:r>
            <a:r>
              <a:rPr sz="1600" dirty="0" err="1"/>
              <a:t>či</a:t>
            </a:r>
            <a:r>
              <a:rPr sz="1600" dirty="0"/>
              <a:t> </a:t>
            </a:r>
            <a:r>
              <a:rPr sz="1600" dirty="0" err="1"/>
              <a:t>naopak</a:t>
            </a:r>
            <a:r>
              <a:rPr sz="1600" dirty="0"/>
              <a:t> </a:t>
            </a:r>
            <a:r>
              <a:rPr lang="cs-CZ" sz="1600" dirty="0"/>
              <a:t>	</a:t>
            </a:r>
            <a:r>
              <a:rPr sz="1600" dirty="0" err="1"/>
              <a:t>hypertrofií</a:t>
            </a:r>
            <a:r>
              <a:rPr sz="1600" dirty="0"/>
              <a:t>.</a:t>
            </a:r>
          </a:p>
          <a:p>
            <a:pPr>
              <a:spcBef>
                <a:spcPts val="1200"/>
              </a:spcBef>
              <a:spcAft>
                <a:spcPts val="200"/>
              </a:spcAft>
              <a:defRPr sz="1400" b="1">
                <a:solidFill>
                  <a:srgbClr val="0C4A60"/>
                </a:solidFill>
              </a:defRPr>
            </a:pPr>
            <a:r>
              <a:rPr sz="1600" dirty="0" err="1"/>
              <a:t>Asymetrie</a:t>
            </a:r>
            <a:r>
              <a:rPr sz="1600" dirty="0"/>
              <a:t>: </a:t>
            </a:r>
          </a:p>
          <a:p>
            <a:pPr lvl="1">
              <a:defRPr sz="1300">
                <a:solidFill>
                  <a:srgbClr val="212121"/>
                </a:solidFill>
              </a:defRPr>
            </a:pPr>
            <a:r>
              <a:rPr sz="1600" dirty="0" err="1"/>
              <a:t>Pomáhá</a:t>
            </a:r>
            <a:r>
              <a:rPr sz="1600" dirty="0"/>
              <a:t> </a:t>
            </a:r>
            <a:r>
              <a:rPr sz="1600" dirty="0" err="1"/>
              <a:t>odhalit</a:t>
            </a:r>
            <a:r>
              <a:rPr sz="1600" dirty="0"/>
              <a:t> </a:t>
            </a:r>
            <a:r>
              <a:rPr sz="1600" dirty="0" err="1"/>
              <a:t>jednostranné</a:t>
            </a:r>
            <a:r>
              <a:rPr sz="1600" dirty="0"/>
              <a:t> </a:t>
            </a:r>
            <a:r>
              <a:rPr sz="1600" dirty="0" err="1"/>
              <a:t>odchylky</a:t>
            </a:r>
            <a:r>
              <a:rPr sz="1600" dirty="0"/>
              <a:t> v </a:t>
            </a:r>
            <a:r>
              <a:rPr sz="1600" dirty="0" err="1"/>
              <a:t>délce</a:t>
            </a:r>
            <a:r>
              <a:rPr sz="1600" dirty="0"/>
              <a:t> </a:t>
            </a:r>
            <a:r>
              <a:rPr sz="1600" dirty="0" err="1"/>
              <a:t>či</a:t>
            </a:r>
            <a:r>
              <a:rPr sz="1600" dirty="0"/>
              <a:t> </a:t>
            </a:r>
            <a:r>
              <a:rPr sz="1600" dirty="0" err="1"/>
              <a:t>obvodu</a:t>
            </a:r>
            <a:r>
              <a:rPr sz="1600" dirty="0"/>
              <a:t> </a:t>
            </a:r>
            <a:r>
              <a:rPr sz="1600" dirty="0" err="1"/>
              <a:t>končetin</a:t>
            </a:r>
            <a:r>
              <a:rPr sz="1600" dirty="0"/>
              <a:t>, </a:t>
            </a:r>
            <a:r>
              <a:rPr sz="1600" dirty="0" err="1"/>
              <a:t>které</a:t>
            </a:r>
            <a:r>
              <a:rPr sz="1600" dirty="0"/>
              <a:t> </a:t>
            </a:r>
            <a:r>
              <a:rPr sz="1600" dirty="0" err="1"/>
              <a:t>přetěžují</a:t>
            </a:r>
            <a:r>
              <a:rPr sz="1600" dirty="0"/>
              <a:t> </a:t>
            </a:r>
            <a:r>
              <a:rPr sz="1600" dirty="0" err="1"/>
              <a:t>aparát</a:t>
            </a:r>
            <a:r>
              <a:rPr sz="1600" dirty="0"/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0" y="1645920"/>
            <a:ext cx="4754880" cy="4572000"/>
          </a:xfrm>
          <a:prstGeom prst="roundRect">
            <a:avLst/>
          </a:prstGeom>
          <a:solidFill>
            <a:srgbClr val="EBEFF1"/>
          </a:solidFill>
          <a:ln w="19050">
            <a:solidFill>
              <a:srgbClr val="26A6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949440" y="3566160"/>
            <a:ext cx="4572000" cy="589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100" b="1">
                <a:solidFill>
                  <a:srgbClr val="0C4A60"/>
                </a:solidFill>
                <a:latin typeface="Arial"/>
              </a:defRPr>
            </a:pPr>
            <a:r>
              <a:rPr dirty="0"/>
              <a:t>📷 [ MÍSTO PRO OBRÁZEK ]</a:t>
            </a:r>
          </a:p>
          <a:p>
            <a:pPr algn="ctr">
              <a:spcBef>
                <a:spcPts val="400"/>
              </a:spcBef>
              <a:defRPr sz="900">
                <a:solidFill>
                  <a:srgbClr val="646E73"/>
                </a:solidFill>
                <a:latin typeface="Arial"/>
              </a:defRPr>
            </a:pPr>
            <a:r>
              <a:rPr dirty="0" err="1"/>
              <a:t>Přehled</a:t>
            </a:r>
            <a:r>
              <a:rPr dirty="0"/>
              <a:t> </a:t>
            </a:r>
            <a:r>
              <a:rPr dirty="0" err="1"/>
              <a:t>základních</a:t>
            </a:r>
            <a:r>
              <a:rPr dirty="0"/>
              <a:t> </a:t>
            </a:r>
            <a:r>
              <a:rPr dirty="0" err="1"/>
              <a:t>antropometrických</a:t>
            </a:r>
            <a:r>
              <a:rPr dirty="0"/>
              <a:t> </a:t>
            </a:r>
            <a:r>
              <a:rPr dirty="0" err="1"/>
              <a:t>rozměrů</a:t>
            </a:r>
            <a:br>
              <a:rPr dirty="0"/>
            </a:br>
            <a:r>
              <a:rPr dirty="0"/>
              <a:t>(</a:t>
            </a:r>
            <a:r>
              <a:rPr dirty="0" err="1"/>
              <a:t>Čárové</a:t>
            </a:r>
            <a:r>
              <a:rPr dirty="0"/>
              <a:t> post Avy s </a:t>
            </a:r>
            <a:r>
              <a:rPr dirty="0" err="1"/>
              <a:t>kótami</a:t>
            </a:r>
            <a:r>
              <a:rPr dirty="0"/>
              <a:t> </a:t>
            </a:r>
            <a:r>
              <a:rPr dirty="0" err="1"/>
              <a:t>rozměrů</a:t>
            </a:r>
            <a:r>
              <a:rPr dirty="0"/>
              <a:t>)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95EAF7A-9411-9A0F-9AD1-764113160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989" y="1994478"/>
            <a:ext cx="4298901" cy="387488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A5D042-423A-F028-7FCD-76C135BBC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5512"/>
            <a:ext cx="8229600" cy="992125"/>
          </a:xfrm>
        </p:spPr>
        <p:txBody>
          <a:bodyPr>
            <a:normAutofit fontScale="90000"/>
          </a:bodyPr>
          <a:lstStyle/>
          <a:p>
            <a:pPr algn="l"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lang="cs-CZ" dirty="0"/>
              <a:t>ANTROPOMETRIE PRO MASÉRY</a:t>
            </a:r>
            <a:br>
              <a:rPr lang="cs-CZ" dirty="0"/>
            </a:br>
            <a:br>
              <a:rPr lang="cs-CZ" dirty="0"/>
            </a:br>
            <a:br>
              <a:rPr lang="cs-CZ" dirty="0"/>
            </a:br>
            <a:r>
              <a:rPr lang="cs-CZ" sz="3100" b="1" dirty="0">
                <a:solidFill>
                  <a:srgbClr val="0C4A60"/>
                </a:solidFill>
                <a:latin typeface="Arial"/>
                <a:ea typeface="+mn-ea"/>
                <a:cs typeface="+mn-cs"/>
              </a:rPr>
              <a:t>Obecné zásady pro praxi</a:t>
            </a:r>
            <a:br>
              <a:rPr lang="cs-CZ" sz="2800" b="1" dirty="0">
                <a:solidFill>
                  <a:srgbClr val="0C4A60"/>
                </a:solidFill>
                <a:latin typeface="Arial"/>
                <a:ea typeface="+mn-ea"/>
                <a:cs typeface="+mn-cs"/>
              </a:rPr>
            </a:br>
            <a:endParaRPr lang="cs-CZ" sz="2800" b="1" dirty="0">
              <a:solidFill>
                <a:srgbClr val="0C4A60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57C282-725E-3704-03EF-10B5B84A68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Aft>
                <a:spcPts val="200"/>
              </a:spcAft>
              <a:buNone/>
              <a:defRPr sz="1400" b="1">
                <a:solidFill>
                  <a:srgbClr val="0C4A60"/>
                </a:solidFill>
              </a:defRPr>
            </a:pPr>
            <a:r>
              <a:rPr lang="cs-CZ" sz="2300" b="1" dirty="0">
                <a:solidFill>
                  <a:srgbClr val="0C4A60"/>
                </a:solidFill>
              </a:rPr>
              <a:t>Poloha pacienta: </a:t>
            </a:r>
          </a:p>
          <a:p>
            <a:r>
              <a:rPr lang="cs-CZ" sz="1800" b="1" dirty="0">
                <a:solidFill>
                  <a:srgbClr val="0C4A60"/>
                </a:solidFill>
              </a:rPr>
              <a:t>  </a:t>
            </a:r>
            <a:r>
              <a:rPr lang="cs-CZ" sz="1700" dirty="0">
                <a:solidFill>
                  <a:srgbClr val="212121"/>
                </a:solidFill>
              </a:rPr>
              <a:t>většina měření probíhá v základním anatomickém postoji </a:t>
            </a:r>
          </a:p>
          <a:p>
            <a:pPr marL="0" indent="0">
              <a:buNone/>
            </a:pPr>
            <a:r>
              <a:rPr lang="cs-CZ" sz="1700" dirty="0">
                <a:solidFill>
                  <a:srgbClr val="212121"/>
                </a:solidFill>
              </a:rPr>
              <a:t>	(stoj spatný, paže podél těla, dlaně vpřed) nebo vleže na zádech/břiše</a:t>
            </a:r>
          </a:p>
          <a:p>
            <a:pPr marL="0" lvl="0" indent="0">
              <a:buNone/>
            </a:pPr>
            <a:r>
              <a:rPr lang="cs-CZ" sz="2100" b="1" dirty="0">
                <a:solidFill>
                  <a:srgbClr val="0C4A60"/>
                </a:solidFill>
              </a:rPr>
              <a:t>Symetrie: </a:t>
            </a:r>
          </a:p>
          <a:p>
            <a:r>
              <a:rPr lang="cs-CZ" sz="2100" b="1" dirty="0">
                <a:solidFill>
                  <a:srgbClr val="0C4A60"/>
                </a:solidFill>
              </a:rPr>
              <a:t>	</a:t>
            </a:r>
            <a:r>
              <a:rPr lang="cs-CZ" sz="1600" dirty="0">
                <a:solidFill>
                  <a:srgbClr val="212121"/>
                </a:solidFill>
              </a:rPr>
              <a:t>vždy měříme obě končetiny (zdravou i postiženou) pro možnost srovnání</a:t>
            </a:r>
          </a:p>
          <a:p>
            <a:pPr marL="0" lvl="0" indent="0">
              <a:buNone/>
            </a:pPr>
            <a:r>
              <a:rPr lang="cs-CZ" sz="2100" b="1" dirty="0">
                <a:solidFill>
                  <a:srgbClr val="0C4A60"/>
                </a:solidFill>
              </a:rPr>
              <a:t>Pomůcky: </a:t>
            </a:r>
          </a:p>
          <a:p>
            <a:pPr>
              <a:defRPr sz="1300">
                <a:solidFill>
                  <a:srgbClr val="212121"/>
                </a:solidFill>
              </a:defRPr>
            </a:pPr>
            <a:r>
              <a:rPr lang="cs-CZ" sz="2100" b="1" dirty="0">
                <a:solidFill>
                  <a:srgbClr val="0C4A60"/>
                </a:solidFill>
              </a:rPr>
              <a:t>	</a:t>
            </a:r>
            <a:r>
              <a:rPr lang="cs-CZ" sz="1600" dirty="0">
                <a:solidFill>
                  <a:srgbClr val="212121"/>
                </a:solidFill>
              </a:rPr>
              <a:t>používáme pásový metr (antropometrickou pásku), posuvné 	měřítko 	(pelvimetr/kraniometr), osobní váhu a </a:t>
            </a:r>
            <a:r>
              <a:rPr lang="cs-CZ" sz="1600" dirty="0" err="1">
                <a:solidFill>
                  <a:srgbClr val="212121"/>
                </a:solidFill>
              </a:rPr>
              <a:t>stadiometr</a:t>
            </a:r>
            <a:r>
              <a:rPr lang="cs-CZ" sz="1600" dirty="0">
                <a:solidFill>
                  <a:srgbClr val="212121"/>
                </a:solidFill>
              </a:rPr>
              <a:t>, pásku nepřikládáme příliš volně, ale ani ji 	nezařezáváme do kůže</a:t>
            </a:r>
          </a:p>
          <a:p>
            <a:pPr marL="0" indent="0">
              <a:buNone/>
              <a:defRPr sz="1300">
                <a:solidFill>
                  <a:srgbClr val="212121"/>
                </a:solidFill>
              </a:defRPr>
            </a:pPr>
            <a:r>
              <a:rPr lang="cs-CZ" sz="2100" b="1" dirty="0">
                <a:solidFill>
                  <a:srgbClr val="0C4A60"/>
                </a:solidFill>
              </a:rPr>
              <a:t>Přesnost: </a:t>
            </a:r>
          </a:p>
          <a:p>
            <a:r>
              <a:rPr lang="cs-CZ" sz="2100" b="1" dirty="0">
                <a:solidFill>
                  <a:srgbClr val="0C4A60"/>
                </a:solidFill>
              </a:rPr>
              <a:t>	</a:t>
            </a:r>
            <a:r>
              <a:rPr lang="cs-CZ" sz="1600" dirty="0">
                <a:solidFill>
                  <a:srgbClr val="212121"/>
                </a:solidFill>
              </a:rPr>
              <a:t>měříme s přesností na milimetry či půlcentimetry, značky bodů si můžeme na kůži jemně 	označit </a:t>
            </a:r>
            <a:r>
              <a:rPr lang="cs-CZ" sz="1600" dirty="0" err="1">
                <a:solidFill>
                  <a:srgbClr val="212121"/>
                </a:solidFill>
              </a:rPr>
              <a:t>dermatografem</a:t>
            </a:r>
            <a:endParaRPr lang="cs-CZ" sz="1600" dirty="0">
              <a:solidFill>
                <a:srgbClr val="212121"/>
              </a:solidFill>
            </a:endParaRPr>
          </a:p>
          <a:p>
            <a:endParaRPr lang="cs-CZ" dirty="0"/>
          </a:p>
        </p:txBody>
      </p:sp>
      <p:pic>
        <p:nvPicPr>
          <p:cNvPr id="5" name="Obrázek 4" descr="Zdravotnické měřicí nástroje přehledně">
            <a:extLst>
              <a:ext uri="{FF2B5EF4-FFF2-40B4-BE49-F238E27FC236}">
                <a16:creationId xmlns:a16="http://schemas.microsoft.com/office/drawing/2014/main" id="{A6FA97BF-9099-30E6-7A58-5AF069654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1102" y="274638"/>
            <a:ext cx="4200445" cy="383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72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1. </a:t>
            </a:r>
            <a:r>
              <a:rPr dirty="0" err="1"/>
              <a:t>Celkové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 </a:t>
            </a:r>
            <a:r>
              <a:rPr dirty="0" err="1"/>
              <a:t>těla</a:t>
            </a:r>
            <a:endParaRPr dirty="0"/>
          </a:p>
        </p:txBody>
      </p:sp>
      <p:sp>
        <p:nvSpPr>
          <p:cNvPr id="4" name="Rounded Rectangle 3"/>
          <p:cNvSpPr/>
          <p:nvPr/>
        </p:nvSpPr>
        <p:spPr>
          <a:xfrm>
            <a:off x="548640" y="1645920"/>
            <a:ext cx="3474720" cy="457200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31520" y="1828800"/>
            <a:ext cx="310896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1">
                <a:solidFill>
                  <a:srgbClr val="0C4A60"/>
                </a:solidFill>
              </a:defRPr>
            </a:pPr>
            <a:r>
              <a:rPr dirty="0" err="1"/>
              <a:t>Tělesná</a:t>
            </a:r>
            <a:r>
              <a:rPr dirty="0"/>
              <a:t> </a:t>
            </a:r>
            <a:r>
              <a:rPr dirty="0" err="1"/>
              <a:t>výška</a:t>
            </a:r>
            <a:r>
              <a:rPr dirty="0"/>
              <a:t> </a:t>
            </a:r>
            <a:r>
              <a:rPr dirty="0" err="1"/>
              <a:t>ve</a:t>
            </a:r>
            <a:r>
              <a:rPr dirty="0"/>
              <a:t> </a:t>
            </a:r>
            <a:r>
              <a:rPr dirty="0" err="1"/>
              <a:t>stoji</a:t>
            </a:r>
            <a:endParaRPr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dirty="0" err="1"/>
              <a:t>Měří</a:t>
            </a:r>
            <a:r>
              <a:rPr dirty="0"/>
              <a:t> se </a:t>
            </a:r>
            <a:r>
              <a:rPr dirty="0" err="1"/>
              <a:t>stadiometrem</a:t>
            </a:r>
            <a:r>
              <a:rPr dirty="0"/>
              <a:t>/</a:t>
            </a:r>
            <a:r>
              <a:rPr dirty="0" err="1"/>
              <a:t>antropometrem</a:t>
            </a:r>
            <a:r>
              <a:rPr dirty="0"/>
              <a:t>. </a:t>
            </a:r>
            <a:r>
              <a:rPr dirty="0" err="1"/>
              <a:t>Klient</a:t>
            </a:r>
            <a:r>
              <a:rPr dirty="0"/>
              <a:t> je v </a:t>
            </a:r>
            <a:r>
              <a:rPr dirty="0" err="1"/>
              <a:t>základním</a:t>
            </a:r>
            <a:r>
              <a:rPr dirty="0"/>
              <a:t> </a:t>
            </a:r>
            <a:r>
              <a:rPr dirty="0" err="1"/>
              <a:t>anatomickém</a:t>
            </a:r>
            <a:r>
              <a:rPr dirty="0"/>
              <a:t> </a:t>
            </a:r>
            <a:r>
              <a:rPr dirty="0" err="1"/>
              <a:t>postavení</a:t>
            </a:r>
            <a:r>
              <a:rPr dirty="0"/>
              <a:t> (</a:t>
            </a:r>
            <a:r>
              <a:rPr dirty="0" err="1"/>
              <a:t>stoj</a:t>
            </a:r>
            <a:r>
              <a:rPr dirty="0"/>
              <a:t> </a:t>
            </a:r>
            <a:r>
              <a:rPr dirty="0" err="1"/>
              <a:t>spatný</a:t>
            </a:r>
            <a:r>
              <a:rPr dirty="0"/>
              <a:t>). Paty, </a:t>
            </a:r>
            <a:r>
              <a:rPr dirty="0" err="1"/>
              <a:t>hýždě</a:t>
            </a:r>
            <a:r>
              <a:rPr dirty="0"/>
              <a:t>, </a:t>
            </a:r>
            <a:r>
              <a:rPr dirty="0" err="1"/>
              <a:t>lopatky</a:t>
            </a:r>
            <a:r>
              <a:rPr dirty="0"/>
              <a:t> a </a:t>
            </a:r>
            <a:r>
              <a:rPr dirty="0" err="1"/>
              <a:t>týl</a:t>
            </a:r>
            <a:r>
              <a:rPr dirty="0"/>
              <a:t> se </a:t>
            </a:r>
            <a:r>
              <a:rPr dirty="0" err="1"/>
              <a:t>dotýkají</a:t>
            </a:r>
            <a:r>
              <a:rPr dirty="0"/>
              <a:t> </a:t>
            </a:r>
            <a:r>
              <a:rPr dirty="0" err="1"/>
              <a:t>svislé</a:t>
            </a:r>
            <a:r>
              <a:rPr dirty="0"/>
              <a:t> </a:t>
            </a:r>
            <a:r>
              <a:rPr dirty="0" err="1"/>
              <a:t>plochy</a:t>
            </a:r>
            <a:r>
              <a:rPr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297679" y="1645920"/>
            <a:ext cx="3474720" cy="457200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480559" y="1828800"/>
            <a:ext cx="310896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1">
                <a:solidFill>
                  <a:srgbClr val="0C4A60"/>
                </a:solidFill>
              </a:defRPr>
            </a:pPr>
            <a:r>
              <a:rPr dirty="0" err="1"/>
              <a:t>Tělesná</a:t>
            </a:r>
            <a:r>
              <a:rPr dirty="0"/>
              <a:t> </a:t>
            </a:r>
            <a:r>
              <a:rPr dirty="0" err="1"/>
              <a:t>výška</a:t>
            </a:r>
            <a:r>
              <a:rPr dirty="0"/>
              <a:t> v </a:t>
            </a:r>
            <a:r>
              <a:rPr dirty="0" err="1"/>
              <a:t>sedě</a:t>
            </a:r>
            <a:endParaRPr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dirty="0" err="1"/>
              <a:t>Měří</a:t>
            </a:r>
            <a:r>
              <a:rPr dirty="0"/>
              <a:t> se od </a:t>
            </a:r>
            <a:r>
              <a:rPr dirty="0" err="1"/>
              <a:t>sedadla</a:t>
            </a:r>
            <a:r>
              <a:rPr dirty="0"/>
              <a:t> k </a:t>
            </a:r>
            <a:r>
              <a:rPr dirty="0" err="1"/>
              <a:t>nejvyššímu</a:t>
            </a:r>
            <a:r>
              <a:rPr dirty="0"/>
              <a:t> </a:t>
            </a:r>
            <a:r>
              <a:rPr dirty="0" err="1"/>
              <a:t>bodu</a:t>
            </a:r>
            <a:r>
              <a:rPr dirty="0"/>
              <a:t> </a:t>
            </a:r>
            <a:r>
              <a:rPr dirty="0" err="1"/>
              <a:t>temene</a:t>
            </a:r>
            <a:r>
              <a:rPr dirty="0"/>
              <a:t> (vertex). </a:t>
            </a:r>
            <a:r>
              <a:rPr dirty="0" err="1"/>
              <a:t>Dolní</a:t>
            </a:r>
            <a:r>
              <a:rPr dirty="0"/>
              <a:t> </a:t>
            </a:r>
            <a:r>
              <a:rPr dirty="0" err="1"/>
              <a:t>končetiny</a:t>
            </a:r>
            <a:r>
              <a:rPr dirty="0"/>
              <a:t> </a:t>
            </a:r>
            <a:r>
              <a:rPr dirty="0" err="1"/>
              <a:t>ohnuté</a:t>
            </a:r>
            <a:r>
              <a:rPr dirty="0"/>
              <a:t> do 90°, </a:t>
            </a:r>
            <a:r>
              <a:rPr dirty="0" err="1"/>
              <a:t>chodidla</a:t>
            </a:r>
            <a:r>
              <a:rPr dirty="0"/>
              <a:t> </a:t>
            </a:r>
            <a:r>
              <a:rPr dirty="0" err="1"/>
              <a:t>na</a:t>
            </a:r>
            <a:r>
              <a:rPr dirty="0"/>
              <a:t> zemi. </a:t>
            </a:r>
            <a:r>
              <a:rPr dirty="0" err="1"/>
              <a:t>Slouží</a:t>
            </a:r>
            <a:r>
              <a:rPr dirty="0"/>
              <a:t> k </a:t>
            </a:r>
            <a:r>
              <a:rPr dirty="0" err="1"/>
              <a:t>posouzení</a:t>
            </a:r>
            <a:r>
              <a:rPr dirty="0"/>
              <a:t> </a:t>
            </a:r>
            <a:r>
              <a:rPr dirty="0" err="1"/>
              <a:t>proporcí</a:t>
            </a:r>
            <a:r>
              <a:rPr dirty="0"/>
              <a:t> </a:t>
            </a:r>
            <a:r>
              <a:rPr dirty="0" err="1"/>
              <a:t>délky</a:t>
            </a:r>
            <a:r>
              <a:rPr dirty="0"/>
              <a:t> </a:t>
            </a:r>
            <a:r>
              <a:rPr dirty="0" err="1"/>
              <a:t>trupu</a:t>
            </a:r>
            <a:r>
              <a:rPr dirty="0"/>
              <a:t> a </a:t>
            </a:r>
            <a:r>
              <a:rPr dirty="0" err="1"/>
              <a:t>dolních</a:t>
            </a:r>
            <a:r>
              <a:rPr dirty="0"/>
              <a:t> </a:t>
            </a:r>
            <a:r>
              <a:rPr dirty="0" err="1"/>
              <a:t>končetin</a:t>
            </a:r>
            <a:r>
              <a:rPr dirty="0"/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46719" y="1645920"/>
            <a:ext cx="3474720" cy="457200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599" y="1828800"/>
            <a:ext cx="310896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1">
                <a:solidFill>
                  <a:srgbClr val="0C4A60"/>
                </a:solidFill>
              </a:defRPr>
            </a:pPr>
            <a:r>
              <a:rPr dirty="0" err="1"/>
              <a:t>Tělesná</a:t>
            </a:r>
            <a:r>
              <a:rPr dirty="0"/>
              <a:t> </a:t>
            </a:r>
            <a:r>
              <a:rPr dirty="0" err="1"/>
              <a:t>hmotnost</a:t>
            </a:r>
            <a:endParaRPr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dirty="0" err="1"/>
              <a:t>Zjišťuje</a:t>
            </a:r>
            <a:r>
              <a:rPr dirty="0"/>
              <a:t> se </a:t>
            </a:r>
            <a:r>
              <a:rPr dirty="0" err="1"/>
              <a:t>na</a:t>
            </a:r>
            <a:r>
              <a:rPr dirty="0"/>
              <a:t> </a:t>
            </a:r>
            <a:r>
              <a:rPr dirty="0" err="1"/>
              <a:t>lékařské</a:t>
            </a:r>
            <a:r>
              <a:rPr dirty="0"/>
              <a:t> </a:t>
            </a:r>
            <a:r>
              <a:rPr dirty="0" err="1"/>
              <a:t>či</a:t>
            </a:r>
            <a:r>
              <a:rPr dirty="0"/>
              <a:t> </a:t>
            </a:r>
            <a:r>
              <a:rPr dirty="0" err="1"/>
              <a:t>osobní</a:t>
            </a:r>
            <a:r>
              <a:rPr dirty="0"/>
              <a:t> </a:t>
            </a:r>
            <a:r>
              <a:rPr dirty="0" err="1"/>
              <a:t>váze</a:t>
            </a:r>
            <a:r>
              <a:rPr dirty="0"/>
              <a:t>. </a:t>
            </a:r>
            <a:r>
              <a:rPr dirty="0" err="1"/>
              <a:t>Ideálně</a:t>
            </a:r>
            <a:r>
              <a:rPr dirty="0"/>
              <a:t> </a:t>
            </a:r>
            <a:r>
              <a:rPr dirty="0" err="1"/>
              <a:t>ráno</a:t>
            </a:r>
            <a:r>
              <a:rPr dirty="0"/>
              <a:t>, </a:t>
            </a:r>
            <a:r>
              <a:rPr dirty="0" err="1"/>
              <a:t>nalačno</a:t>
            </a:r>
            <a:r>
              <a:rPr dirty="0"/>
              <a:t>, po </a:t>
            </a:r>
            <a:r>
              <a:rPr dirty="0" err="1"/>
              <a:t>vyprázdnění</a:t>
            </a:r>
            <a:r>
              <a:rPr dirty="0"/>
              <a:t> a v </a:t>
            </a:r>
            <a:r>
              <a:rPr dirty="0" err="1"/>
              <a:t>minimálním</a:t>
            </a:r>
            <a:r>
              <a:rPr dirty="0"/>
              <a:t> </a:t>
            </a:r>
            <a:r>
              <a:rPr dirty="0" err="1"/>
              <a:t>oděvu</a:t>
            </a:r>
            <a:r>
              <a:rPr dirty="0"/>
              <a:t> pro </a:t>
            </a:r>
            <a:r>
              <a:rPr dirty="0" err="1"/>
              <a:t>maximální</a:t>
            </a:r>
            <a:r>
              <a:rPr dirty="0"/>
              <a:t> </a:t>
            </a:r>
            <a:r>
              <a:rPr dirty="0" err="1"/>
              <a:t>přesnost</a:t>
            </a:r>
            <a:r>
              <a:rPr dirty="0"/>
              <a:t> </a:t>
            </a:r>
            <a:r>
              <a:rPr dirty="0" err="1"/>
              <a:t>měření</a:t>
            </a:r>
            <a:r>
              <a:rPr dirty="0"/>
              <a:t>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8CB6A824-8840-20E0-15AB-F0EC0AAC9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3128878"/>
            <a:ext cx="3050995" cy="2906162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28C762F7-D3AC-9929-3989-91169910D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118" y="3429000"/>
            <a:ext cx="3291841" cy="244732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BE26A99D-82E2-2FC0-73C6-18407C3032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6207" y="3439325"/>
            <a:ext cx="3372523" cy="24369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0808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651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2. </a:t>
            </a:r>
            <a:r>
              <a:rPr dirty="0" err="1"/>
              <a:t>Délkové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: </a:t>
            </a:r>
            <a:r>
              <a:rPr lang="cs-CZ" dirty="0"/>
              <a:t>h</a:t>
            </a:r>
            <a:r>
              <a:rPr dirty="0" err="1"/>
              <a:t>orní</a:t>
            </a:r>
            <a:r>
              <a:rPr dirty="0"/>
              <a:t> </a:t>
            </a:r>
            <a:r>
              <a:rPr dirty="0" err="1"/>
              <a:t>končetina</a:t>
            </a:r>
            <a:r>
              <a:rPr dirty="0"/>
              <a:t> (HK)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656718"/>
              </p:ext>
            </p:extLst>
          </p:nvPr>
        </p:nvGraphicFramePr>
        <p:xfrm>
          <a:off x="543208" y="1191275"/>
          <a:ext cx="6738571" cy="4950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6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6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4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80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4533"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Typ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rozměru</a:t>
                      </a:r>
                      <a:r>
                        <a:rPr dirty="0"/>
                        <a:t> HK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Výchozí</a:t>
                      </a:r>
                      <a:r>
                        <a:rPr dirty="0"/>
                        <a:t> bod (</a:t>
                      </a:r>
                      <a:r>
                        <a:rPr dirty="0" err="1"/>
                        <a:t>Proximálně</a:t>
                      </a:r>
                      <a:r>
                        <a:rPr dirty="0"/>
                        <a:t>)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Cílový</a:t>
                      </a:r>
                      <a:r>
                        <a:rPr dirty="0"/>
                        <a:t> bod (</a:t>
                      </a:r>
                      <a:r>
                        <a:rPr dirty="0" err="1"/>
                        <a:t>Distálně</a:t>
                      </a:r>
                      <a:r>
                        <a:rPr dirty="0"/>
                        <a:t>)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Význam</a:t>
                      </a:r>
                      <a:r>
                        <a:rPr dirty="0"/>
                        <a:t> pro </a:t>
                      </a:r>
                      <a:r>
                        <a:rPr dirty="0" err="1"/>
                        <a:t>praxi</a:t>
                      </a:r>
                      <a:endParaRPr dirty="0"/>
                    </a:p>
                  </a:txBody>
                  <a:tcPr>
                    <a:solidFill>
                      <a:srgbClr val="0C4A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4533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FF0000"/>
                          </a:solidFill>
                        </a:rPr>
                        <a:t>Celá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HK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FF0000"/>
                          </a:solidFill>
                        </a:rPr>
                        <a:t>Akromion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 err="1">
                          <a:solidFill>
                            <a:srgbClr val="FF0000"/>
                          </a:solidFill>
                        </a:rPr>
                        <a:t>Daktylion</a:t>
                      </a: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1100" b="0" kern="1200" dirty="0">
                          <a:solidFill>
                            <a:srgbClr val="FF0000"/>
                          </a:solidFill>
                          <a:latin typeface="Arial"/>
                          <a:ea typeface="+mn-ea"/>
                          <a:cs typeface="+mn-cs"/>
                        </a:rPr>
                        <a:t>(nejdelší prst)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FF0000"/>
                          </a:solidFill>
                        </a:rPr>
                        <a:t>Základní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posouzení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celkové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délky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a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symetrie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končetin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427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buNone/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1" kern="1200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Souhrnná délka paže a předloktí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buNone/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0" kern="1200" dirty="0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Akromion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buNone/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0" kern="1200" dirty="0" err="1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Processus</a:t>
                      </a:r>
                      <a:r>
                        <a:rPr lang="cs-CZ" sz="1100" b="0" kern="1200" dirty="0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100" b="0" kern="1200" dirty="0" err="1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styloideus</a:t>
                      </a:r>
                      <a:r>
                        <a:rPr lang="cs-CZ" sz="1100" b="0" kern="1200" dirty="0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 radii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buNone/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0" kern="1200" dirty="0">
                          <a:solidFill>
                            <a:srgbClr val="00B050"/>
                          </a:solidFill>
                          <a:latin typeface="Arial"/>
                          <a:ea typeface="+mn-ea"/>
                          <a:cs typeface="+mn-cs"/>
                        </a:rPr>
                        <a:t>Posouzení celkové délky paže a předloktí; měří se v anatomickém postavení, palec laterálně.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0427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0070C0"/>
                          </a:solidFill>
                        </a:rPr>
                        <a:t>Paže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0070C0"/>
                          </a:solidFill>
                        </a:rPr>
                        <a:t>Akromion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0070C0"/>
                          </a:solidFill>
                        </a:rPr>
                        <a:t>Condylus </a:t>
                      </a:r>
                      <a:r>
                        <a:rPr lang="cs-CZ" dirty="0" err="1">
                          <a:solidFill>
                            <a:srgbClr val="0070C0"/>
                          </a:solidFill>
                        </a:rPr>
                        <a:t>lateralis</a:t>
                      </a:r>
                      <a:r>
                        <a:rPr lang="cs-CZ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dirty="0" err="1">
                          <a:solidFill>
                            <a:srgbClr val="0070C0"/>
                          </a:solidFill>
                        </a:rPr>
                        <a:t>humeri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0070C0"/>
                          </a:solidFill>
                        </a:rPr>
                        <a:t>Palpace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při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ohnutí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lokte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do 90°.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Izolované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posouzení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kosti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.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0427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7030A0"/>
                          </a:solidFill>
                        </a:rPr>
                        <a:t>Předloktí</a:t>
                      </a:r>
                      <a:endParaRPr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Olekranon</a:t>
                      </a:r>
                      <a:endParaRPr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7030A0"/>
                          </a:solidFill>
                        </a:rPr>
                        <a:t>Processus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styloideus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ulnae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7030A0"/>
                          </a:solidFill>
                        </a:rPr>
                        <a:t>Bodcový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výběžek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na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malíkové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straně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zápěstí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.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Sledování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proporcí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579763"/>
                  </a:ext>
                </a:extLst>
              </a:tr>
              <a:tr h="890427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1" kern="1200" dirty="0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Ruka</a:t>
                      </a:r>
                      <a:endParaRPr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0" kern="1200" dirty="0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střed spojnice </a:t>
                      </a:r>
                      <a:r>
                        <a:rPr lang="cs-CZ" sz="1100" b="0" kern="1200" dirty="0" err="1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processus</a:t>
                      </a:r>
                      <a:r>
                        <a:rPr lang="cs-CZ" sz="1100" b="0" kern="1200" dirty="0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100" b="0" kern="1200" dirty="0" err="1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styloideus</a:t>
                      </a:r>
                      <a:r>
                        <a:rPr lang="cs-CZ" sz="1100" b="0" kern="1200" dirty="0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 radii et </a:t>
                      </a:r>
                      <a:r>
                        <a:rPr lang="cs-CZ" sz="1100" b="0" kern="1200" dirty="0" err="1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ulnae</a:t>
                      </a:r>
                      <a:endParaRPr b="0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0" kern="1200" dirty="0" err="1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Daktylion</a:t>
                      </a:r>
                      <a:r>
                        <a:rPr lang="cs-CZ" sz="1100" b="0" kern="1200" dirty="0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 (nejdelší prst)</a:t>
                      </a:r>
                      <a:endParaRPr b="0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100" b="0" kern="1200" dirty="0">
                          <a:solidFill>
                            <a:srgbClr val="FFC000"/>
                          </a:solidFill>
                          <a:latin typeface="Arial"/>
                          <a:ea typeface="+mn-ea"/>
                          <a:cs typeface="+mn-cs"/>
                        </a:rPr>
                        <a:t>Posouzení délky ruky a porovnání symetrie pravé a levé ruky.</a:t>
                      </a:r>
                      <a:endParaRPr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56339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5910" y="6142049"/>
            <a:ext cx="103973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r>
              <a:rPr dirty="0" err="1"/>
              <a:t>Metodická</a:t>
            </a:r>
            <a:r>
              <a:rPr dirty="0"/>
              <a:t> </a:t>
            </a:r>
            <a:r>
              <a:rPr dirty="0" err="1"/>
              <a:t>poznámka</a:t>
            </a:r>
            <a:r>
              <a:rPr dirty="0"/>
              <a:t>:</a:t>
            </a:r>
          </a:p>
          <a:p>
            <a:pPr>
              <a:defRPr sz="1300">
                <a:solidFill>
                  <a:srgbClr val="212121"/>
                </a:solidFill>
              </a:defRPr>
            </a:pPr>
            <a:r>
              <a:rPr dirty="0"/>
              <a:t>K </a:t>
            </a:r>
            <a:r>
              <a:rPr dirty="0" err="1"/>
              <a:t>přesnému</a:t>
            </a:r>
            <a:r>
              <a:rPr dirty="0"/>
              <a:t> </a:t>
            </a:r>
            <a:r>
              <a:rPr dirty="0" err="1"/>
              <a:t>měření</a:t>
            </a:r>
            <a:r>
              <a:rPr dirty="0"/>
              <a:t> </a:t>
            </a:r>
            <a:r>
              <a:rPr dirty="0" err="1"/>
              <a:t>využíváme</a:t>
            </a:r>
            <a:r>
              <a:rPr dirty="0"/>
              <a:t> </a:t>
            </a:r>
            <a:r>
              <a:rPr dirty="0" err="1"/>
              <a:t>hmatné</a:t>
            </a:r>
            <a:r>
              <a:rPr dirty="0"/>
              <a:t> </a:t>
            </a:r>
            <a:r>
              <a:rPr dirty="0" err="1"/>
              <a:t>kostěné</a:t>
            </a:r>
            <a:r>
              <a:rPr dirty="0"/>
              <a:t> </a:t>
            </a:r>
            <a:r>
              <a:rPr dirty="0" err="1"/>
              <a:t>výstupky</a:t>
            </a:r>
            <a:r>
              <a:rPr dirty="0"/>
              <a:t>. </a:t>
            </a:r>
            <a:r>
              <a:rPr b="1" dirty="0" err="1"/>
              <a:t>Měříme</a:t>
            </a:r>
            <a:r>
              <a:rPr b="1" dirty="0"/>
              <a:t> </a:t>
            </a:r>
            <a:r>
              <a:rPr b="1" dirty="0" err="1"/>
              <a:t>vždy</a:t>
            </a:r>
            <a:r>
              <a:rPr b="1" dirty="0"/>
              <a:t> </a:t>
            </a:r>
            <a:r>
              <a:rPr b="1" dirty="0" err="1"/>
              <a:t>oboustranně</a:t>
            </a:r>
            <a:r>
              <a:rPr b="1" dirty="0"/>
              <a:t> pro </a:t>
            </a:r>
            <a:r>
              <a:rPr b="1" dirty="0" err="1"/>
              <a:t>odhalení</a:t>
            </a:r>
            <a:r>
              <a:rPr b="1" dirty="0"/>
              <a:t> </a:t>
            </a:r>
            <a:r>
              <a:rPr b="1" dirty="0" err="1"/>
              <a:t>skrytých</a:t>
            </a:r>
            <a:r>
              <a:rPr b="1" dirty="0"/>
              <a:t> </a:t>
            </a:r>
            <a:r>
              <a:rPr b="1" dirty="0" err="1"/>
              <a:t>strukturálních</a:t>
            </a:r>
            <a:r>
              <a:rPr b="1" dirty="0"/>
              <a:t> </a:t>
            </a:r>
            <a:r>
              <a:rPr b="1" dirty="0" err="1"/>
              <a:t>asymetrií</a:t>
            </a:r>
            <a:r>
              <a:rPr b="1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 rot="5400000">
            <a:off x="7065384" y="1340037"/>
            <a:ext cx="5479037" cy="4164594"/>
          </a:xfrm>
          <a:prstGeom prst="roundRect">
            <a:avLst/>
          </a:prstGeom>
          <a:solidFill>
            <a:srgbClr val="EBEFF1"/>
          </a:solidFill>
          <a:ln w="19050">
            <a:solidFill>
              <a:srgbClr val="26A6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9A1D9401-4B9D-A022-18FF-0C17D8FBE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8435" y="1019199"/>
            <a:ext cx="3832782" cy="480518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2. </a:t>
            </a:r>
            <a:r>
              <a:rPr dirty="0" err="1"/>
              <a:t>Délkové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: </a:t>
            </a:r>
            <a:r>
              <a:rPr lang="cs-CZ" dirty="0"/>
              <a:t>d</a:t>
            </a:r>
            <a:r>
              <a:rPr dirty="0" err="1"/>
              <a:t>olní</a:t>
            </a:r>
            <a:r>
              <a:rPr dirty="0"/>
              <a:t> </a:t>
            </a:r>
            <a:r>
              <a:rPr dirty="0" err="1"/>
              <a:t>končetina</a:t>
            </a:r>
            <a:r>
              <a:rPr dirty="0"/>
              <a:t> (DK)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77090"/>
              </p:ext>
            </p:extLst>
          </p:nvPr>
        </p:nvGraphicFramePr>
        <p:xfrm>
          <a:off x="579422" y="1312752"/>
          <a:ext cx="6934955" cy="4725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76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5092"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Typ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rozměru</a:t>
                      </a:r>
                      <a:r>
                        <a:rPr dirty="0"/>
                        <a:t> DK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Výchozí bod (Proximálně)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Cílový bod (Distálně)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Význam</a:t>
                      </a:r>
                      <a:r>
                        <a:rPr dirty="0"/>
                        <a:t> pro </a:t>
                      </a:r>
                      <a:r>
                        <a:rPr dirty="0" err="1"/>
                        <a:t>praxi</a:t>
                      </a:r>
                      <a:endParaRPr dirty="0"/>
                    </a:p>
                  </a:txBody>
                  <a:tcPr>
                    <a:solidFill>
                      <a:srgbClr val="0C4A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509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FF0000"/>
                          </a:solidFill>
                        </a:rPr>
                        <a:t>Anatomická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délka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T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rochanter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major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(velký chocholík) 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M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alleolus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lateralis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(zevní kotník) 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FF0000"/>
                          </a:solidFill>
                        </a:rPr>
                        <a:t>Udává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skutečnou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mechanickou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délku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0000"/>
                          </a:solidFill>
                        </a:rPr>
                        <a:t>kostí</a:t>
                      </a:r>
                      <a:r>
                        <a:rPr dirty="0">
                          <a:solidFill>
                            <a:srgbClr val="FF0000"/>
                          </a:solidFill>
                        </a:rPr>
                        <a:t> DK.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509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0070C0"/>
                          </a:solidFill>
                        </a:rPr>
                        <a:t>Funkční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délka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I.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0070C0"/>
                          </a:solidFill>
                        </a:rPr>
                        <a:t>Spina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iliaca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ant. sup.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0070C0"/>
                          </a:solidFill>
                        </a:rPr>
                        <a:t>(přední horní trn kyčelní) 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0070C0"/>
                          </a:solidFill>
                        </a:rPr>
                        <a:t>Malleolus medialis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0070C0"/>
                          </a:solidFill>
                        </a:rPr>
                        <a:t>(vnitřní kotník)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0070C0"/>
                          </a:solidFill>
                        </a:rPr>
                        <a:t>Zohledňuje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vliv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postavení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pánve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a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kyčelního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70C0"/>
                          </a:solidFill>
                        </a:rPr>
                        <a:t>kloubu</a:t>
                      </a:r>
                      <a:r>
                        <a:rPr dirty="0">
                          <a:solidFill>
                            <a:srgbClr val="0070C0"/>
                          </a:solidFill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09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00B050"/>
                          </a:solidFill>
                        </a:rPr>
                        <a:t>Funkční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B050"/>
                          </a:solidFill>
                        </a:rPr>
                        <a:t>délka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 II.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00B050"/>
                          </a:solidFill>
                        </a:rPr>
                        <a:t> Umbilicus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400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1100" dirty="0">
                          <a:solidFill>
                            <a:srgbClr val="00B050"/>
                          </a:solidFill>
                        </a:rPr>
                        <a:t>(p</a:t>
                      </a:r>
                      <a:r>
                        <a:rPr lang="cs-CZ" dirty="0">
                          <a:solidFill>
                            <a:srgbClr val="00B050"/>
                          </a:solidFill>
                        </a:rPr>
                        <a:t>upek)</a:t>
                      </a:r>
                      <a:endParaRPr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00B050"/>
                          </a:solidFill>
                        </a:rPr>
                        <a:t>Malleolus medialis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00B050"/>
                          </a:solidFill>
                        </a:rPr>
                        <a:t>(vnitřní kotník)</a:t>
                      </a:r>
                      <a:endParaRPr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00B050"/>
                          </a:solidFill>
                        </a:rPr>
                        <a:t>K </a:t>
                      </a:r>
                      <a:r>
                        <a:rPr dirty="0" err="1">
                          <a:solidFill>
                            <a:srgbClr val="00B050"/>
                          </a:solidFill>
                        </a:rPr>
                        <a:t>ověření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B050"/>
                          </a:solidFill>
                        </a:rPr>
                        <a:t>asymetrie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 u </a:t>
                      </a:r>
                      <a:r>
                        <a:rPr dirty="0" err="1">
                          <a:solidFill>
                            <a:srgbClr val="00B050"/>
                          </a:solidFill>
                        </a:rPr>
                        <a:t>výrazného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B050"/>
                          </a:solidFill>
                        </a:rPr>
                        <a:t>zešikmení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00B050"/>
                          </a:solidFill>
                        </a:rPr>
                        <a:t>pánve</a:t>
                      </a:r>
                      <a:r>
                        <a:rPr dirty="0">
                          <a:solidFill>
                            <a:srgbClr val="00B050"/>
                          </a:solidFill>
                        </a:rPr>
                        <a:t>.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09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>
                          <a:solidFill>
                            <a:srgbClr val="FFC000"/>
                          </a:solidFill>
                        </a:rPr>
                        <a:t>Délka stehna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FFC000"/>
                          </a:solidFill>
                        </a:rPr>
                        <a:t>Trochanter major</a:t>
                      </a:r>
                      <a:endParaRPr lang="cs-CZ" dirty="0">
                        <a:solidFill>
                          <a:srgbClr val="FFC00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FFC000"/>
                          </a:solidFill>
                        </a:rPr>
                        <a:t>(vnitřní kotník)</a:t>
                      </a:r>
                      <a:endParaRPr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FFC000"/>
                          </a:solidFill>
                        </a:rPr>
                        <a:t>z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evní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kloubní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štěrbina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kolena</a:t>
                      </a:r>
                      <a:endParaRPr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FFC000"/>
                          </a:solidFill>
                        </a:rPr>
                        <a:t>Posouzení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izolovaného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zkrácení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stehenní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FFC000"/>
                          </a:solidFill>
                        </a:rPr>
                        <a:t>kosti</a:t>
                      </a:r>
                      <a:r>
                        <a:rPr dirty="0">
                          <a:solidFill>
                            <a:srgbClr val="FFC000"/>
                          </a:solidFill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509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>
                          <a:solidFill>
                            <a:srgbClr val="7030A0"/>
                          </a:solidFill>
                        </a:rPr>
                        <a:t>Délka bérce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7030A0"/>
                          </a:solidFill>
                        </a:rPr>
                        <a:t>z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evní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kloubní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štěrbina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kolena</a:t>
                      </a:r>
                      <a:endParaRPr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rgbClr val="7030A0"/>
                          </a:solidFill>
                        </a:rPr>
                        <a:t>Malleolus lateralis</a:t>
                      </a:r>
                      <a:endParaRPr lang="cs-CZ" dirty="0">
                        <a:solidFill>
                          <a:srgbClr val="7030A0"/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rgbClr val="7030A0"/>
                          </a:solidFill>
                        </a:rPr>
                        <a:t>(zevní kotník) </a:t>
                      </a:r>
                      <a:endParaRPr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rgbClr val="7030A0"/>
                          </a:solidFill>
                        </a:rPr>
                        <a:t>Posouzení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izolovaného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zkrácení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kostí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rgbClr val="7030A0"/>
                          </a:solidFill>
                        </a:rPr>
                        <a:t>bérce</a:t>
                      </a:r>
                      <a:r>
                        <a:rPr dirty="0">
                          <a:solidFill>
                            <a:srgbClr val="7030A0"/>
                          </a:solidFill>
                        </a:rPr>
                        <a:t>.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09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Délka nohy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Tuber calcanei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(pata)</a:t>
                      </a:r>
                      <a:endParaRPr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akropodion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(konec nejdelšího prstu)</a:t>
                      </a:r>
                      <a:endParaRPr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Sledování</a:t>
                      </a: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růstu</a:t>
                      </a: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nebo</a:t>
                      </a: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vlivu</a:t>
                      </a: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zborcené</a:t>
                      </a: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klenby</a:t>
                      </a:r>
                      <a:r>
                        <a:rPr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 rot="5400000">
            <a:off x="6973322" y="1474439"/>
            <a:ext cx="6016935" cy="3909122"/>
          </a:xfrm>
          <a:prstGeom prst="roundRect">
            <a:avLst/>
          </a:prstGeom>
          <a:solidFill>
            <a:srgbClr val="EBEFF1"/>
          </a:solidFill>
          <a:ln w="19050">
            <a:solidFill>
              <a:srgbClr val="26A6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2F757DA5-9DC5-9772-A6CC-D7095D7E7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799" y="1603554"/>
            <a:ext cx="3692897" cy="40277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[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3. </a:t>
            </a:r>
            <a:r>
              <a:rPr dirty="0" err="1"/>
              <a:t>Obvodové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 </a:t>
            </a:r>
            <a:r>
              <a:rPr dirty="0" err="1"/>
              <a:t>končetin</a:t>
            </a:r>
            <a:endParaRPr dirty="0"/>
          </a:p>
        </p:txBody>
      </p:sp>
      <p:sp>
        <p:nvSpPr>
          <p:cNvPr id="4" name="Rounded Rectangle 3"/>
          <p:cNvSpPr/>
          <p:nvPr/>
        </p:nvSpPr>
        <p:spPr>
          <a:xfrm>
            <a:off x="548640" y="1645920"/>
            <a:ext cx="5303520" cy="4184512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31520" y="1828800"/>
            <a:ext cx="4782040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600" b="1">
                <a:solidFill>
                  <a:srgbClr val="0C4A60"/>
                </a:solidFill>
              </a:defRPr>
            </a:pPr>
            <a:r>
              <a:rPr sz="2000" dirty="0" err="1"/>
              <a:t>Horní</a:t>
            </a:r>
            <a:r>
              <a:rPr sz="2000" dirty="0"/>
              <a:t> </a:t>
            </a:r>
            <a:r>
              <a:rPr sz="2000" dirty="0" err="1"/>
              <a:t>končetina</a:t>
            </a:r>
            <a:r>
              <a:rPr lang="cs-CZ" sz="2000" dirty="0"/>
              <a:t> (HK)</a:t>
            </a:r>
            <a:endParaRPr sz="2000"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sz="1600" b="1" dirty="0" err="1"/>
              <a:t>Paže</a:t>
            </a:r>
            <a:r>
              <a:rPr sz="1600" b="1" dirty="0"/>
              <a:t>:</a:t>
            </a:r>
            <a:r>
              <a:rPr sz="1600" dirty="0"/>
              <a:t> </a:t>
            </a:r>
            <a:r>
              <a:rPr lang="cs-CZ" sz="1600" dirty="0"/>
              <a:t>	</a:t>
            </a:r>
            <a:r>
              <a:rPr lang="cs-CZ" sz="1600" b="1" dirty="0"/>
              <a:t>v</a:t>
            </a:r>
            <a:r>
              <a:rPr sz="1600" b="1" dirty="0"/>
              <a:t> </a:t>
            </a:r>
            <a:r>
              <a:rPr sz="1600" b="1" dirty="0" err="1"/>
              <a:t>relaxovaném</a:t>
            </a:r>
            <a:r>
              <a:rPr sz="1600" b="1" dirty="0"/>
              <a:t> </a:t>
            </a:r>
            <a:r>
              <a:rPr sz="1600" b="1" dirty="0" err="1"/>
              <a:t>stavu</a:t>
            </a:r>
            <a:r>
              <a:rPr sz="1600" b="1" dirty="0"/>
              <a:t> </a:t>
            </a:r>
            <a:r>
              <a:rPr sz="1600" dirty="0"/>
              <a:t>(</a:t>
            </a:r>
            <a:r>
              <a:rPr lang="cs-CZ" sz="1600" dirty="0"/>
              <a:t>volně visící HK</a:t>
            </a:r>
            <a:r>
              <a:rPr sz="1600" dirty="0"/>
              <a:t>) </a:t>
            </a:r>
            <a:r>
              <a:rPr lang="cs-CZ" sz="1600" dirty="0"/>
              <a:t>přes 			největší obvod svalstva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dirty="0"/>
              <a:t>		</a:t>
            </a:r>
            <a:r>
              <a:rPr sz="1600" b="1" dirty="0"/>
              <a:t>v </a:t>
            </a:r>
            <a:r>
              <a:rPr sz="1600" b="1" dirty="0" err="1"/>
              <a:t>kontrahovaném</a:t>
            </a:r>
            <a:r>
              <a:rPr sz="1600" b="1" dirty="0"/>
              <a:t> </a:t>
            </a:r>
            <a:r>
              <a:rPr sz="1600" b="1" dirty="0" err="1"/>
              <a:t>stavu</a:t>
            </a:r>
            <a:r>
              <a:rPr sz="1600" b="1" dirty="0"/>
              <a:t> </a:t>
            </a:r>
            <a:r>
              <a:rPr sz="1600" dirty="0"/>
              <a:t>(biceps v </a:t>
            </a:r>
            <a:r>
              <a:rPr sz="1600" dirty="0" err="1"/>
              <a:t>tahu</a:t>
            </a:r>
            <a:r>
              <a:rPr sz="1600" dirty="0"/>
              <a:t>) v </a:t>
            </a:r>
            <a:r>
              <a:rPr lang="cs-CZ" sz="1600" dirty="0"/>
              <a:t>			</a:t>
            </a:r>
            <a:r>
              <a:rPr sz="1600" dirty="0" err="1"/>
              <a:t>nejširším</a:t>
            </a:r>
            <a:r>
              <a:rPr sz="1600" dirty="0"/>
              <a:t> </a:t>
            </a:r>
            <a:r>
              <a:rPr sz="1600" dirty="0" err="1"/>
              <a:t>místě</a:t>
            </a:r>
            <a:r>
              <a:rPr lang="cs-CZ" sz="1600" dirty="0"/>
              <a:t>, měří se v 90° flexi v 				loketním kloubu </a:t>
            </a:r>
            <a:endParaRPr sz="1600"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sz="1600" b="1" dirty="0" err="1"/>
              <a:t>Loket</a:t>
            </a:r>
            <a:r>
              <a:rPr sz="1600" b="1" dirty="0"/>
              <a:t>:</a:t>
            </a:r>
            <a:r>
              <a:rPr sz="1600" dirty="0"/>
              <a:t> </a:t>
            </a:r>
            <a:r>
              <a:rPr lang="cs-CZ" sz="1600" dirty="0"/>
              <a:t>	p</a:t>
            </a:r>
            <a:r>
              <a:rPr sz="1600" dirty="0" err="1"/>
              <a:t>řes</a:t>
            </a:r>
            <a:r>
              <a:rPr sz="1600" dirty="0"/>
              <a:t> </a:t>
            </a:r>
            <a:r>
              <a:rPr sz="1600" dirty="0" err="1"/>
              <a:t>loketní</a:t>
            </a:r>
            <a:r>
              <a:rPr sz="1600" dirty="0"/>
              <a:t> </a:t>
            </a:r>
            <a:r>
              <a:rPr sz="1600" dirty="0" err="1"/>
              <a:t>kloub</a:t>
            </a:r>
            <a:r>
              <a:rPr sz="1600" dirty="0"/>
              <a:t> (</a:t>
            </a:r>
            <a:r>
              <a:rPr sz="1600" dirty="0" err="1"/>
              <a:t>olekranon</a:t>
            </a:r>
            <a:r>
              <a:rPr sz="1600" dirty="0"/>
              <a:t> a </a:t>
            </a:r>
            <a:r>
              <a:rPr sz="1600" dirty="0" err="1"/>
              <a:t>kondyly</a:t>
            </a:r>
            <a:r>
              <a:rPr sz="1600" dirty="0"/>
              <a:t>), </a:t>
            </a:r>
            <a:r>
              <a:rPr lang="cs-CZ" sz="1600" dirty="0"/>
              <a:t>			</a:t>
            </a:r>
            <a:r>
              <a:rPr sz="1600" dirty="0" err="1"/>
              <a:t>končetina</a:t>
            </a:r>
            <a:r>
              <a:rPr sz="1600" dirty="0"/>
              <a:t> v </a:t>
            </a:r>
            <a:r>
              <a:rPr sz="1600" dirty="0" err="1"/>
              <a:t>mírném</a:t>
            </a:r>
            <a:r>
              <a:rPr sz="1600" dirty="0"/>
              <a:t> </a:t>
            </a:r>
            <a:r>
              <a:rPr sz="1600" dirty="0" err="1"/>
              <a:t>ohnutí</a:t>
            </a:r>
            <a:r>
              <a:rPr lang="cs-CZ" sz="1600" dirty="0"/>
              <a:t> (30° flexe)</a:t>
            </a:r>
            <a:endParaRPr sz="1600"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sz="1600" b="1" dirty="0" err="1"/>
              <a:t>Předloktí</a:t>
            </a:r>
            <a:r>
              <a:rPr lang="cs-CZ" sz="1600" b="1" dirty="0"/>
              <a:t>:</a:t>
            </a:r>
            <a:r>
              <a:rPr sz="1600" b="1" dirty="0"/>
              <a:t> </a:t>
            </a:r>
            <a:r>
              <a:rPr lang="cs-CZ" sz="1600" dirty="0"/>
              <a:t>	v nejširším místě předloktí 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Z</a:t>
            </a:r>
            <a:r>
              <a:rPr sz="1600" b="1" dirty="0" err="1"/>
              <a:t>ápěstí</a:t>
            </a:r>
            <a:r>
              <a:rPr sz="1600" b="1" dirty="0"/>
              <a:t>:</a:t>
            </a:r>
            <a:r>
              <a:rPr lang="cs-CZ" sz="1600" dirty="0"/>
              <a:t>	</a:t>
            </a:r>
            <a:r>
              <a:rPr sz="1600" dirty="0" err="1"/>
              <a:t>na</a:t>
            </a:r>
            <a:r>
              <a:rPr sz="1600" dirty="0"/>
              <a:t> </a:t>
            </a:r>
            <a:r>
              <a:rPr sz="1600" dirty="0" err="1"/>
              <a:t>zápěstí</a:t>
            </a:r>
            <a:r>
              <a:rPr sz="1600" dirty="0"/>
              <a:t> </a:t>
            </a:r>
            <a:r>
              <a:rPr sz="1600" dirty="0" err="1"/>
              <a:t>přes</a:t>
            </a:r>
            <a:r>
              <a:rPr sz="1600" dirty="0"/>
              <a:t> </a:t>
            </a:r>
            <a:r>
              <a:rPr lang="cs-CZ" sz="1600" dirty="0"/>
              <a:t>oba </a:t>
            </a:r>
            <a:r>
              <a:rPr lang="cs-CZ" sz="1600" dirty="0" err="1"/>
              <a:t>processus</a:t>
            </a:r>
            <a:r>
              <a:rPr lang="cs-CZ" sz="1600" dirty="0"/>
              <a:t> </a:t>
            </a:r>
            <a:r>
              <a:rPr lang="cs-CZ" sz="1600" dirty="0" err="1"/>
              <a:t>styloideí</a:t>
            </a:r>
            <a:endParaRPr lang="cs-CZ" sz="1600"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Ruka:</a:t>
            </a:r>
            <a:r>
              <a:rPr lang="cs-CZ" sz="1600" dirty="0"/>
              <a:t>	přes hlavičky metakarpů (tzv. rukavičkářská 			míra)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Obvody prstů: </a:t>
            </a:r>
            <a:r>
              <a:rPr lang="cs-CZ" sz="1600" dirty="0"/>
              <a:t>pomocí kroužkové či zlatnické míry</a:t>
            </a:r>
            <a:endParaRPr sz="1600" dirty="0"/>
          </a:p>
        </p:txBody>
      </p:sp>
      <p:sp>
        <p:nvSpPr>
          <p:cNvPr id="8" name="Rounded Rectangle 7"/>
          <p:cNvSpPr/>
          <p:nvPr/>
        </p:nvSpPr>
        <p:spPr>
          <a:xfrm rot="5400000">
            <a:off x="6126288" y="761977"/>
            <a:ext cx="5943817" cy="5516710"/>
          </a:xfrm>
          <a:prstGeom prst="roundRect">
            <a:avLst/>
          </a:prstGeom>
          <a:solidFill>
            <a:srgbClr val="EBEFF1"/>
          </a:solidFill>
          <a:ln w="19050">
            <a:solidFill>
              <a:srgbClr val="26A6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DFB9D8A8-31F6-1FCC-729C-B515DEF79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983" y="1786217"/>
            <a:ext cx="5210770" cy="347384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6F1AB-CCF8-B37A-3CC9-436F5C761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99F95A-5979-C6E0-D0E6-D1B131625FFB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DBE34B-D921-AB1F-DDD4-6B4F8AF1DD41}"/>
              </a:ext>
            </a:extLst>
          </p:cNvPr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3. </a:t>
            </a:r>
            <a:r>
              <a:rPr dirty="0" err="1"/>
              <a:t>Obvodové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 </a:t>
            </a:r>
            <a:r>
              <a:rPr dirty="0" err="1"/>
              <a:t>končetin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57F2851-44EA-24B2-575A-C94AF837CB8C}"/>
              </a:ext>
            </a:extLst>
          </p:cNvPr>
          <p:cNvSpPr/>
          <p:nvPr/>
        </p:nvSpPr>
        <p:spPr>
          <a:xfrm>
            <a:off x="548640" y="1645920"/>
            <a:ext cx="5303520" cy="292608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AB98E2E-0250-79A8-ADDD-4E6850FCFF1F}"/>
              </a:ext>
            </a:extLst>
          </p:cNvPr>
          <p:cNvSpPr/>
          <p:nvPr/>
        </p:nvSpPr>
        <p:spPr>
          <a:xfrm>
            <a:off x="405894" y="1603554"/>
            <a:ext cx="5883548" cy="4365581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800"/>
              </a:spcAft>
              <a:defRPr sz="1600" b="1">
                <a:solidFill>
                  <a:srgbClr val="0C4A60"/>
                </a:solidFill>
              </a:defRPr>
            </a:pPr>
            <a:r>
              <a:rPr lang="cs-CZ" sz="2000" dirty="0"/>
              <a:t>Dolní končetina (DK)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Stehno</a:t>
            </a:r>
            <a:r>
              <a:rPr lang="cs-CZ" sz="1600" dirty="0"/>
              <a:t>: a)	15 cm nad horním okrajem pately u dospělých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dirty="0"/>
              <a:t>		10 cm nad horním okrajem pately u dětí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dirty="0"/>
              <a:t>	     b) nad kolem přes mm. </a:t>
            </a:r>
            <a:r>
              <a:rPr lang="cs-CZ" sz="1600" dirty="0" err="1"/>
              <a:t>vasti</a:t>
            </a:r>
            <a:r>
              <a:rPr lang="cs-CZ" sz="1600" dirty="0"/>
              <a:t> QF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Koleno: </a:t>
            </a:r>
            <a:r>
              <a:rPr lang="cs-CZ" sz="1600" dirty="0"/>
              <a:t>a)</a:t>
            </a:r>
            <a:r>
              <a:rPr lang="cs-CZ" sz="1600" b="1" dirty="0"/>
              <a:t> </a:t>
            </a:r>
            <a:r>
              <a:rPr lang="cs-CZ" sz="1600" dirty="0"/>
              <a:t>přes střed pately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dirty="0"/>
              <a:t> 	     b) ve výši </a:t>
            </a:r>
            <a:r>
              <a:rPr lang="cs-CZ" sz="1600" dirty="0" err="1"/>
              <a:t>tuberositas</a:t>
            </a:r>
            <a:r>
              <a:rPr lang="cs-CZ" sz="1600" dirty="0"/>
              <a:t> </a:t>
            </a:r>
            <a:r>
              <a:rPr lang="cs-CZ" sz="1600" dirty="0" err="1"/>
              <a:t>tibiae</a:t>
            </a:r>
            <a:r>
              <a:rPr lang="cs-CZ" sz="1600" dirty="0"/>
              <a:t> (úpon m. QF)	 </a:t>
            </a:r>
            <a:endParaRPr lang="cs-CZ" sz="1600" b="1" dirty="0"/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Lýtko</a:t>
            </a:r>
            <a:r>
              <a:rPr lang="cs-CZ" sz="1600" dirty="0"/>
              <a:t>: 	v nejširším místě 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Kotníky:	</a:t>
            </a:r>
            <a:r>
              <a:rPr lang="cs-CZ" sz="1600" dirty="0"/>
              <a:t>přes </a:t>
            </a:r>
            <a:r>
              <a:rPr lang="cs-CZ" sz="1600" dirty="0" err="1"/>
              <a:t>malleolus</a:t>
            </a:r>
            <a:r>
              <a:rPr lang="cs-CZ" sz="1600" dirty="0"/>
              <a:t> </a:t>
            </a:r>
            <a:r>
              <a:rPr lang="cs-CZ" sz="1600" dirty="0" err="1"/>
              <a:t>lateralis</a:t>
            </a:r>
            <a:r>
              <a:rPr lang="cs-CZ" sz="1600" dirty="0"/>
              <a:t> a </a:t>
            </a:r>
            <a:r>
              <a:rPr lang="cs-CZ" sz="1600" dirty="0" err="1"/>
              <a:t>medialis</a:t>
            </a:r>
            <a:r>
              <a:rPr lang="cs-CZ" sz="1600" dirty="0"/>
              <a:t> 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Nárt</a:t>
            </a:r>
            <a:r>
              <a:rPr lang="cs-CZ" sz="1600" dirty="0"/>
              <a:t>: 	přes patu v ohbí hlezenního kloubu</a:t>
            </a:r>
          </a:p>
          <a:p>
            <a:pPr>
              <a:spcBef>
                <a:spcPts val="400"/>
              </a:spcBef>
              <a:defRPr sz="1200">
                <a:solidFill>
                  <a:srgbClr val="212121"/>
                </a:solidFill>
              </a:defRPr>
            </a:pPr>
            <a:r>
              <a:rPr lang="cs-CZ" sz="1600" b="1" dirty="0"/>
              <a:t>Noha:</a:t>
            </a:r>
            <a:r>
              <a:rPr lang="cs-CZ" sz="1600" dirty="0"/>
              <a:t>	přes hlavičky </a:t>
            </a:r>
            <a:r>
              <a:rPr lang="cs-CZ" sz="1600" dirty="0" err="1"/>
              <a:t>metatarzů</a:t>
            </a:r>
            <a:r>
              <a:rPr lang="cs-CZ" sz="1600" dirty="0"/>
              <a:t> (tzv. obuvnická míra)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E27E3FB-F48A-E7AA-E56B-5D07CE40C9C7}"/>
              </a:ext>
            </a:extLst>
          </p:cNvPr>
          <p:cNvSpPr/>
          <p:nvPr/>
        </p:nvSpPr>
        <p:spPr>
          <a:xfrm>
            <a:off x="6432188" y="796704"/>
            <a:ext cx="5573156" cy="5395053"/>
          </a:xfrm>
          <a:prstGeom prst="roundRect">
            <a:avLst/>
          </a:prstGeom>
          <a:solidFill>
            <a:srgbClr val="EBEFF1"/>
          </a:solidFill>
          <a:ln w="19050">
            <a:solidFill>
              <a:srgbClr val="26A6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5E3C1AB4-73EF-731D-B0D7-FD601617A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541" y="1897292"/>
            <a:ext cx="5452449" cy="363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944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4. </a:t>
            </a:r>
            <a:r>
              <a:rPr dirty="0" err="1"/>
              <a:t>Šířkové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 </a:t>
            </a:r>
            <a:r>
              <a:rPr dirty="0" err="1"/>
              <a:t>trupu</a:t>
            </a:r>
            <a:r>
              <a:rPr dirty="0"/>
              <a:t> a </a:t>
            </a:r>
            <a:r>
              <a:rPr dirty="0" err="1"/>
              <a:t>pánve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0"/>
            <a:ext cx="11094415" cy="805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500" b="1">
                <a:solidFill>
                  <a:srgbClr val="26A69A"/>
                </a:solidFill>
              </a:defRPr>
            </a:pPr>
            <a:r>
              <a:rPr dirty="0" err="1"/>
              <a:t>Důležité</a:t>
            </a:r>
            <a:r>
              <a:rPr dirty="0"/>
              <a:t> </a:t>
            </a:r>
            <a:r>
              <a:rPr dirty="0" err="1"/>
              <a:t>upozornění</a:t>
            </a:r>
            <a:r>
              <a:rPr dirty="0"/>
              <a:t> pro </a:t>
            </a:r>
            <a:r>
              <a:rPr dirty="0" err="1"/>
              <a:t>metodiku</a:t>
            </a:r>
            <a:r>
              <a:rPr dirty="0"/>
              <a:t>:</a:t>
            </a:r>
            <a:endParaRPr lang="cs-CZ" dirty="0"/>
          </a:p>
          <a:p>
            <a:pPr>
              <a:spcAft>
                <a:spcPts val="2000"/>
              </a:spcAft>
              <a:defRPr sz="1300">
                <a:solidFill>
                  <a:srgbClr val="212121"/>
                </a:solidFill>
              </a:defRPr>
            </a:pPr>
            <a:r>
              <a:rPr sz="1400" dirty="0"/>
              <a:t>Tyto </a:t>
            </a:r>
            <a:r>
              <a:rPr sz="1400" dirty="0" err="1"/>
              <a:t>rozměry</a:t>
            </a:r>
            <a:r>
              <a:rPr sz="1400" dirty="0"/>
              <a:t> </a:t>
            </a:r>
            <a:r>
              <a:rPr sz="1400" dirty="0" err="1"/>
              <a:t>slouží</a:t>
            </a:r>
            <a:r>
              <a:rPr sz="1400" dirty="0"/>
              <a:t> k </a:t>
            </a:r>
            <a:r>
              <a:rPr sz="1400" dirty="0" err="1"/>
              <a:t>posouzení</a:t>
            </a:r>
            <a:r>
              <a:rPr sz="1400" dirty="0"/>
              <a:t> </a:t>
            </a:r>
            <a:r>
              <a:rPr sz="1400" dirty="0" err="1"/>
              <a:t>stavby</a:t>
            </a:r>
            <a:r>
              <a:rPr sz="1400" dirty="0"/>
              <a:t> </a:t>
            </a:r>
            <a:r>
              <a:rPr sz="1400" dirty="0" err="1"/>
              <a:t>kostry</a:t>
            </a:r>
            <a:r>
              <a:rPr sz="1400" dirty="0"/>
              <a:t> a </a:t>
            </a:r>
            <a:r>
              <a:rPr sz="1400" dirty="0" err="1"/>
              <a:t>tělesných</a:t>
            </a:r>
            <a:r>
              <a:rPr sz="1400" dirty="0"/>
              <a:t> </a:t>
            </a:r>
            <a:r>
              <a:rPr sz="1400" dirty="0" err="1"/>
              <a:t>proporcí</a:t>
            </a:r>
            <a:r>
              <a:rPr sz="1400" dirty="0"/>
              <a:t>. </a:t>
            </a:r>
            <a:r>
              <a:rPr sz="1400" dirty="0" err="1"/>
              <a:t>Měří</a:t>
            </a:r>
            <a:r>
              <a:rPr sz="1400" dirty="0"/>
              <a:t> se </a:t>
            </a:r>
            <a:r>
              <a:rPr sz="1400" dirty="0" err="1"/>
              <a:t>zásadně</a:t>
            </a:r>
            <a:r>
              <a:rPr sz="1400" dirty="0"/>
              <a:t> </a:t>
            </a:r>
            <a:r>
              <a:rPr sz="1400" dirty="0" err="1"/>
              <a:t>speciálním</a:t>
            </a:r>
            <a:r>
              <a:rPr sz="1400" dirty="0"/>
              <a:t> </a:t>
            </a:r>
            <a:r>
              <a:rPr sz="1400" dirty="0" err="1"/>
              <a:t>kovovým</a:t>
            </a:r>
            <a:r>
              <a:rPr sz="1400" dirty="0"/>
              <a:t> </a:t>
            </a:r>
            <a:r>
              <a:rPr sz="1400" dirty="0" err="1"/>
              <a:t>měřidlem</a:t>
            </a:r>
            <a:r>
              <a:rPr sz="1400" dirty="0"/>
              <a:t> – PELVIMETREM (</a:t>
            </a:r>
            <a:r>
              <a:rPr sz="1400" dirty="0" err="1"/>
              <a:t>nebo</a:t>
            </a:r>
            <a:r>
              <a:rPr sz="1400" dirty="0"/>
              <a:t> </a:t>
            </a:r>
            <a:r>
              <a:rPr sz="1400" dirty="0" err="1"/>
              <a:t>torakometrem</a:t>
            </a:r>
            <a:r>
              <a:rPr sz="1400" dirty="0"/>
              <a:t>), </a:t>
            </a:r>
            <a:r>
              <a:rPr sz="1400" dirty="0" err="1"/>
              <a:t>nikoliv</a:t>
            </a:r>
            <a:r>
              <a:rPr sz="1400" dirty="0"/>
              <a:t> </a:t>
            </a:r>
            <a:r>
              <a:rPr sz="1400" dirty="0" err="1"/>
              <a:t>krejčovským</a:t>
            </a:r>
            <a:r>
              <a:rPr sz="1400" dirty="0"/>
              <a:t> </a:t>
            </a:r>
            <a:r>
              <a:rPr sz="1400" dirty="0" err="1"/>
              <a:t>metrem</a:t>
            </a:r>
            <a:r>
              <a:rPr sz="1400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548640" y="3362097"/>
            <a:ext cx="5394960" cy="1280160"/>
          </a:xfrm>
          <a:prstGeom prst="rect">
            <a:avLst/>
          </a:prstGeom>
          <a:solidFill>
            <a:srgbClr val="FFFFFF"/>
          </a:solidFill>
          <a:ln>
            <a:solidFill>
              <a:srgbClr val="D2DA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137160" rtlCol="0" anchor="ctr"/>
          <a:lstStyle/>
          <a:p>
            <a:pPr algn="ctr">
              <a:spcAft>
                <a:spcPts val="200"/>
              </a:spcAft>
              <a:defRPr sz="1300" b="1">
                <a:solidFill>
                  <a:srgbClr val="0C4A60"/>
                </a:solidFill>
              </a:defRPr>
            </a:pPr>
            <a:r>
              <a:rPr sz="2000" dirty="0" err="1"/>
              <a:t>Biakromiální</a:t>
            </a:r>
            <a:r>
              <a:rPr sz="2000" dirty="0"/>
              <a:t> </a:t>
            </a:r>
            <a:r>
              <a:rPr sz="2000" dirty="0" err="1"/>
              <a:t>šířka</a:t>
            </a:r>
            <a:endParaRPr sz="2000" dirty="0"/>
          </a:p>
          <a:p>
            <a:pPr algn="ctr">
              <a:defRPr sz="1100">
                <a:solidFill>
                  <a:srgbClr val="212121"/>
                </a:solidFill>
              </a:defRPr>
            </a:pPr>
            <a:r>
              <a:rPr sz="1400" dirty="0" err="1"/>
              <a:t>Šířka</a:t>
            </a:r>
            <a:r>
              <a:rPr sz="1400" dirty="0"/>
              <a:t> ramen. </a:t>
            </a:r>
            <a:r>
              <a:rPr lang="cs-CZ" sz="1400" dirty="0"/>
              <a:t>Přímá</a:t>
            </a:r>
            <a:r>
              <a:rPr sz="1400" dirty="0"/>
              <a:t> </a:t>
            </a:r>
            <a:r>
              <a:rPr sz="1400" dirty="0" err="1"/>
              <a:t>vzdálenost</a:t>
            </a:r>
            <a:r>
              <a:rPr lang="cs-CZ" sz="1400" dirty="0"/>
              <a:t> </a:t>
            </a:r>
            <a:r>
              <a:rPr sz="1400" dirty="0"/>
              <a:t> </a:t>
            </a:r>
            <a:r>
              <a:rPr sz="1400" dirty="0" err="1"/>
              <a:t>mezi</a:t>
            </a:r>
            <a:r>
              <a:rPr sz="1400" dirty="0"/>
              <a:t> </a:t>
            </a:r>
            <a:r>
              <a:rPr sz="1400" dirty="0" err="1"/>
              <a:t>prav</a:t>
            </a:r>
            <a:r>
              <a:rPr lang="cs-CZ" sz="1400" dirty="0" err="1"/>
              <a:t>ým</a:t>
            </a:r>
            <a:r>
              <a:rPr lang="cs-CZ" sz="1400" dirty="0"/>
              <a:t> a levým </a:t>
            </a:r>
            <a:r>
              <a:rPr sz="1400" dirty="0"/>
              <a:t>acromion</a:t>
            </a:r>
            <a:r>
              <a:rPr lang="cs-CZ" sz="1400" dirty="0" err="1"/>
              <a:t>em</a:t>
            </a:r>
            <a:r>
              <a:rPr sz="1400" dirty="0"/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6217920" y="3291840"/>
            <a:ext cx="5394960" cy="1280160"/>
          </a:xfrm>
          <a:prstGeom prst="rect">
            <a:avLst/>
          </a:prstGeom>
          <a:solidFill>
            <a:srgbClr val="FFFFFF"/>
          </a:solidFill>
          <a:ln>
            <a:solidFill>
              <a:srgbClr val="D2DA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137160" rtlCol="0" anchor="ctr"/>
          <a:lstStyle/>
          <a:p>
            <a:pPr algn="ctr">
              <a:spcAft>
                <a:spcPts val="200"/>
              </a:spcAft>
              <a:defRPr sz="1300" b="1">
                <a:solidFill>
                  <a:srgbClr val="0C4A60"/>
                </a:solidFill>
              </a:defRPr>
            </a:pPr>
            <a:r>
              <a:rPr sz="2000" dirty="0"/>
              <a:t>Bi</a:t>
            </a:r>
            <a:r>
              <a:rPr lang="cs-CZ" sz="2000" dirty="0"/>
              <a:t>k</a:t>
            </a:r>
            <a:r>
              <a:rPr sz="2000" dirty="0" err="1"/>
              <a:t>ristální</a:t>
            </a:r>
            <a:r>
              <a:rPr sz="2000" dirty="0"/>
              <a:t> </a:t>
            </a:r>
            <a:r>
              <a:rPr sz="2000" dirty="0" err="1"/>
              <a:t>šířka</a:t>
            </a:r>
            <a:endParaRPr sz="2000" dirty="0"/>
          </a:p>
          <a:p>
            <a:pPr algn="ctr">
              <a:defRPr sz="1100">
                <a:solidFill>
                  <a:srgbClr val="212121"/>
                </a:solidFill>
              </a:defRPr>
            </a:pPr>
            <a:r>
              <a:rPr lang="cs-CZ" sz="1400" dirty="0"/>
              <a:t>Přímá v</a:t>
            </a:r>
            <a:r>
              <a:rPr sz="1400" dirty="0" err="1"/>
              <a:t>zdálenost</a:t>
            </a:r>
            <a:r>
              <a:rPr sz="1400" dirty="0"/>
              <a:t> </a:t>
            </a:r>
            <a:r>
              <a:rPr sz="1400" dirty="0" err="1"/>
              <a:t>mezi</a:t>
            </a:r>
            <a:r>
              <a:rPr sz="1400" dirty="0"/>
              <a:t> crista </a:t>
            </a:r>
            <a:r>
              <a:rPr sz="1400" dirty="0" err="1"/>
              <a:t>iliaca</a:t>
            </a:r>
            <a:r>
              <a:rPr lang="cs-CZ" sz="1400" dirty="0"/>
              <a:t> pravé a levé strany</a:t>
            </a:r>
            <a:r>
              <a:rPr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4846320"/>
            <a:ext cx="5394960" cy="1280160"/>
          </a:xfrm>
          <a:prstGeom prst="rect">
            <a:avLst/>
          </a:prstGeom>
          <a:solidFill>
            <a:srgbClr val="FFFFFF"/>
          </a:solidFill>
          <a:ln>
            <a:solidFill>
              <a:srgbClr val="D2DA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137160" rtlCol="0" anchor="ctr"/>
          <a:lstStyle/>
          <a:p>
            <a:pPr algn="ctr">
              <a:spcAft>
                <a:spcPts val="200"/>
              </a:spcAft>
              <a:defRPr sz="1300" b="1">
                <a:solidFill>
                  <a:srgbClr val="0C4A60"/>
                </a:solidFill>
              </a:defRPr>
            </a:pPr>
            <a:r>
              <a:rPr sz="2000" dirty="0" err="1"/>
              <a:t>Bispinální</a:t>
            </a:r>
            <a:r>
              <a:rPr sz="2000" dirty="0"/>
              <a:t> </a:t>
            </a:r>
            <a:r>
              <a:rPr sz="2000" dirty="0" err="1"/>
              <a:t>šířka</a:t>
            </a:r>
            <a:endParaRPr sz="2000" dirty="0"/>
          </a:p>
          <a:p>
            <a:pPr algn="ctr">
              <a:defRPr sz="1100">
                <a:solidFill>
                  <a:srgbClr val="212121"/>
                </a:solidFill>
              </a:defRPr>
            </a:pPr>
            <a:r>
              <a:rPr lang="cs-CZ" sz="1400" dirty="0"/>
              <a:t>Přímá vzdálenost mezi </a:t>
            </a:r>
            <a:r>
              <a:rPr sz="1400" dirty="0"/>
              <a:t>spina </a:t>
            </a:r>
            <a:r>
              <a:rPr sz="1400" dirty="0" err="1"/>
              <a:t>iliaca</a:t>
            </a:r>
            <a:r>
              <a:rPr sz="1400" dirty="0"/>
              <a:t> anterior superior</a:t>
            </a:r>
            <a:r>
              <a:rPr lang="cs-CZ" sz="1400" dirty="0"/>
              <a:t> pravé a levé strany.</a:t>
            </a:r>
            <a:endParaRPr sz="1400" dirty="0"/>
          </a:p>
        </p:txBody>
      </p:sp>
      <p:sp>
        <p:nvSpPr>
          <p:cNvPr id="8" name="Rectangle 7"/>
          <p:cNvSpPr/>
          <p:nvPr/>
        </p:nvSpPr>
        <p:spPr>
          <a:xfrm>
            <a:off x="6217920" y="4846320"/>
            <a:ext cx="5394960" cy="1280160"/>
          </a:xfrm>
          <a:prstGeom prst="rect">
            <a:avLst/>
          </a:prstGeom>
          <a:solidFill>
            <a:srgbClr val="FFFFFF"/>
          </a:solidFill>
          <a:ln>
            <a:solidFill>
              <a:srgbClr val="D2DA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37160" tIns="137160" rtlCol="0" anchor="ctr"/>
          <a:lstStyle/>
          <a:p>
            <a:pPr algn="ctr">
              <a:spcAft>
                <a:spcPts val="200"/>
              </a:spcAft>
              <a:defRPr sz="1300" b="1">
                <a:solidFill>
                  <a:srgbClr val="0C4A60"/>
                </a:solidFill>
              </a:defRPr>
            </a:pPr>
            <a:r>
              <a:rPr sz="2000" dirty="0" err="1"/>
              <a:t>Bitrochanterická</a:t>
            </a:r>
            <a:r>
              <a:rPr sz="2000" dirty="0"/>
              <a:t> </a:t>
            </a:r>
            <a:r>
              <a:rPr sz="2000" dirty="0" err="1"/>
              <a:t>šířka</a:t>
            </a:r>
            <a:endParaRPr sz="2000" dirty="0"/>
          </a:p>
          <a:p>
            <a:pPr algn="ctr">
              <a:defRPr sz="1100">
                <a:solidFill>
                  <a:srgbClr val="212121"/>
                </a:solidFill>
              </a:defRPr>
            </a:pPr>
            <a:r>
              <a:rPr lang="cs-CZ" sz="1400" dirty="0"/>
              <a:t>Přímá v</a:t>
            </a:r>
            <a:r>
              <a:rPr sz="1400" dirty="0" err="1"/>
              <a:t>zdálenost</a:t>
            </a:r>
            <a:r>
              <a:rPr sz="1400" dirty="0"/>
              <a:t> </a:t>
            </a:r>
            <a:r>
              <a:rPr lang="cs-CZ" sz="1400" dirty="0"/>
              <a:t>mezi </a:t>
            </a:r>
            <a:r>
              <a:rPr sz="1400" dirty="0"/>
              <a:t>trochanter major</a:t>
            </a:r>
            <a:r>
              <a:rPr lang="cs-CZ" sz="1400" dirty="0"/>
              <a:t> pravé a levé DK </a:t>
            </a:r>
            <a:r>
              <a:rPr sz="1400"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5. </a:t>
            </a:r>
            <a:r>
              <a:rPr dirty="0" err="1"/>
              <a:t>Obvodové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 </a:t>
            </a:r>
            <a:r>
              <a:rPr dirty="0" err="1"/>
              <a:t>hlavy</a:t>
            </a:r>
            <a:r>
              <a:rPr dirty="0"/>
              <a:t> a </a:t>
            </a:r>
            <a:r>
              <a:rPr dirty="0" err="1"/>
              <a:t>trupu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548641" y="1502876"/>
            <a:ext cx="9536920" cy="40985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500" b="1">
                <a:solidFill>
                  <a:srgbClr val="26A69A"/>
                </a:solidFill>
              </a:defRPr>
            </a:pPr>
            <a:r>
              <a:rPr sz="1500" b="1" dirty="0" err="1">
                <a:solidFill>
                  <a:srgbClr val="26A69A"/>
                </a:solidFill>
              </a:rPr>
              <a:t>Zásady</a:t>
            </a:r>
            <a:r>
              <a:rPr sz="1500" b="1" dirty="0">
                <a:solidFill>
                  <a:srgbClr val="26A69A"/>
                </a:solidFill>
              </a:rPr>
              <a:t> </a:t>
            </a:r>
            <a:r>
              <a:rPr sz="1500" b="1" dirty="0" err="1">
                <a:solidFill>
                  <a:srgbClr val="26A69A"/>
                </a:solidFill>
              </a:rPr>
              <a:t>měření</a:t>
            </a:r>
            <a:r>
              <a:rPr sz="1500" b="1" dirty="0">
                <a:solidFill>
                  <a:srgbClr val="26A69A"/>
                </a:solidFill>
              </a:rPr>
              <a:t>: </a:t>
            </a:r>
            <a:endParaRPr lang="cs-CZ" sz="1500" b="1" dirty="0">
              <a:solidFill>
                <a:srgbClr val="26A69A"/>
              </a:solidFill>
            </a:endParaRPr>
          </a:p>
          <a:p>
            <a:pPr>
              <a:spcAft>
                <a:spcPts val="2000"/>
              </a:spcAft>
              <a:defRPr sz="1300">
                <a:solidFill>
                  <a:srgbClr val="212121"/>
                </a:solidFill>
              </a:defRPr>
            </a:pPr>
            <a:r>
              <a:rPr sz="1400" dirty="0" err="1">
                <a:solidFill>
                  <a:srgbClr val="212121"/>
                </a:solidFill>
              </a:rPr>
              <a:t>Měří</a:t>
            </a:r>
            <a:r>
              <a:rPr sz="1400" dirty="0">
                <a:solidFill>
                  <a:srgbClr val="212121"/>
                </a:solidFill>
              </a:rPr>
              <a:t> se </a:t>
            </a:r>
            <a:r>
              <a:rPr sz="1400" dirty="0" err="1">
                <a:solidFill>
                  <a:srgbClr val="212121"/>
                </a:solidFill>
              </a:rPr>
              <a:t>vždy</a:t>
            </a:r>
            <a:r>
              <a:rPr sz="1400" dirty="0">
                <a:solidFill>
                  <a:srgbClr val="212121"/>
                </a:solidFill>
              </a:rPr>
              <a:t> </a:t>
            </a:r>
            <a:r>
              <a:rPr sz="1400" dirty="0" err="1">
                <a:solidFill>
                  <a:srgbClr val="212121"/>
                </a:solidFill>
              </a:rPr>
              <a:t>pečlivě</a:t>
            </a:r>
            <a:r>
              <a:rPr sz="1400" dirty="0">
                <a:solidFill>
                  <a:srgbClr val="212121"/>
                </a:solidFill>
              </a:rPr>
              <a:t> </a:t>
            </a:r>
            <a:r>
              <a:rPr sz="1400" dirty="0" err="1">
                <a:solidFill>
                  <a:srgbClr val="212121"/>
                </a:solidFill>
              </a:rPr>
              <a:t>přiloženým</a:t>
            </a:r>
            <a:r>
              <a:rPr sz="1400" dirty="0">
                <a:solidFill>
                  <a:srgbClr val="212121"/>
                </a:solidFill>
              </a:rPr>
              <a:t> </a:t>
            </a:r>
            <a:r>
              <a:rPr sz="1400" dirty="0" err="1">
                <a:solidFill>
                  <a:srgbClr val="212121"/>
                </a:solidFill>
              </a:rPr>
              <a:t>krejčovským</a:t>
            </a:r>
            <a:r>
              <a:rPr sz="1400" dirty="0">
                <a:solidFill>
                  <a:srgbClr val="212121"/>
                </a:solidFill>
              </a:rPr>
              <a:t> </a:t>
            </a:r>
            <a:r>
              <a:rPr sz="1400" dirty="0" err="1">
                <a:solidFill>
                  <a:srgbClr val="212121"/>
                </a:solidFill>
              </a:rPr>
              <a:t>metrem</a:t>
            </a:r>
            <a:r>
              <a:rPr sz="1400" dirty="0">
                <a:solidFill>
                  <a:srgbClr val="212121"/>
                </a:solidFill>
              </a:rPr>
              <a:t>, </a:t>
            </a:r>
            <a:r>
              <a:rPr sz="1400" dirty="0" err="1">
                <a:solidFill>
                  <a:srgbClr val="212121"/>
                </a:solidFill>
              </a:rPr>
              <a:t>který</a:t>
            </a:r>
            <a:r>
              <a:rPr sz="1400" dirty="0">
                <a:solidFill>
                  <a:srgbClr val="212121"/>
                </a:solidFill>
              </a:rPr>
              <a:t> se </a:t>
            </a:r>
            <a:r>
              <a:rPr sz="1400" dirty="0" err="1">
                <a:solidFill>
                  <a:srgbClr val="212121"/>
                </a:solidFill>
              </a:rPr>
              <a:t>nesmí</a:t>
            </a:r>
            <a:r>
              <a:rPr sz="1400" dirty="0">
                <a:solidFill>
                  <a:srgbClr val="212121"/>
                </a:solidFill>
              </a:rPr>
              <a:t> </a:t>
            </a:r>
            <a:r>
              <a:rPr sz="1400" dirty="0" err="1">
                <a:solidFill>
                  <a:srgbClr val="212121"/>
                </a:solidFill>
              </a:rPr>
              <a:t>zařezávat</a:t>
            </a:r>
            <a:r>
              <a:rPr sz="1400" dirty="0">
                <a:solidFill>
                  <a:srgbClr val="212121"/>
                </a:solidFill>
              </a:rPr>
              <a:t> do </a:t>
            </a:r>
            <a:r>
              <a:rPr sz="1400" dirty="0" err="1">
                <a:solidFill>
                  <a:srgbClr val="212121"/>
                </a:solidFill>
              </a:rPr>
              <a:t>kůže</a:t>
            </a:r>
            <a:r>
              <a:rPr sz="1400" dirty="0">
                <a:solidFill>
                  <a:srgbClr val="212121"/>
                </a:solidFill>
              </a:rPr>
              <a:t>.</a:t>
            </a:r>
          </a:p>
          <a:p>
            <a:pPr>
              <a:spcBef>
                <a:spcPts val="800"/>
              </a:spcBef>
              <a:defRPr sz="1300" b="1">
                <a:solidFill>
                  <a:srgbClr val="0C4A60"/>
                </a:solidFill>
              </a:defRPr>
            </a:pPr>
            <a:r>
              <a:rPr sz="2000" dirty="0"/>
              <a:t>•  Hlava: </a:t>
            </a:r>
          </a:p>
          <a:p>
            <a:pPr>
              <a:defRPr sz="1200">
                <a:solidFill>
                  <a:srgbClr val="212121"/>
                </a:solidFill>
              </a:defRPr>
            </a:pPr>
            <a:r>
              <a:rPr sz="1400" dirty="0" err="1"/>
              <a:t>Metr</a:t>
            </a:r>
            <a:r>
              <a:rPr sz="1400" dirty="0"/>
              <a:t> </a:t>
            </a:r>
            <a:r>
              <a:rPr sz="1400" dirty="0" err="1"/>
              <a:t>vedeme</a:t>
            </a:r>
            <a:r>
              <a:rPr sz="1400" dirty="0"/>
              <a:t> </a:t>
            </a:r>
            <a:r>
              <a:rPr sz="1400" dirty="0" err="1"/>
              <a:t>přes</a:t>
            </a:r>
            <a:r>
              <a:rPr sz="1400" dirty="0"/>
              <a:t> </a:t>
            </a:r>
            <a:r>
              <a:rPr sz="1400" dirty="0" err="1"/>
              <a:t>nejvíce</a:t>
            </a:r>
            <a:r>
              <a:rPr sz="1400" dirty="0"/>
              <a:t> </a:t>
            </a:r>
            <a:r>
              <a:rPr sz="1400" dirty="0" err="1"/>
              <a:t>vystouplé</a:t>
            </a:r>
            <a:r>
              <a:rPr sz="1400" dirty="0"/>
              <a:t> </a:t>
            </a:r>
            <a:r>
              <a:rPr sz="1400" dirty="0" err="1"/>
              <a:t>místo</a:t>
            </a:r>
            <a:r>
              <a:rPr sz="1400" dirty="0"/>
              <a:t> </a:t>
            </a:r>
            <a:r>
              <a:rPr sz="1400" dirty="0" err="1"/>
              <a:t>na</a:t>
            </a:r>
            <a:r>
              <a:rPr sz="1400" dirty="0"/>
              <a:t> </a:t>
            </a:r>
            <a:r>
              <a:rPr sz="1400" dirty="0" err="1"/>
              <a:t>čele</a:t>
            </a:r>
            <a:r>
              <a:rPr sz="1400" dirty="0"/>
              <a:t> (glabella) a </a:t>
            </a:r>
            <a:r>
              <a:rPr sz="1400" dirty="0" err="1"/>
              <a:t>na</a:t>
            </a:r>
            <a:r>
              <a:rPr sz="1400" dirty="0"/>
              <a:t> </a:t>
            </a:r>
            <a:r>
              <a:rPr sz="1400" dirty="0" err="1"/>
              <a:t>týlu</a:t>
            </a:r>
            <a:r>
              <a:rPr sz="1400" dirty="0"/>
              <a:t> (</a:t>
            </a:r>
            <a:r>
              <a:rPr sz="1400" dirty="0" err="1"/>
              <a:t>protuberantia</a:t>
            </a:r>
            <a:r>
              <a:rPr sz="1400" dirty="0"/>
              <a:t> occipitalis externa).</a:t>
            </a:r>
          </a:p>
          <a:p>
            <a:pPr>
              <a:spcBef>
                <a:spcPts val="800"/>
              </a:spcBef>
              <a:defRPr sz="1300" b="1">
                <a:solidFill>
                  <a:srgbClr val="0C4A60"/>
                </a:solidFill>
              </a:defRPr>
            </a:pPr>
            <a:r>
              <a:rPr sz="2000" dirty="0">
                <a:solidFill>
                  <a:srgbClr val="0C4A60"/>
                </a:solidFill>
              </a:rPr>
              <a:t>•  </a:t>
            </a:r>
            <a:r>
              <a:rPr sz="2000" dirty="0" err="1">
                <a:solidFill>
                  <a:srgbClr val="0C4A60"/>
                </a:solidFill>
              </a:rPr>
              <a:t>Břicho</a:t>
            </a:r>
            <a:r>
              <a:rPr sz="2000" dirty="0">
                <a:solidFill>
                  <a:srgbClr val="0C4A60"/>
                </a:solidFill>
              </a:rPr>
              <a:t>: </a:t>
            </a:r>
          </a:p>
          <a:p>
            <a:pPr>
              <a:defRPr sz="1200">
                <a:solidFill>
                  <a:srgbClr val="212121"/>
                </a:solidFill>
              </a:defRPr>
            </a:pPr>
            <a:r>
              <a:rPr sz="1400" dirty="0" err="1"/>
              <a:t>Měříme</a:t>
            </a:r>
            <a:r>
              <a:rPr sz="1400" dirty="0"/>
              <a:t> v </a:t>
            </a:r>
            <a:r>
              <a:rPr sz="1400" dirty="0" err="1"/>
              <a:t>úrovni</a:t>
            </a:r>
            <a:r>
              <a:rPr sz="1400" dirty="0"/>
              <a:t> </a:t>
            </a:r>
            <a:r>
              <a:rPr sz="1400" dirty="0" err="1"/>
              <a:t>pupku</a:t>
            </a:r>
            <a:r>
              <a:rPr sz="1400" dirty="0"/>
              <a:t> (umbilicus) </a:t>
            </a:r>
            <a:r>
              <a:rPr sz="1400" dirty="0" err="1"/>
              <a:t>vždy</a:t>
            </a:r>
            <a:r>
              <a:rPr sz="1400" dirty="0"/>
              <a:t> po </a:t>
            </a:r>
            <a:r>
              <a:rPr sz="1400" dirty="0" err="1"/>
              <a:t>normálním</a:t>
            </a:r>
            <a:r>
              <a:rPr sz="1400" dirty="0"/>
              <a:t>, </a:t>
            </a:r>
            <a:r>
              <a:rPr sz="1400" dirty="0" err="1"/>
              <a:t>nenuceném</a:t>
            </a:r>
            <a:r>
              <a:rPr sz="1400" dirty="0"/>
              <a:t> </a:t>
            </a:r>
            <a:r>
              <a:rPr sz="1400" dirty="0" err="1"/>
              <a:t>výdechu</a:t>
            </a:r>
            <a:r>
              <a:rPr sz="1400" dirty="0"/>
              <a:t> </a:t>
            </a:r>
            <a:r>
              <a:rPr sz="1400" dirty="0" err="1"/>
              <a:t>klienta</a:t>
            </a:r>
            <a:r>
              <a:rPr sz="1400" dirty="0"/>
              <a:t>.</a:t>
            </a:r>
          </a:p>
          <a:p>
            <a:pPr>
              <a:spcBef>
                <a:spcPts val="800"/>
              </a:spcBef>
              <a:defRPr sz="1300" b="1">
                <a:solidFill>
                  <a:srgbClr val="0C4A60"/>
                </a:solidFill>
              </a:defRPr>
            </a:pPr>
            <a:r>
              <a:rPr lang="cs-CZ" sz="2000" dirty="0">
                <a:solidFill>
                  <a:srgbClr val="0C4A60"/>
                </a:solidFill>
              </a:rPr>
              <a:t>• Boky: </a:t>
            </a:r>
          </a:p>
          <a:p>
            <a:pPr>
              <a:defRPr sz="1200">
                <a:solidFill>
                  <a:srgbClr val="212121"/>
                </a:solidFill>
              </a:defRPr>
            </a:pPr>
            <a:r>
              <a:rPr lang="cs-CZ" sz="1400" dirty="0">
                <a:solidFill>
                  <a:srgbClr val="212121"/>
                </a:solidFill>
              </a:rPr>
              <a:t>Měříme ve výši velkých trochanterů</a:t>
            </a:r>
          </a:p>
          <a:p>
            <a:pPr>
              <a:spcBef>
                <a:spcPts val="800"/>
              </a:spcBef>
              <a:defRPr sz="1300" b="1">
                <a:solidFill>
                  <a:srgbClr val="0C4A60"/>
                </a:solidFill>
              </a:defRPr>
            </a:pPr>
            <a:r>
              <a:rPr sz="2000" dirty="0">
                <a:solidFill>
                  <a:srgbClr val="0C4A60"/>
                </a:solidFill>
              </a:rPr>
              <a:t>•  </a:t>
            </a:r>
            <a:r>
              <a:rPr sz="2000" dirty="0" err="1">
                <a:solidFill>
                  <a:srgbClr val="0C4A60"/>
                </a:solidFill>
              </a:rPr>
              <a:t>Hrudník</a:t>
            </a:r>
            <a:r>
              <a:rPr sz="2000" dirty="0">
                <a:solidFill>
                  <a:srgbClr val="0C4A60"/>
                </a:solidFill>
              </a:rPr>
              <a:t>: </a:t>
            </a:r>
          </a:p>
          <a:p>
            <a:pPr marL="228600" indent="-228600">
              <a:buFont typeface="+mj-lt"/>
              <a:buAutoNum type="alphaLcPeriod"/>
              <a:defRPr sz="1200">
                <a:solidFill>
                  <a:srgbClr val="212121"/>
                </a:solidFill>
              </a:defRPr>
            </a:pPr>
            <a:r>
              <a:rPr lang="cs-CZ" sz="1400" dirty="0"/>
              <a:t>přes </a:t>
            </a:r>
            <a:r>
              <a:rPr lang="cs-CZ" sz="1400" dirty="0" err="1"/>
              <a:t>mezosternale</a:t>
            </a:r>
            <a:r>
              <a:rPr lang="cs-CZ" sz="1400" dirty="0"/>
              <a:t>: m</a:t>
            </a:r>
            <a:r>
              <a:rPr sz="1400" dirty="0" err="1"/>
              <a:t>etr</a:t>
            </a:r>
            <a:r>
              <a:rPr sz="1400" dirty="0"/>
              <a:t> </a:t>
            </a:r>
            <a:r>
              <a:rPr sz="1400" dirty="0" err="1"/>
              <a:t>vedeme</a:t>
            </a:r>
            <a:r>
              <a:rPr sz="1400" dirty="0"/>
              <a:t> </a:t>
            </a:r>
            <a:r>
              <a:rPr sz="1400" dirty="0" err="1"/>
              <a:t>těsně</a:t>
            </a:r>
            <a:r>
              <a:rPr sz="1400" dirty="0"/>
              <a:t> pod </a:t>
            </a:r>
            <a:r>
              <a:rPr sz="1400" dirty="0" err="1"/>
              <a:t>dolními</a:t>
            </a:r>
            <a:r>
              <a:rPr sz="1400" dirty="0"/>
              <a:t> </a:t>
            </a:r>
            <a:r>
              <a:rPr sz="1400" dirty="0" err="1"/>
              <a:t>úhly</a:t>
            </a:r>
            <a:r>
              <a:rPr sz="1400" dirty="0"/>
              <a:t> </a:t>
            </a:r>
            <a:r>
              <a:rPr sz="1400" dirty="0" err="1"/>
              <a:t>lopatek</a:t>
            </a:r>
            <a:r>
              <a:rPr sz="1400" dirty="0"/>
              <a:t> a </a:t>
            </a:r>
            <a:r>
              <a:rPr sz="1400" dirty="0" err="1"/>
              <a:t>vpředu</a:t>
            </a:r>
            <a:r>
              <a:rPr sz="1400" dirty="0"/>
              <a:t> </a:t>
            </a:r>
            <a:r>
              <a:rPr lang="cs-CZ" sz="1400" dirty="0"/>
              <a:t>u mužů nad </a:t>
            </a:r>
            <a:r>
              <a:rPr sz="1400" dirty="0" err="1"/>
              <a:t>prsn</a:t>
            </a:r>
            <a:r>
              <a:rPr lang="cs-CZ" sz="1400" dirty="0" err="1"/>
              <a:t>ími</a:t>
            </a:r>
            <a:r>
              <a:rPr lang="cs-CZ" sz="1400" dirty="0"/>
              <a:t> b</a:t>
            </a:r>
            <a:r>
              <a:rPr sz="1400" dirty="0" err="1"/>
              <a:t>radavk</a:t>
            </a:r>
            <a:r>
              <a:rPr lang="cs-CZ" sz="1400" dirty="0" err="1"/>
              <a:t>ami</a:t>
            </a:r>
            <a:r>
              <a:rPr lang="cs-CZ" sz="1400" dirty="0"/>
              <a:t>, u žen přes střed sterna, těsně nad horními okraji prsů</a:t>
            </a:r>
          </a:p>
          <a:p>
            <a:pPr marL="228600" indent="-228600">
              <a:buFont typeface="+mj-lt"/>
              <a:buAutoNum type="alphaLcPeriod"/>
              <a:defRPr sz="1200">
                <a:solidFill>
                  <a:srgbClr val="212121"/>
                </a:solidFill>
              </a:defRPr>
            </a:pPr>
            <a:r>
              <a:rPr lang="cs-CZ" sz="1400" dirty="0"/>
              <a:t>přes </a:t>
            </a:r>
            <a:r>
              <a:rPr lang="cs-CZ" sz="1400" dirty="0" err="1"/>
              <a:t>xifosternale</a:t>
            </a:r>
            <a:r>
              <a:rPr lang="cs-CZ" sz="1400" dirty="0"/>
              <a:t>: metr vedeme přes </a:t>
            </a:r>
            <a:r>
              <a:rPr lang="cs-CZ" sz="1400" dirty="0" err="1"/>
              <a:t>processus</a:t>
            </a:r>
            <a:r>
              <a:rPr lang="cs-CZ" sz="1400" dirty="0"/>
              <a:t> </a:t>
            </a:r>
            <a:r>
              <a:rPr lang="cs-CZ" sz="1400" dirty="0" err="1"/>
              <a:t>xiphoideus</a:t>
            </a:r>
            <a:endParaRPr lang="cs-CZ" sz="1400" dirty="0"/>
          </a:p>
          <a:p>
            <a:pPr>
              <a:defRPr sz="1200">
                <a:solidFill>
                  <a:srgbClr val="212121"/>
                </a:solidFill>
              </a:defRPr>
            </a:pPr>
            <a:endParaRPr lang="cs-CZ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26168"/>
            <a:ext cx="2303644" cy="187744"/>
          </a:xfrm>
          <a:prstGeom prst="rect">
            <a:avLst/>
          </a:prstGeom>
          <a:noFill/>
        </p:spPr>
        <p:txBody>
          <a:bodyPr wrap="none" lIns="36576" tIns="9144" rIns="36576" bIns="9144" anchor="ctr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sz="1100" b="1" dirty="0">
                <a:solidFill>
                  <a:srgbClr val="26A69A"/>
                </a:solidFill>
                <a:latin typeface="Arial"/>
              </a:rPr>
              <a:t>ANTROPOMETRIE PRO MASÉRY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7492" y="244451"/>
            <a:ext cx="6296532" cy="1239314"/>
          </a:xfrm>
          <a:prstGeom prst="rect">
            <a:avLst/>
          </a:prstGeom>
          <a:noFill/>
        </p:spPr>
        <p:txBody>
          <a:bodyPr wrap="none" lIns="36576" tIns="9144" rIns="36576" bIns="9144" anchor="ctr">
            <a:spAutoFit/>
          </a:bodyPr>
          <a:lstStyle/>
          <a:p>
            <a:pPr>
              <a:spcAft>
                <a:spcPts val="1400"/>
              </a:spcAft>
              <a:defRPr sz="1400" b="1">
                <a:solidFill>
                  <a:srgbClr val="26A69A"/>
                </a:solidFill>
              </a:defRPr>
            </a:pPr>
            <a:endParaRPr lang="cs-CZ" sz="2000" b="1" dirty="0">
              <a:solidFill>
                <a:srgbClr val="26A69A"/>
              </a:solidFill>
            </a:endParaRPr>
          </a:p>
          <a:p>
            <a:pPr>
              <a:spcAft>
                <a:spcPts val="1400"/>
              </a:spcAft>
              <a:defRPr sz="1400" b="1">
                <a:solidFill>
                  <a:srgbClr val="26A69A"/>
                </a:solidFill>
              </a:defRPr>
            </a:pPr>
            <a:r>
              <a:rPr sz="2000" b="1" dirty="0" err="1">
                <a:solidFill>
                  <a:srgbClr val="26A69A"/>
                </a:solidFill>
              </a:rPr>
              <a:t>Měření</a:t>
            </a:r>
            <a:r>
              <a:rPr sz="2000" b="1" dirty="0">
                <a:solidFill>
                  <a:srgbClr val="26A69A"/>
                </a:solidFill>
              </a:rPr>
              <a:t> </a:t>
            </a:r>
            <a:r>
              <a:rPr sz="2000" b="1" dirty="0" err="1">
                <a:solidFill>
                  <a:srgbClr val="26A69A"/>
                </a:solidFill>
              </a:rPr>
              <a:t>respiračních</a:t>
            </a:r>
            <a:r>
              <a:rPr sz="2000" b="1" dirty="0">
                <a:solidFill>
                  <a:srgbClr val="26A69A"/>
                </a:solidFill>
              </a:rPr>
              <a:t> </a:t>
            </a:r>
            <a:r>
              <a:rPr sz="2000" b="1" dirty="0" err="1">
                <a:solidFill>
                  <a:srgbClr val="26A69A"/>
                </a:solidFill>
              </a:rPr>
              <a:t>exkurzí</a:t>
            </a:r>
            <a:r>
              <a:rPr lang="cs-CZ" sz="2000" b="1" dirty="0">
                <a:solidFill>
                  <a:srgbClr val="26A69A"/>
                </a:solidFill>
              </a:rPr>
              <a:t> (schopnost rozvíjení)</a:t>
            </a:r>
            <a:r>
              <a:rPr sz="2000" b="1" dirty="0">
                <a:solidFill>
                  <a:srgbClr val="26A69A"/>
                </a:solidFill>
              </a:rPr>
              <a:t> </a:t>
            </a:r>
            <a:r>
              <a:rPr sz="2000" b="1" dirty="0" err="1">
                <a:solidFill>
                  <a:srgbClr val="26A69A"/>
                </a:solidFill>
              </a:rPr>
              <a:t>hrudníku</a:t>
            </a:r>
            <a:endParaRPr lang="cs-CZ" sz="2000" b="1" dirty="0">
              <a:solidFill>
                <a:srgbClr val="26A69A"/>
              </a:solidFill>
            </a:endParaRPr>
          </a:p>
          <a:p>
            <a:pPr marL="800100" lvl="1" indent="-342900">
              <a:spcAft>
                <a:spcPts val="1400"/>
              </a:spcAft>
              <a:buFont typeface="Arial" panose="020B0604020202020204" pitchFamily="34" charset="0"/>
              <a:buChar char="•"/>
              <a:defRPr sz="1400" b="1">
                <a:solidFill>
                  <a:srgbClr val="26A69A"/>
                </a:solidFill>
              </a:defRPr>
            </a:pPr>
            <a:r>
              <a:rPr lang="cs-CZ" sz="1600" b="1" dirty="0">
                <a:solidFill>
                  <a:srgbClr val="26A69A"/>
                </a:solidFill>
              </a:rPr>
              <a:t>slouží k hodnocení dechové mechaniky</a:t>
            </a:r>
            <a:endParaRPr sz="1600" b="1" dirty="0">
              <a:solidFill>
                <a:srgbClr val="26A69A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30352" y="1536192"/>
            <a:ext cx="11109960" cy="585216"/>
          </a:xfrm>
          <a:prstGeom prst="roundRect">
            <a:avLst/>
          </a:prstGeom>
          <a:solidFill>
            <a:srgbClr val="F7F9FC"/>
          </a:solidFill>
          <a:ln>
            <a:solidFill>
              <a:srgbClr val="D5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rIns="128016" rtlCol="0" anchor="ctr"/>
          <a:lstStyle/>
          <a:p>
            <a:r>
              <a:rPr sz="1400" dirty="0" err="1">
                <a:solidFill>
                  <a:srgbClr val="323F4E"/>
                </a:solidFill>
                <a:latin typeface="Arial"/>
              </a:rPr>
              <a:t>Postup</a:t>
            </a:r>
            <a:r>
              <a:rPr sz="1400" dirty="0">
                <a:solidFill>
                  <a:srgbClr val="323F4E"/>
                </a:solidFill>
                <a:latin typeface="Arial"/>
              </a:rPr>
              <a:t>: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pacient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provede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pomalý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maximální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nádech</a:t>
            </a:r>
            <a:r>
              <a:rPr sz="1400" dirty="0">
                <a:solidFill>
                  <a:srgbClr val="323F4E"/>
                </a:solidFill>
                <a:latin typeface="Arial"/>
              </a:rPr>
              <a:t> a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pomalý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maximální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výdech</a:t>
            </a:r>
            <a:r>
              <a:rPr sz="1400" dirty="0">
                <a:solidFill>
                  <a:srgbClr val="323F4E"/>
                </a:solidFill>
                <a:latin typeface="Arial"/>
              </a:rPr>
              <a:t>;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celý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cyklus</a:t>
            </a:r>
            <a:r>
              <a:rPr sz="1400" dirty="0">
                <a:solidFill>
                  <a:srgbClr val="323F4E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323F4E"/>
                </a:solidFill>
                <a:latin typeface="Arial"/>
              </a:rPr>
              <a:t>zopakuje</a:t>
            </a:r>
            <a:r>
              <a:rPr sz="1400" dirty="0">
                <a:solidFill>
                  <a:srgbClr val="323F4E"/>
                </a:solidFill>
                <a:latin typeface="Arial"/>
              </a:rPr>
              <a:t> 2×.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0352" y="2304288"/>
          <a:ext cx="11109960" cy="1874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69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86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Kritérium</a:t>
                      </a:r>
                    </a:p>
                  </a:txBody>
                  <a:tcPr marL="109728" marT="54864" anchor="ctr">
                    <a:solidFill>
                      <a:srgbClr val="2644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Popis postupu</a:t>
                      </a:r>
                    </a:p>
                  </a:txBody>
                  <a:tcPr marL="109728" marT="54864" anchor="ctr">
                    <a:solidFill>
                      <a:srgbClr val="2644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6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Poloha pacienta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Stoj, horní končetiny volně podél těla.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6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Instruktáž</a:t>
                      </a:r>
                    </a:p>
                  </a:txBody>
                  <a:tcPr marL="109728" marT="54864" anchor="ctr">
                    <a:solidFill>
                      <a:srgbClr val="F2F6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Pomalý maximální nádech a pomalý maximální výdech; provést 2× za sebou.</a:t>
                      </a:r>
                    </a:p>
                  </a:txBody>
                  <a:tcPr marL="109728" marT="54864" anchor="ctr">
                    <a:solidFill>
                      <a:srgbClr val="F2F6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6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Měřené hodnoty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3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Obvod hrudníku při maximálním výdechu a při maximálním nádechu.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0352" y="4361688"/>
            <a:ext cx="10972800" cy="347472"/>
          </a:xfrm>
          <a:prstGeom prst="rect">
            <a:avLst/>
          </a:prstGeom>
          <a:noFill/>
        </p:spPr>
        <p:txBody>
          <a:bodyPr wrap="none" lIns="36576" tIns="9144" rIns="36576" bIns="9144" anchor="ctr">
            <a:spAutoFit/>
          </a:bodyPr>
          <a:lstStyle/>
          <a:p>
            <a:pPr algn="l"/>
            <a:r>
              <a:rPr sz="1700" b="1">
                <a:solidFill>
                  <a:srgbClr val="1F3043"/>
                </a:solidFill>
                <a:latin typeface="Arial"/>
              </a:rPr>
              <a:t>Vyhodnocení respirační exkurze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374363"/>
              </p:ext>
            </p:extLst>
          </p:nvPr>
        </p:nvGraphicFramePr>
        <p:xfrm>
          <a:off x="530352" y="4736592"/>
          <a:ext cx="6400800" cy="1572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0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4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dirty="0" err="1"/>
                        <a:t>Nález</a:t>
                      </a:r>
                      <a:endParaRPr dirty="0"/>
                    </a:p>
                  </a:txBody>
                  <a:tcPr marL="109728" marT="54864" anchor="ctr">
                    <a:solidFill>
                      <a:srgbClr val="2644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Rozdíl obvodů</a:t>
                      </a:r>
                    </a:p>
                  </a:txBody>
                  <a:tcPr marL="109728" marT="54864" anchor="ctr">
                    <a:solidFill>
                      <a:srgbClr val="2644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rPr dirty="0" err="1"/>
                        <a:t>Fyziologický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nález</a:t>
                      </a:r>
                      <a:r>
                        <a:rPr dirty="0"/>
                        <a:t> 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≥ 2,5 cm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Snížené rozvíjení hrudníku</a:t>
                      </a:r>
                    </a:p>
                  </a:txBody>
                  <a:tcPr marL="109728" marT="54864" anchor="ctr">
                    <a:solidFill>
                      <a:srgbClr val="F2F6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&lt; 2,5 cm</a:t>
                      </a:r>
                    </a:p>
                  </a:txBody>
                  <a:tcPr marL="109728" marT="54864" anchor="ctr">
                    <a:solidFill>
                      <a:srgbClr val="F2F6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Úplné nerozvíjení hrudníku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0 cm</a:t>
                      </a:r>
                    </a:p>
                  </a:txBody>
                  <a:tcPr marL="109728" marT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1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t>Paradoxní dýchání</a:t>
                      </a:r>
                    </a:p>
                  </a:txBody>
                  <a:tcPr marL="109728" marT="54864" anchor="ctr">
                    <a:solidFill>
                      <a:srgbClr val="F2F6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defRPr sz="1100" b="0">
                          <a:solidFill>
                            <a:srgbClr val="2A3644"/>
                          </a:solidFill>
                          <a:latin typeface="Arial"/>
                        </a:defRPr>
                      </a:pPr>
                      <a:r>
                        <a:rPr dirty="0" err="1"/>
                        <a:t>Záporná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hodnota</a:t>
                      </a:r>
                      <a:endParaRPr dirty="0"/>
                    </a:p>
                  </a:txBody>
                  <a:tcPr marL="109728" marT="54864" anchor="ctr">
                    <a:solidFill>
                      <a:srgbClr val="F2F6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7178040" y="4736592"/>
            <a:ext cx="4462272" cy="1572768"/>
          </a:xfrm>
          <a:prstGeom prst="roundRect">
            <a:avLst/>
          </a:prstGeom>
          <a:solidFill>
            <a:srgbClr val="FFF7F2"/>
          </a:solidFill>
          <a:ln>
            <a:solidFill>
              <a:srgbClr val="E6AC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880" tIns="109728" rIns="164592" bIns="91440" rtlCol="0" anchor="ctr"/>
          <a:lstStyle/>
          <a:p>
            <a:pPr algn="ctr"/>
            <a:r>
              <a:rPr sz="1400" b="1">
                <a:solidFill>
                  <a:srgbClr val="B1362A"/>
                </a:solidFill>
                <a:latin typeface="Arial"/>
              </a:rPr>
              <a:t>VÝPOČET</a:t>
            </a:r>
          </a:p>
          <a:p>
            <a:pPr algn="ctr">
              <a:spcBef>
                <a:spcPts val="700"/>
              </a:spcBef>
            </a:pPr>
            <a:r>
              <a:rPr sz="1500" b="1">
                <a:solidFill>
                  <a:srgbClr val="373F49"/>
                </a:solidFill>
                <a:latin typeface="Arial"/>
              </a:rPr>
              <a:t>Exkurze = obvod při nádechu − obvod při výdechu</a:t>
            </a:r>
          </a:p>
          <a:p>
            <a:pPr algn="ctr">
              <a:spcBef>
                <a:spcPts val="500"/>
              </a:spcBef>
            </a:pPr>
            <a:r>
              <a:rPr sz="1100">
                <a:solidFill>
                  <a:srgbClr val="4B535C"/>
                </a:solidFill>
                <a:latin typeface="Arial"/>
              </a:rPr>
              <a:t>Výsledek se zaznamenává v centimetrech.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6. </a:t>
            </a:r>
            <a:r>
              <a:rPr dirty="0" err="1"/>
              <a:t>Relativní</a:t>
            </a:r>
            <a:r>
              <a:rPr dirty="0"/>
              <a:t> </a:t>
            </a:r>
            <a:r>
              <a:rPr dirty="0" err="1"/>
              <a:t>rozměry</a:t>
            </a:r>
            <a:r>
              <a:rPr dirty="0"/>
              <a:t> </a:t>
            </a:r>
            <a:r>
              <a:rPr dirty="0" err="1"/>
              <a:t>těla</a:t>
            </a:r>
            <a:r>
              <a:rPr dirty="0"/>
              <a:t> (</a:t>
            </a:r>
            <a:r>
              <a:rPr lang="cs-CZ" dirty="0"/>
              <a:t>i</a:t>
            </a:r>
            <a:r>
              <a:rPr dirty="0" err="1"/>
              <a:t>ndexy</a:t>
            </a:r>
            <a:r>
              <a:rPr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645920"/>
            <a:ext cx="11094415" cy="754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12121"/>
                </a:solidFill>
              </a:defRPr>
            </a:pPr>
            <a:r>
              <a:rPr sz="1500" b="1" dirty="0" err="1">
                <a:solidFill>
                  <a:srgbClr val="26A69A"/>
                </a:solidFill>
              </a:rPr>
              <a:t>Význam</a:t>
            </a:r>
            <a:r>
              <a:rPr sz="1500" b="1" dirty="0">
                <a:solidFill>
                  <a:srgbClr val="26A69A"/>
                </a:solidFill>
              </a:rPr>
              <a:t> pro </a:t>
            </a:r>
            <a:r>
              <a:rPr sz="1500" b="1" dirty="0" err="1">
                <a:solidFill>
                  <a:srgbClr val="26A69A"/>
                </a:solidFill>
              </a:rPr>
              <a:t>maséra</a:t>
            </a:r>
            <a:r>
              <a:rPr sz="1500" b="1" dirty="0">
                <a:solidFill>
                  <a:srgbClr val="26A69A"/>
                </a:solidFill>
              </a:rPr>
              <a:t>: </a:t>
            </a:r>
            <a:endParaRPr lang="cs-CZ" sz="1500" b="1" dirty="0">
              <a:solidFill>
                <a:srgbClr val="26A69A"/>
              </a:solidFill>
            </a:endParaRPr>
          </a:p>
          <a:p>
            <a:pPr>
              <a:defRPr sz="1300">
                <a:solidFill>
                  <a:srgbClr val="212121"/>
                </a:solidFill>
              </a:defRPr>
            </a:pPr>
            <a:r>
              <a:rPr sz="1400" dirty="0"/>
              <a:t>Z </a:t>
            </a:r>
            <a:r>
              <a:rPr sz="1400" dirty="0" err="1"/>
              <a:t>naměřených</a:t>
            </a:r>
            <a:r>
              <a:rPr sz="1400" dirty="0"/>
              <a:t> </a:t>
            </a:r>
            <a:r>
              <a:rPr sz="1400" dirty="0" err="1"/>
              <a:t>celkových</a:t>
            </a:r>
            <a:r>
              <a:rPr sz="1400" dirty="0"/>
              <a:t> </a:t>
            </a:r>
            <a:r>
              <a:rPr sz="1400" dirty="0" err="1"/>
              <a:t>rozměrů</a:t>
            </a:r>
            <a:r>
              <a:rPr sz="1400" dirty="0"/>
              <a:t> </a:t>
            </a:r>
            <a:r>
              <a:rPr sz="1400" dirty="0" err="1"/>
              <a:t>vypočítáváme</a:t>
            </a:r>
            <a:r>
              <a:rPr sz="1400" dirty="0"/>
              <a:t> </a:t>
            </a:r>
            <a:r>
              <a:rPr sz="1400" dirty="0" err="1"/>
              <a:t>indexy</a:t>
            </a:r>
            <a:r>
              <a:rPr sz="1400" dirty="0"/>
              <a:t>, </a:t>
            </a:r>
            <a:r>
              <a:rPr sz="1400" dirty="0" err="1"/>
              <a:t>které</a:t>
            </a:r>
            <a:r>
              <a:rPr sz="1400" dirty="0"/>
              <a:t> </a:t>
            </a:r>
            <a:r>
              <a:rPr sz="1400" dirty="0" err="1"/>
              <a:t>objektivizují</a:t>
            </a:r>
            <a:r>
              <a:rPr sz="1400" dirty="0"/>
              <a:t> </a:t>
            </a:r>
            <a:r>
              <a:rPr sz="1400" dirty="0" err="1"/>
              <a:t>stav</a:t>
            </a:r>
            <a:r>
              <a:rPr sz="1400" dirty="0"/>
              <a:t> </a:t>
            </a:r>
            <a:r>
              <a:rPr sz="1400" dirty="0" err="1"/>
              <a:t>výživy</a:t>
            </a:r>
            <a:r>
              <a:rPr sz="1400" dirty="0"/>
              <a:t> </a:t>
            </a:r>
            <a:r>
              <a:rPr sz="1400" dirty="0" err="1"/>
              <a:t>klienta</a:t>
            </a:r>
            <a:r>
              <a:rPr sz="1400" dirty="0"/>
              <a:t>. </a:t>
            </a:r>
            <a:r>
              <a:rPr sz="1400" dirty="0" err="1"/>
              <a:t>Znalost</a:t>
            </a:r>
            <a:r>
              <a:rPr sz="1400" dirty="0"/>
              <a:t> </a:t>
            </a:r>
            <a:r>
              <a:rPr sz="1400" dirty="0" err="1"/>
              <a:t>těchto</a:t>
            </a:r>
            <a:r>
              <a:rPr sz="1400" dirty="0"/>
              <a:t> </a:t>
            </a:r>
            <a:r>
              <a:rPr sz="1400" dirty="0" err="1"/>
              <a:t>indexů</a:t>
            </a:r>
            <a:r>
              <a:rPr sz="1400" dirty="0"/>
              <a:t> </a:t>
            </a:r>
            <a:r>
              <a:rPr sz="1400" dirty="0" err="1"/>
              <a:t>pomáhá</a:t>
            </a:r>
            <a:r>
              <a:rPr sz="1400" dirty="0"/>
              <a:t> </a:t>
            </a:r>
            <a:r>
              <a:rPr sz="1400" dirty="0" err="1"/>
              <a:t>masérovi</a:t>
            </a:r>
            <a:r>
              <a:rPr sz="1400" dirty="0"/>
              <a:t> </a:t>
            </a:r>
            <a:r>
              <a:rPr sz="1400" dirty="0" err="1"/>
              <a:t>při</a:t>
            </a:r>
            <a:r>
              <a:rPr sz="1400" dirty="0"/>
              <a:t> </a:t>
            </a:r>
            <a:r>
              <a:rPr sz="1400" dirty="0" err="1"/>
              <a:t>správné</a:t>
            </a:r>
            <a:r>
              <a:rPr sz="1400" dirty="0"/>
              <a:t> </a:t>
            </a:r>
            <a:r>
              <a:rPr sz="1400" dirty="0" err="1"/>
              <a:t>volbě</a:t>
            </a:r>
            <a:r>
              <a:rPr sz="1400" dirty="0"/>
              <a:t> </a:t>
            </a:r>
            <a:r>
              <a:rPr sz="1400" dirty="0" err="1"/>
              <a:t>intenzity</a:t>
            </a:r>
            <a:r>
              <a:rPr sz="1400" dirty="0"/>
              <a:t> a </a:t>
            </a:r>
            <a:r>
              <a:rPr sz="1400" dirty="0" err="1"/>
              <a:t>tlaku</a:t>
            </a:r>
            <a:r>
              <a:rPr sz="1400" dirty="0"/>
              <a:t> </a:t>
            </a:r>
            <a:r>
              <a:rPr sz="1400" dirty="0" err="1"/>
              <a:t>masážních</a:t>
            </a:r>
            <a:r>
              <a:rPr sz="1400" dirty="0"/>
              <a:t> </a:t>
            </a:r>
            <a:r>
              <a:rPr sz="1400" dirty="0" err="1"/>
              <a:t>hmatů</a:t>
            </a:r>
            <a:r>
              <a:rPr sz="1400" dirty="0"/>
              <a:t>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893276"/>
              </p:ext>
            </p:extLst>
          </p:nvPr>
        </p:nvGraphicFramePr>
        <p:xfrm>
          <a:off x="548640" y="2560320"/>
          <a:ext cx="11094415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08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66800"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Název indexu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Vzorec pro výpočet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1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t>Význam pro praxi a hodnocení</a:t>
                      </a:r>
                    </a:p>
                  </a:txBody>
                  <a:tcPr>
                    <a:solidFill>
                      <a:srgbClr val="0C4A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sz="1400"/>
                        <a:t>Body Mass Index (BMI)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sz="1400"/>
                        <a:t>Hmotnost (kg) / [Výška (m)]²</a:t>
                      </a:r>
                    </a:p>
                  </a:txBody>
                  <a:tcPr>
                    <a:solidFill>
                      <a:srgbClr val="E0F2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h</a:t>
                      </a:r>
                      <a:r>
                        <a:rPr sz="1400" dirty="0" err="1"/>
                        <a:t>odnoty</a:t>
                      </a:r>
                      <a:r>
                        <a:rPr sz="1400" dirty="0"/>
                        <a:t>: </a:t>
                      </a:r>
                      <a:endParaRPr lang="cs-CZ" sz="1400" dirty="0"/>
                    </a:p>
                    <a:p>
                      <a:r>
                        <a:rPr sz="1400" dirty="0"/>
                        <a:t>pod 18,5</a:t>
                      </a:r>
                      <a:r>
                        <a:rPr lang="cs-CZ" sz="1400" dirty="0"/>
                        <a:t>     </a:t>
                      </a:r>
                      <a:r>
                        <a:rPr sz="1400" dirty="0" err="1"/>
                        <a:t>podváha</a:t>
                      </a:r>
                      <a:r>
                        <a:rPr sz="1400" dirty="0"/>
                        <a:t> </a:t>
                      </a:r>
                      <a:endParaRPr lang="cs-CZ" sz="1400" dirty="0"/>
                    </a:p>
                    <a:p>
                      <a:r>
                        <a:rPr sz="1400" dirty="0"/>
                        <a:t>18,5–24,9</a:t>
                      </a:r>
                      <a:r>
                        <a:rPr lang="cs-CZ" sz="1400" dirty="0"/>
                        <a:t>   </a:t>
                      </a:r>
                      <a:r>
                        <a:rPr sz="1400" dirty="0"/>
                        <a:t>norma </a:t>
                      </a:r>
                      <a:endParaRPr lang="cs-CZ" sz="1400" dirty="0"/>
                    </a:p>
                    <a:p>
                      <a:r>
                        <a:rPr sz="1400" dirty="0"/>
                        <a:t>25–29,9</a:t>
                      </a:r>
                      <a:r>
                        <a:rPr lang="cs-CZ" sz="1400" dirty="0"/>
                        <a:t>       </a:t>
                      </a:r>
                      <a:r>
                        <a:rPr sz="1400" dirty="0" err="1"/>
                        <a:t>nadváha</a:t>
                      </a:r>
                      <a:r>
                        <a:rPr sz="1400" dirty="0"/>
                        <a:t> </a:t>
                      </a:r>
                      <a:endParaRPr lang="cs-CZ" sz="1400" dirty="0"/>
                    </a:p>
                    <a:p>
                      <a:r>
                        <a:rPr sz="1400" dirty="0" err="1"/>
                        <a:t>nad</a:t>
                      </a:r>
                      <a:r>
                        <a:rPr sz="1400" dirty="0"/>
                        <a:t> 30 </a:t>
                      </a:r>
                      <a:r>
                        <a:rPr lang="cs-CZ" sz="1400" dirty="0"/>
                        <a:t>         </a:t>
                      </a:r>
                      <a:r>
                        <a:rPr sz="1400" dirty="0" err="1"/>
                        <a:t>obezita</a:t>
                      </a:r>
                      <a:endParaRPr sz="1400" dirty="0"/>
                    </a:p>
                  </a:txBody>
                  <a:tcPr>
                    <a:solidFill>
                      <a:srgbClr val="E0F2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sz="1400" dirty="0" err="1"/>
                        <a:t>Brocův</a:t>
                      </a:r>
                      <a:r>
                        <a:rPr sz="1400" dirty="0"/>
                        <a:t> index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sz="1400" dirty="0" err="1"/>
                        <a:t>Výška</a:t>
                      </a:r>
                      <a:r>
                        <a:rPr sz="1400" dirty="0"/>
                        <a:t> (cm) - 100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12121"/>
                          </a:solidFill>
                          <a:latin typeface="Arial"/>
                        </a:defRPr>
                      </a:pPr>
                      <a:r>
                        <a:rPr lang="cs-CZ" sz="1400" dirty="0"/>
                        <a:t>s</a:t>
                      </a:r>
                      <a:r>
                        <a:rPr sz="1400" dirty="0" err="1"/>
                        <a:t>tarší</a:t>
                      </a:r>
                      <a:r>
                        <a:rPr sz="1400" dirty="0"/>
                        <a:t>, ale pro </a:t>
                      </a:r>
                      <a:r>
                        <a:rPr sz="1400" dirty="0" err="1"/>
                        <a:t>rychlou</a:t>
                      </a:r>
                      <a:r>
                        <a:rPr sz="1400" dirty="0"/>
                        <a:t> </a:t>
                      </a:r>
                      <a:r>
                        <a:rPr sz="1400" dirty="0" err="1"/>
                        <a:t>orientaci</a:t>
                      </a:r>
                      <a:r>
                        <a:rPr sz="1400" dirty="0"/>
                        <a:t> v </a:t>
                      </a:r>
                      <a:r>
                        <a:rPr sz="1400" dirty="0" err="1"/>
                        <a:t>praxi</a:t>
                      </a:r>
                      <a:r>
                        <a:rPr sz="1400" dirty="0"/>
                        <a:t> </a:t>
                      </a:r>
                      <a:r>
                        <a:rPr sz="1400" dirty="0" err="1"/>
                        <a:t>stále</a:t>
                      </a:r>
                      <a:r>
                        <a:rPr sz="1400" dirty="0"/>
                        <a:t> </a:t>
                      </a:r>
                      <a:r>
                        <a:rPr sz="1400" dirty="0" err="1"/>
                        <a:t>využívaný</a:t>
                      </a:r>
                      <a:r>
                        <a:rPr sz="1400" dirty="0"/>
                        <a:t> a </a:t>
                      </a:r>
                      <a:r>
                        <a:rPr sz="1400" dirty="0" err="1"/>
                        <a:t>vyučovaný</a:t>
                      </a:r>
                      <a:r>
                        <a:rPr sz="1400" dirty="0"/>
                        <a:t> </a:t>
                      </a:r>
                      <a:r>
                        <a:rPr sz="1400" dirty="0" err="1"/>
                        <a:t>vzorec</a:t>
                      </a:r>
                      <a:r>
                        <a:rPr sz="1400" dirty="0"/>
                        <a:t> pro </a:t>
                      </a:r>
                      <a:r>
                        <a:rPr sz="1400" dirty="0" err="1"/>
                        <a:t>přibližný</a:t>
                      </a:r>
                      <a:r>
                        <a:rPr sz="1400" dirty="0"/>
                        <a:t> </a:t>
                      </a:r>
                      <a:r>
                        <a:rPr sz="1400" dirty="0" err="1"/>
                        <a:t>výpočet</a:t>
                      </a:r>
                      <a:r>
                        <a:rPr sz="1400" dirty="0"/>
                        <a:t> </a:t>
                      </a:r>
                      <a:r>
                        <a:rPr lang="cs-CZ" sz="1400" dirty="0"/>
                        <a:t>"</a:t>
                      </a:r>
                      <a:r>
                        <a:rPr sz="1400" dirty="0" err="1"/>
                        <a:t>ideální</a:t>
                      </a:r>
                      <a:r>
                        <a:rPr lang="cs-CZ" sz="1400" dirty="0"/>
                        <a:t>"</a:t>
                      </a:r>
                      <a:r>
                        <a:rPr sz="1400" dirty="0"/>
                        <a:t> </a:t>
                      </a:r>
                      <a:r>
                        <a:rPr sz="1400" dirty="0" err="1"/>
                        <a:t>hmotnosti</a:t>
                      </a:r>
                      <a:r>
                        <a:rPr sz="1400" dirty="0"/>
                        <a:t> (v kg)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9413D-9E1F-5A0E-B616-9E726569A8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F64D8DA-2B9C-B572-0FF4-9867363F8201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E3C14E-7550-2609-A6BA-A6F44778C56A}"/>
              </a:ext>
            </a:extLst>
          </p:cNvPr>
          <p:cNvSpPr txBox="1"/>
          <p:nvPr/>
        </p:nvSpPr>
        <p:spPr>
          <a:xfrm>
            <a:off x="548640" y="365760"/>
            <a:ext cx="11094415" cy="87203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  <a:endParaRPr lang="cs-CZ" dirty="0"/>
          </a:p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endParaRPr dirty="0"/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7. </a:t>
            </a:r>
            <a:r>
              <a:rPr dirty="0" err="1"/>
              <a:t>Tělesná</a:t>
            </a:r>
            <a:r>
              <a:rPr dirty="0"/>
              <a:t> </a:t>
            </a:r>
            <a:r>
              <a:rPr dirty="0" err="1"/>
              <a:t>typologie</a:t>
            </a:r>
            <a:r>
              <a:rPr dirty="0"/>
              <a:t> (</a:t>
            </a:r>
            <a:r>
              <a:rPr lang="cs-CZ" dirty="0"/>
              <a:t>s</a:t>
            </a:r>
            <a:r>
              <a:rPr dirty="0" err="1"/>
              <a:t>omatotypy</a:t>
            </a:r>
            <a:r>
              <a:rPr dirty="0"/>
              <a:t>)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917FE7A-3B06-73D4-C7BF-326CC8E85428}"/>
              </a:ext>
            </a:extLst>
          </p:cNvPr>
          <p:cNvSpPr/>
          <p:nvPr/>
        </p:nvSpPr>
        <p:spPr>
          <a:xfrm>
            <a:off x="548640" y="1554480"/>
            <a:ext cx="3474720" cy="292608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8F1168-785B-DB55-A9DB-EBDE396A4D5D}"/>
              </a:ext>
            </a:extLst>
          </p:cNvPr>
          <p:cNvSpPr txBox="1"/>
          <p:nvPr/>
        </p:nvSpPr>
        <p:spPr>
          <a:xfrm>
            <a:off x="768813" y="1786850"/>
            <a:ext cx="3200400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endParaRPr lang="cs-CZ" dirty="0"/>
          </a:p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endParaRPr lang="cs-CZ" dirty="0"/>
          </a:p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r>
              <a:rPr sz="2000" dirty="0" err="1"/>
              <a:t>Ektomorf</a:t>
            </a:r>
            <a:r>
              <a:rPr sz="2000" dirty="0"/>
              <a:t> (</a:t>
            </a:r>
            <a:r>
              <a:rPr sz="2000" dirty="0" err="1"/>
              <a:t>astenik</a:t>
            </a:r>
            <a:r>
              <a:rPr sz="2000" dirty="0"/>
              <a:t>)</a:t>
            </a:r>
          </a:p>
          <a:p>
            <a:pPr>
              <a:defRPr sz="1100">
                <a:solidFill>
                  <a:srgbClr val="212121"/>
                </a:solidFill>
              </a:defRPr>
            </a:pPr>
            <a:r>
              <a:rPr sz="1400" dirty="0" err="1"/>
              <a:t>Štíhlá</a:t>
            </a:r>
            <a:r>
              <a:rPr sz="1400" dirty="0"/>
              <a:t> </a:t>
            </a:r>
            <a:r>
              <a:rPr sz="1400" dirty="0" err="1"/>
              <a:t>postava</a:t>
            </a:r>
            <a:r>
              <a:rPr sz="1400" dirty="0"/>
              <a:t>, </a:t>
            </a:r>
            <a:r>
              <a:rPr sz="1400" dirty="0" err="1"/>
              <a:t>dlouhé</a:t>
            </a:r>
            <a:r>
              <a:rPr sz="1400" dirty="0"/>
              <a:t> </a:t>
            </a:r>
            <a:r>
              <a:rPr sz="1400" dirty="0" err="1"/>
              <a:t>končetiny</a:t>
            </a:r>
            <a:r>
              <a:rPr sz="1400" dirty="0"/>
              <a:t>, </a:t>
            </a:r>
            <a:r>
              <a:rPr sz="1400" dirty="0" err="1"/>
              <a:t>slabší</a:t>
            </a:r>
            <a:r>
              <a:rPr sz="1400" dirty="0"/>
              <a:t> </a:t>
            </a:r>
            <a:r>
              <a:rPr sz="1400" dirty="0" err="1"/>
              <a:t>rozvoj</a:t>
            </a:r>
            <a:r>
              <a:rPr sz="1400" dirty="0"/>
              <a:t> </a:t>
            </a:r>
            <a:r>
              <a:rPr sz="1400" dirty="0" err="1"/>
              <a:t>svalstva</a:t>
            </a:r>
            <a:r>
              <a:rPr sz="1400" dirty="0"/>
              <a:t> </a:t>
            </a:r>
            <a:r>
              <a:rPr sz="1400" dirty="0" err="1"/>
              <a:t>i</a:t>
            </a:r>
            <a:r>
              <a:rPr sz="1400" dirty="0"/>
              <a:t> </a:t>
            </a:r>
            <a:r>
              <a:rPr sz="1400" dirty="0" err="1"/>
              <a:t>podkožního</a:t>
            </a:r>
            <a:r>
              <a:rPr sz="1400" dirty="0"/>
              <a:t> </a:t>
            </a:r>
            <a:r>
              <a:rPr sz="1400" dirty="0" err="1"/>
              <a:t>tuku</a:t>
            </a:r>
            <a:r>
              <a:rPr sz="1400" dirty="0"/>
              <a:t>. </a:t>
            </a:r>
            <a:r>
              <a:rPr sz="1400" dirty="0" err="1"/>
              <a:t>Tenčí</a:t>
            </a:r>
            <a:r>
              <a:rPr sz="1400" dirty="0"/>
              <a:t> </a:t>
            </a:r>
            <a:r>
              <a:rPr sz="1400" dirty="0" err="1"/>
              <a:t>kosti</a:t>
            </a:r>
            <a:r>
              <a:rPr sz="1400" dirty="0"/>
              <a:t>. </a:t>
            </a:r>
            <a:r>
              <a:rPr sz="1400" dirty="0" err="1"/>
              <a:t>Častější</a:t>
            </a:r>
            <a:r>
              <a:rPr sz="1400" dirty="0"/>
              <a:t> </a:t>
            </a:r>
            <a:r>
              <a:rPr sz="1400" dirty="0" err="1"/>
              <a:t>výskyt</a:t>
            </a:r>
            <a:r>
              <a:rPr sz="1400" dirty="0"/>
              <a:t> </a:t>
            </a:r>
            <a:r>
              <a:rPr sz="1400" dirty="0" err="1"/>
              <a:t>vadného</a:t>
            </a:r>
            <a:r>
              <a:rPr sz="1400" dirty="0"/>
              <a:t> </a:t>
            </a:r>
            <a:r>
              <a:rPr sz="1400" dirty="0" err="1"/>
              <a:t>držení</a:t>
            </a:r>
            <a:r>
              <a:rPr sz="1400" dirty="0"/>
              <a:t> </a:t>
            </a:r>
            <a:r>
              <a:rPr sz="1400" dirty="0" err="1"/>
              <a:t>těla</a:t>
            </a:r>
            <a:r>
              <a:rPr sz="1400" dirty="0"/>
              <a:t> </a:t>
            </a:r>
            <a:r>
              <a:rPr sz="1400" dirty="0" err="1"/>
              <a:t>vlivem</a:t>
            </a:r>
            <a:r>
              <a:rPr sz="1400" dirty="0"/>
              <a:t> </a:t>
            </a:r>
            <a:r>
              <a:rPr sz="1400" dirty="0" err="1"/>
              <a:t>svalové</a:t>
            </a:r>
            <a:r>
              <a:rPr sz="1400" dirty="0"/>
              <a:t> </a:t>
            </a:r>
            <a:r>
              <a:rPr sz="1400" dirty="0" err="1"/>
              <a:t>slabosti</a:t>
            </a:r>
            <a:r>
              <a:rPr sz="1400" dirty="0"/>
              <a:t>. </a:t>
            </a:r>
            <a:r>
              <a:rPr sz="1400" dirty="0" err="1"/>
              <a:t>Vyžaduje</a:t>
            </a:r>
            <a:r>
              <a:rPr sz="1400" dirty="0"/>
              <a:t> </a:t>
            </a:r>
            <a:r>
              <a:rPr sz="1400" dirty="0" err="1"/>
              <a:t>jemnější</a:t>
            </a:r>
            <a:r>
              <a:rPr sz="1400" dirty="0"/>
              <a:t> </a:t>
            </a:r>
            <a:r>
              <a:rPr sz="1400" dirty="0" err="1"/>
              <a:t>přístup</a:t>
            </a:r>
            <a:r>
              <a:rPr sz="1400" dirty="0"/>
              <a:t>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C70AE06-BEE0-F8EF-9CC0-791CFC500A17}"/>
              </a:ext>
            </a:extLst>
          </p:cNvPr>
          <p:cNvSpPr/>
          <p:nvPr/>
        </p:nvSpPr>
        <p:spPr>
          <a:xfrm>
            <a:off x="4297679" y="1554480"/>
            <a:ext cx="3474720" cy="292608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D2F96C-2D19-73F2-E605-1030D4975AC7}"/>
              </a:ext>
            </a:extLst>
          </p:cNvPr>
          <p:cNvSpPr txBox="1"/>
          <p:nvPr/>
        </p:nvSpPr>
        <p:spPr>
          <a:xfrm>
            <a:off x="4434839" y="1691640"/>
            <a:ext cx="3200400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endParaRPr lang="cs-CZ" dirty="0"/>
          </a:p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endParaRPr lang="cs-CZ" dirty="0"/>
          </a:p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r>
              <a:rPr sz="2000" dirty="0" err="1"/>
              <a:t>Mezomorf</a:t>
            </a:r>
            <a:r>
              <a:rPr sz="2000" dirty="0"/>
              <a:t> (</a:t>
            </a:r>
            <a:r>
              <a:rPr sz="2000" dirty="0" err="1"/>
              <a:t>atletik</a:t>
            </a:r>
            <a:r>
              <a:rPr sz="2000" dirty="0"/>
              <a:t>)</a:t>
            </a:r>
          </a:p>
          <a:p>
            <a:pPr>
              <a:defRPr sz="1100">
                <a:solidFill>
                  <a:srgbClr val="212121"/>
                </a:solidFill>
              </a:defRPr>
            </a:pPr>
            <a:r>
              <a:rPr sz="1400" dirty="0" err="1"/>
              <a:t>Robustní</a:t>
            </a:r>
            <a:r>
              <a:rPr sz="1400" dirty="0"/>
              <a:t>, </a:t>
            </a:r>
            <a:r>
              <a:rPr sz="1400" dirty="0" err="1"/>
              <a:t>pevná</a:t>
            </a:r>
            <a:r>
              <a:rPr sz="1400" dirty="0"/>
              <a:t> </a:t>
            </a:r>
            <a:r>
              <a:rPr sz="1400" dirty="0" err="1"/>
              <a:t>kostra</a:t>
            </a:r>
            <a:r>
              <a:rPr sz="1400" dirty="0"/>
              <a:t>, </a:t>
            </a:r>
            <a:r>
              <a:rPr sz="1400" dirty="0" err="1"/>
              <a:t>přirozeně</a:t>
            </a:r>
            <a:r>
              <a:rPr sz="1400" dirty="0"/>
              <a:t> </a:t>
            </a:r>
            <a:r>
              <a:rPr sz="1400" dirty="0" err="1"/>
              <a:t>silné</a:t>
            </a:r>
            <a:r>
              <a:rPr sz="1400" dirty="0"/>
              <a:t> a </a:t>
            </a:r>
            <a:r>
              <a:rPr sz="1400" dirty="0" err="1"/>
              <a:t>výborně</a:t>
            </a:r>
            <a:r>
              <a:rPr sz="1400" dirty="0"/>
              <a:t> </a:t>
            </a:r>
            <a:r>
              <a:rPr sz="1400" dirty="0" err="1"/>
              <a:t>vyvinuté</a:t>
            </a:r>
            <a:r>
              <a:rPr sz="1400" dirty="0"/>
              <a:t> </a:t>
            </a:r>
            <a:r>
              <a:rPr sz="1400" dirty="0" err="1"/>
              <a:t>svalstvo</a:t>
            </a:r>
            <a:r>
              <a:rPr sz="1400" dirty="0"/>
              <a:t>. </a:t>
            </a:r>
            <a:r>
              <a:rPr sz="1400" dirty="0" err="1"/>
              <a:t>Široká</a:t>
            </a:r>
            <a:r>
              <a:rPr sz="1400" dirty="0"/>
              <a:t> </a:t>
            </a:r>
            <a:r>
              <a:rPr sz="1400" dirty="0" err="1"/>
              <a:t>ramena</a:t>
            </a:r>
            <a:r>
              <a:rPr sz="1400" dirty="0"/>
              <a:t>, </a:t>
            </a:r>
            <a:r>
              <a:rPr sz="1400" dirty="0" err="1"/>
              <a:t>užší</a:t>
            </a:r>
            <a:r>
              <a:rPr sz="1400" dirty="0"/>
              <a:t> </a:t>
            </a:r>
            <a:r>
              <a:rPr sz="1400" dirty="0" err="1"/>
              <a:t>boky</a:t>
            </a:r>
            <a:r>
              <a:rPr sz="1400" dirty="0"/>
              <a:t>. </a:t>
            </a:r>
            <a:r>
              <a:rPr sz="1400" dirty="0" err="1"/>
              <a:t>Dobře</a:t>
            </a:r>
            <a:r>
              <a:rPr sz="1400" dirty="0"/>
              <a:t> </a:t>
            </a:r>
            <a:r>
              <a:rPr sz="1400" dirty="0" err="1"/>
              <a:t>snáší</a:t>
            </a:r>
            <a:r>
              <a:rPr sz="1400" dirty="0"/>
              <a:t> </a:t>
            </a:r>
            <a:r>
              <a:rPr sz="1400" dirty="0" err="1"/>
              <a:t>hluboké</a:t>
            </a:r>
            <a:r>
              <a:rPr sz="1400" dirty="0"/>
              <a:t>, </a:t>
            </a:r>
            <a:r>
              <a:rPr sz="1400" dirty="0" err="1"/>
              <a:t>intenzivní</a:t>
            </a:r>
            <a:r>
              <a:rPr sz="1400" dirty="0"/>
              <a:t> a </a:t>
            </a:r>
            <a:r>
              <a:rPr sz="1400" dirty="0" err="1"/>
              <a:t>sportovní</a:t>
            </a:r>
            <a:r>
              <a:rPr sz="1400" dirty="0"/>
              <a:t> </a:t>
            </a:r>
            <a:r>
              <a:rPr sz="1400" dirty="0" err="1"/>
              <a:t>masážní</a:t>
            </a:r>
            <a:r>
              <a:rPr sz="1400" dirty="0"/>
              <a:t> </a:t>
            </a:r>
            <a:r>
              <a:rPr sz="1400" dirty="0" err="1"/>
              <a:t>hmaty</a:t>
            </a:r>
            <a:r>
              <a:rPr sz="1400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2E0F7E-9934-CB27-AC82-255C635B0E3E}"/>
              </a:ext>
            </a:extLst>
          </p:cNvPr>
          <p:cNvSpPr txBox="1"/>
          <p:nvPr/>
        </p:nvSpPr>
        <p:spPr>
          <a:xfrm>
            <a:off x="8222787" y="1689377"/>
            <a:ext cx="320040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r>
              <a:rPr dirty="0" err="1"/>
              <a:t>Endomorf</a:t>
            </a:r>
            <a:r>
              <a:rPr dirty="0"/>
              <a:t> (</a:t>
            </a:r>
            <a:r>
              <a:rPr dirty="0" err="1"/>
              <a:t>pyknik</a:t>
            </a:r>
            <a:r>
              <a:rPr dirty="0"/>
              <a:t>)</a:t>
            </a:r>
          </a:p>
          <a:p>
            <a:pPr>
              <a:defRPr sz="1100">
                <a:solidFill>
                  <a:srgbClr val="212121"/>
                </a:solidFill>
              </a:defRPr>
            </a:pPr>
            <a:r>
              <a:rPr dirty="0" err="1"/>
              <a:t>Kulatější</a:t>
            </a:r>
            <a:r>
              <a:rPr dirty="0"/>
              <a:t> </a:t>
            </a:r>
            <a:r>
              <a:rPr dirty="0" err="1"/>
              <a:t>tvar</a:t>
            </a:r>
            <a:r>
              <a:rPr dirty="0"/>
              <a:t> </a:t>
            </a:r>
            <a:r>
              <a:rPr dirty="0" err="1"/>
              <a:t>těla</a:t>
            </a:r>
            <a:r>
              <a:rPr dirty="0"/>
              <a:t>, </a:t>
            </a:r>
            <a:r>
              <a:rPr dirty="0" err="1"/>
              <a:t>větší</a:t>
            </a:r>
            <a:r>
              <a:rPr dirty="0"/>
              <a:t> </a:t>
            </a:r>
            <a:r>
              <a:rPr dirty="0" err="1"/>
              <a:t>objem</a:t>
            </a:r>
            <a:r>
              <a:rPr dirty="0"/>
              <a:t> </a:t>
            </a:r>
            <a:r>
              <a:rPr dirty="0" err="1"/>
              <a:t>hrudu</a:t>
            </a:r>
            <a:r>
              <a:rPr dirty="0"/>
              <a:t> a </a:t>
            </a:r>
            <a:r>
              <a:rPr dirty="0" err="1"/>
              <a:t>břicha</a:t>
            </a:r>
            <a:r>
              <a:rPr dirty="0"/>
              <a:t>, </a:t>
            </a:r>
            <a:r>
              <a:rPr dirty="0" err="1"/>
              <a:t>vyšší</a:t>
            </a:r>
            <a:r>
              <a:rPr dirty="0"/>
              <a:t> </a:t>
            </a:r>
            <a:r>
              <a:rPr dirty="0" err="1"/>
              <a:t>podíl</a:t>
            </a:r>
            <a:r>
              <a:rPr dirty="0"/>
              <a:t> </a:t>
            </a:r>
            <a:r>
              <a:rPr dirty="0" err="1"/>
              <a:t>podkožního</a:t>
            </a:r>
            <a:r>
              <a:rPr dirty="0"/>
              <a:t> </a:t>
            </a:r>
            <a:r>
              <a:rPr dirty="0" err="1"/>
              <a:t>tuku</a:t>
            </a:r>
            <a:r>
              <a:rPr dirty="0"/>
              <a:t>. </a:t>
            </a:r>
            <a:r>
              <a:rPr dirty="0" err="1"/>
              <a:t>Kratší</a:t>
            </a:r>
            <a:r>
              <a:rPr dirty="0"/>
              <a:t> </a:t>
            </a:r>
            <a:r>
              <a:rPr dirty="0" err="1"/>
              <a:t>končetiny</a:t>
            </a:r>
            <a:r>
              <a:rPr dirty="0"/>
              <a:t>, </a:t>
            </a:r>
            <a:r>
              <a:rPr dirty="0" err="1"/>
              <a:t>klouby</a:t>
            </a:r>
            <a:r>
              <a:rPr dirty="0"/>
              <a:t> </a:t>
            </a:r>
            <a:r>
              <a:rPr dirty="0" err="1"/>
              <a:t>bývají</a:t>
            </a:r>
            <a:r>
              <a:rPr dirty="0"/>
              <a:t> </a:t>
            </a:r>
            <a:r>
              <a:rPr dirty="0" err="1"/>
              <a:t>výrazně</a:t>
            </a:r>
            <a:r>
              <a:rPr dirty="0"/>
              <a:t> </a:t>
            </a:r>
            <a:r>
              <a:rPr dirty="0" err="1"/>
              <a:t>více</a:t>
            </a:r>
            <a:r>
              <a:rPr dirty="0"/>
              <a:t> </a:t>
            </a:r>
            <a:r>
              <a:rPr dirty="0" err="1"/>
              <a:t>zatěžovány</a:t>
            </a:r>
            <a:r>
              <a:rPr dirty="0"/>
              <a:t> </a:t>
            </a:r>
            <a:r>
              <a:rPr dirty="0" err="1"/>
              <a:t>celkovou</a:t>
            </a:r>
            <a:r>
              <a:rPr dirty="0"/>
              <a:t> </a:t>
            </a:r>
            <a:r>
              <a:rPr dirty="0" err="1"/>
              <a:t>tělesnou</a:t>
            </a:r>
            <a:r>
              <a:rPr dirty="0"/>
              <a:t> </a:t>
            </a:r>
            <a:r>
              <a:rPr dirty="0" err="1"/>
              <a:t>hmotností</a:t>
            </a:r>
            <a:r>
              <a:rPr dirty="0"/>
              <a:t>.</a:t>
            </a:r>
          </a:p>
        </p:txBody>
      </p:sp>
      <p:sp>
        <p:nvSpPr>
          <p:cNvPr id="14" name="Rounded Rectangle 5">
            <a:extLst>
              <a:ext uri="{FF2B5EF4-FFF2-40B4-BE49-F238E27FC236}">
                <a16:creationId xmlns:a16="http://schemas.microsoft.com/office/drawing/2014/main" id="{B210E33C-87FC-2C4F-4665-65A7784B6C5E}"/>
              </a:ext>
            </a:extLst>
          </p:cNvPr>
          <p:cNvSpPr/>
          <p:nvPr/>
        </p:nvSpPr>
        <p:spPr>
          <a:xfrm>
            <a:off x="8046718" y="1554480"/>
            <a:ext cx="3474720" cy="2926080"/>
          </a:xfrm>
          <a:prstGeom prst="roundRect">
            <a:avLst/>
          </a:prstGeom>
          <a:solidFill>
            <a:srgbClr val="FFFFFF"/>
          </a:solidFill>
          <a:ln>
            <a:solidFill>
              <a:srgbClr val="E0E6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  <a:defRPr sz="1400" b="1">
                <a:solidFill>
                  <a:srgbClr val="0C4A60"/>
                </a:solidFill>
              </a:defRPr>
            </a:pPr>
            <a:r>
              <a:rPr lang="cs-CZ" sz="2000" dirty="0" err="1"/>
              <a:t>Endomorf</a:t>
            </a:r>
            <a:r>
              <a:rPr lang="cs-CZ" sz="2000" dirty="0"/>
              <a:t> (pyknik)</a:t>
            </a:r>
          </a:p>
          <a:p>
            <a:pPr>
              <a:defRPr sz="1100">
                <a:solidFill>
                  <a:srgbClr val="212121"/>
                </a:solidFill>
              </a:defRPr>
            </a:pPr>
            <a:r>
              <a:rPr lang="cs-CZ" sz="1400" dirty="0"/>
              <a:t>Kulatější tvar těla, větší objem hrudníku a břicha, vyšší podíl podkožního tuku. Kratší končetiny, klouby bývají výrazně více zatěžovány celkovou tělesnou hmotností.</a:t>
            </a:r>
          </a:p>
        </p:txBody>
      </p:sp>
    </p:spTree>
    <p:extLst>
      <p:ext uri="{BB962C8B-B14F-4D97-AF65-F5344CB8AC3E}">
        <p14:creationId xmlns:p14="http://schemas.microsoft.com/office/powerpoint/2010/main" val="2056672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8"/>
          </a:solidFill>
          <a:ln>
            <a:solidFill>
              <a:srgbClr val="F5F7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94415" cy="10972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400"/>
              </a:spcAft>
              <a:defRPr sz="1100" b="1">
                <a:solidFill>
                  <a:srgbClr val="26A69A"/>
                </a:solidFill>
                <a:latin typeface="Arial"/>
              </a:defRPr>
            </a:pPr>
            <a:r>
              <a:rPr dirty="0"/>
              <a:t>ANTROPOMETRIE PRO MASÉRY</a:t>
            </a:r>
          </a:p>
          <a:p>
            <a:pPr>
              <a:defRPr sz="2800" b="1">
                <a:solidFill>
                  <a:srgbClr val="0C4A60"/>
                </a:solidFill>
                <a:latin typeface="Arial"/>
              </a:defRPr>
            </a:pPr>
            <a:r>
              <a:rPr dirty="0"/>
              <a:t>7. </a:t>
            </a:r>
            <a:r>
              <a:rPr dirty="0" err="1"/>
              <a:t>Tělesná</a:t>
            </a:r>
            <a:r>
              <a:rPr dirty="0"/>
              <a:t> </a:t>
            </a:r>
            <a:r>
              <a:rPr dirty="0" err="1"/>
              <a:t>typologie</a:t>
            </a:r>
            <a:r>
              <a:rPr dirty="0"/>
              <a:t> (</a:t>
            </a:r>
            <a:r>
              <a:rPr dirty="0" err="1"/>
              <a:t>Somatotypy</a:t>
            </a:r>
            <a:r>
              <a:rPr dirty="0"/>
              <a:t>)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AAB788E-B6CA-93A3-B96C-6B357048A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CB276D-30E9-EF9E-D465-0B258E8EB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575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100" b="1" dirty="0">
                <a:solidFill>
                  <a:srgbClr val="26A69A"/>
                </a:solidFill>
                <a:latin typeface="Arial"/>
                <a:ea typeface="+mn-ea"/>
                <a:cs typeface="+mn-cs"/>
              </a:rPr>
              <a:t>ANTROPOMETRIE PRO MASÉRY</a:t>
            </a:r>
            <a:br>
              <a:rPr lang="cs-CZ" sz="1100" b="1" dirty="0">
                <a:solidFill>
                  <a:srgbClr val="26A69A"/>
                </a:solidFill>
                <a:latin typeface="Arial"/>
                <a:ea typeface="+mn-ea"/>
                <a:cs typeface="+mn-cs"/>
              </a:rPr>
            </a:br>
            <a:br>
              <a:rPr lang="cs-CZ" sz="1100" b="1" dirty="0">
                <a:solidFill>
                  <a:srgbClr val="26A69A"/>
                </a:solidFill>
                <a:latin typeface="Arial"/>
                <a:ea typeface="+mn-ea"/>
                <a:cs typeface="+mn-cs"/>
              </a:rPr>
            </a:br>
            <a:r>
              <a:rPr lang="cs-CZ" sz="2800" b="1" dirty="0">
                <a:solidFill>
                  <a:srgbClr val="0C4A60"/>
                </a:solidFill>
                <a:latin typeface="Arial"/>
                <a:ea typeface="+mn-ea"/>
                <a:cs typeface="+mn-cs"/>
              </a:rPr>
              <a:t>8. Výukové 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29B875-450F-A9AB-5D04-82C90FCAE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Vyšetřovací postupy 2. – Antropometrie (ČVUT, Fakulta biomedicínského inženýrství)</a:t>
            </a:r>
          </a:p>
          <a:p>
            <a:r>
              <a:rPr lang="cs-CZ" u="sng" dirty="0">
                <a:hlinkClick r:id="rId2"/>
              </a:rPr>
              <a:t>https://youtu.be/vMwsosFsW_E?si=7wRlEKaiNDJ_qnWIhttps://youtu.be/vMwsosFsW_E?si=7wRlEKaiNDJ_qnWI</a:t>
            </a:r>
            <a:endParaRPr lang="cs-CZ" dirty="0"/>
          </a:p>
          <a:p>
            <a:r>
              <a:rPr lang="cs-CZ" dirty="0"/>
              <a:t>Vyšetřovací postupy 1. - Anatomická topografie (ČVUT, Fakulta biomedicínského inženýrství)</a:t>
            </a:r>
          </a:p>
          <a:p>
            <a:r>
              <a:rPr lang="cs-CZ" u="sng" dirty="0">
                <a:hlinkClick r:id="rId3"/>
              </a:rPr>
              <a:t>https://youtu.be/YsEh10VizWI?si=aQo9COFBq8iOEl3_</a:t>
            </a:r>
            <a:endParaRPr lang="cs-CZ" dirty="0"/>
          </a:p>
          <a:p>
            <a:r>
              <a:rPr lang="cs-CZ" dirty="0"/>
              <a:t>Vyšetřovací postupy 14. – Typologie postav (ČVUT, Fakulta biomedicínského inženýrství)</a:t>
            </a:r>
          </a:p>
          <a:p>
            <a:r>
              <a:rPr lang="cs-CZ" u="sng" dirty="0">
                <a:hlinkClick r:id="rId4"/>
              </a:rPr>
              <a:t>https://youtu.be/cePVbbSmv54?si=oRKdPQipeB-RuniA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0193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1567</Words>
  <Application>Microsoft Office PowerPoint</Application>
  <PresentationFormat>Širokoúhlá obrazovka</PresentationFormat>
  <Paragraphs>227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Prezentace aplikace PowerPoint</vt:lpstr>
      <vt:lpstr>Prezentace aplikace PowerPoint</vt:lpstr>
      <vt:lpstr>ANTROPOMETRIE PRO MASÉRY   Obecné zásady pro praxi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ANTROPOMETRIE PRO MASÉRY  8. Výukové zdroje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rodina</dc:creator>
  <cp:keywords/>
  <dc:description>generated using python-pptx</dc:description>
  <cp:lastModifiedBy>Rodina Ptáčkovi</cp:lastModifiedBy>
  <cp:revision>11</cp:revision>
  <dcterms:created xsi:type="dcterms:W3CDTF">2013-01-27T09:14:16Z</dcterms:created>
  <dcterms:modified xsi:type="dcterms:W3CDTF">2026-10-11T12:30:06Z</dcterms:modified>
  <cp:category/>
</cp:coreProperties>
</file>