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60" r:id="rId6"/>
    <p:sldId id="264" r:id="rId7"/>
    <p:sldId id="261" r:id="rId8"/>
    <p:sldId id="263" r:id="rId9"/>
    <p:sldId id="259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8E04B8DE-4C2C-4EF3-8416-0D6B49EE0180}" type="datetimeFigureOut">
              <a:rPr lang="cs-CZ" smtClean="0"/>
              <a:t>19.09.2022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3750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3103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2000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19.09.2022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9178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19.09.2022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5330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19.09.2022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9277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19.09.2022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8662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19.09.2022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5991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19.09.2022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138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19.09.2022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8545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13296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0186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0499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23288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1756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05540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2046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E04B8DE-4C2C-4EF3-8416-0D6B49EE0180}" type="datetimeFigureOut">
              <a:rPr lang="cs-CZ" smtClean="0"/>
              <a:t>19.09.2022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878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A15246-E2BF-4F47-D349-1765DA46D9C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/>
              <a:t>ANTICKÉ ŘECKO I</a:t>
            </a:r>
            <a:endParaRPr lang="cs-CZ" b="1" u="sng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4BC99BC-E87E-44FE-AD6A-962C9950CAB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3637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7834CC8-725F-FA02-E668-B40E02BB5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MINOJSKÁ KRÉTA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659794A-C30F-88AF-1536-D132129400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Kréta – ideální pozice</a:t>
            </a:r>
          </a:p>
          <a:p>
            <a:r>
              <a:rPr lang="cs-CZ" dirty="0"/>
              <a:t>- 2. tisíciletí před naším letopočtem</a:t>
            </a:r>
          </a:p>
          <a:p>
            <a:r>
              <a:rPr lang="cs-CZ" dirty="0"/>
              <a:t>Písmo – hieroglyfy, lineární písmo A, lineární písmo B</a:t>
            </a:r>
          </a:p>
          <a:p>
            <a:r>
              <a:rPr lang="cs-CZ" u="sng" dirty="0"/>
              <a:t>Období prvních paláců </a:t>
            </a:r>
            <a:r>
              <a:rPr lang="cs-CZ" dirty="0"/>
              <a:t>– </a:t>
            </a:r>
            <a:r>
              <a:rPr lang="cs-CZ" b="1" i="1" dirty="0" err="1"/>
              <a:t>Knossos</a:t>
            </a:r>
            <a:r>
              <a:rPr lang="cs-CZ" b="1" i="1" dirty="0"/>
              <a:t>, </a:t>
            </a:r>
            <a:r>
              <a:rPr lang="cs-CZ" b="1" i="1" dirty="0" err="1"/>
              <a:t>Faistos</a:t>
            </a:r>
            <a:r>
              <a:rPr lang="cs-CZ" b="1" i="1" dirty="0"/>
              <a:t>, </a:t>
            </a:r>
            <a:r>
              <a:rPr lang="cs-CZ" b="1" i="1" dirty="0" err="1"/>
              <a:t>Mallia</a:t>
            </a:r>
            <a:endParaRPr lang="cs-CZ" b="1" i="1" dirty="0"/>
          </a:p>
          <a:p>
            <a:r>
              <a:rPr lang="cs-CZ" u="sng" dirty="0"/>
              <a:t>Období druhých paláců:</a:t>
            </a:r>
          </a:p>
          <a:p>
            <a:pPr lvl="1"/>
            <a:r>
              <a:rPr lang="cs-CZ" dirty="0"/>
              <a:t>Města nemají hradby, ale velká loďstva</a:t>
            </a:r>
          </a:p>
          <a:p>
            <a:pPr lvl="1"/>
            <a:r>
              <a:rPr lang="cs-CZ" dirty="0"/>
              <a:t>Vliv na další ostrovy v okolí (např. Kyklady)</a:t>
            </a:r>
          </a:p>
        </p:txBody>
      </p:sp>
    </p:spTree>
    <p:extLst>
      <p:ext uri="{BB962C8B-B14F-4D97-AF65-F5344CB8AC3E}">
        <p14:creationId xmlns:p14="http://schemas.microsoft.com/office/powerpoint/2010/main" val="30373139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7F9D52-B403-DF8C-2D13-A68E67441E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MINOJSKÁ KRÉTA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F85E6C1-F1B1-E8ED-FD16-FB4950E26B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u="sng" dirty="0"/>
              <a:t>Život v paláci:</a:t>
            </a:r>
          </a:p>
          <a:p>
            <a:pPr lvl="1"/>
            <a:r>
              <a:rPr lang="cs-CZ" dirty="0"/>
              <a:t>Palác ve středu města, okolo vily bohatých občanů a chudinské domky</a:t>
            </a:r>
          </a:p>
          <a:p>
            <a:pPr lvl="1"/>
            <a:r>
              <a:rPr lang="cs-CZ" dirty="0"/>
              <a:t>Ve středu paláce velký dvůr, okolo budovy (jedno nebo dvě podlaží)</a:t>
            </a:r>
          </a:p>
          <a:p>
            <a:pPr lvl="1"/>
            <a:r>
              <a:rPr lang="cs-CZ" dirty="0"/>
              <a:t>Obytné i úřední místnosti, dílny, domácí svatyně</a:t>
            </a:r>
          </a:p>
          <a:p>
            <a:pPr lvl="1"/>
            <a:endParaRPr lang="cs-CZ" dirty="0"/>
          </a:p>
          <a:p>
            <a:pPr lvl="1">
              <a:buFontTx/>
              <a:buChar char="-"/>
            </a:pPr>
            <a:r>
              <a:rPr lang="cs-CZ" u="sng" dirty="0"/>
              <a:t>Minojská společnost:</a:t>
            </a:r>
          </a:p>
          <a:p>
            <a:pPr lvl="2">
              <a:buFontTx/>
              <a:buChar char="-"/>
            </a:pPr>
            <a:r>
              <a:rPr lang="cs-CZ" dirty="0"/>
              <a:t>Palácové hospodářství</a:t>
            </a:r>
          </a:p>
          <a:p>
            <a:pPr lvl="2">
              <a:buFontTx/>
              <a:buChar char="-"/>
            </a:pPr>
            <a:r>
              <a:rPr lang="cs-CZ" dirty="0"/>
              <a:t>Posvátné zvíře – býk</a:t>
            </a:r>
          </a:p>
          <a:p>
            <a:pPr lvl="2">
              <a:buFontTx/>
              <a:buChar char="-"/>
            </a:pPr>
            <a:r>
              <a:rPr lang="cs-CZ" dirty="0"/>
              <a:t>Dálkový obchod</a:t>
            </a:r>
          </a:p>
          <a:p>
            <a:pPr lvl="2">
              <a:buFontTx/>
              <a:buChar char="-"/>
            </a:pPr>
            <a:r>
              <a:rPr lang="cs-CZ" dirty="0"/>
              <a:t>Ženy měly velmi významné postavení</a:t>
            </a:r>
          </a:p>
        </p:txBody>
      </p:sp>
    </p:spTree>
    <p:extLst>
      <p:ext uri="{BB962C8B-B14F-4D97-AF65-F5344CB8AC3E}">
        <p14:creationId xmlns:p14="http://schemas.microsoft.com/office/powerpoint/2010/main" val="12123704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3326DE8-AD5C-E209-8D97-C451A525C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MINOJSKÁ KRÉTA</a:t>
            </a:r>
          </a:p>
        </p:txBody>
      </p:sp>
      <p:pic>
        <p:nvPicPr>
          <p:cNvPr id="3074" name="Picture 2" descr="Faistos – Wikipedie">
            <a:extLst>
              <a:ext uri="{FF2B5EF4-FFF2-40B4-BE49-F238E27FC236}">
                <a16:creationId xmlns:a16="http://schemas.microsoft.com/office/drawing/2014/main" id="{CBFCA97C-00DF-DD9B-6034-485D449DD1F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700" y="2481104"/>
            <a:ext cx="5924550" cy="3554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52569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B5C3986-05B3-F715-8A8B-F49223AA1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Knossos</a:t>
            </a:r>
            <a:endParaRPr lang="cs-CZ" dirty="0"/>
          </a:p>
        </p:txBody>
      </p:sp>
      <p:pic>
        <p:nvPicPr>
          <p:cNvPr id="1026" name="Picture 2" descr="Bájná Kréta, památky antického Řecka a plavba Středomořím - Mayer &amp; Crocus  s.r.o.">
            <a:extLst>
              <a:ext uri="{FF2B5EF4-FFF2-40B4-BE49-F238E27FC236}">
                <a16:creationId xmlns:a16="http://schemas.microsoft.com/office/drawing/2014/main" id="{E4B3AC48-DA46-AD9D-7EEB-C107BA091B6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0" y="2453528"/>
            <a:ext cx="5438775" cy="3725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3808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2DEB15-14F6-16BE-D617-F284CB7BD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Knossos</a:t>
            </a:r>
            <a:endParaRPr lang="cs-CZ" dirty="0"/>
          </a:p>
        </p:txBody>
      </p:sp>
      <p:pic>
        <p:nvPicPr>
          <p:cNvPr id="5122" name="Picture 2" descr="Palác Knossos na Krétě měl více než tisíc místností">
            <a:extLst>
              <a:ext uri="{FF2B5EF4-FFF2-40B4-BE49-F238E27FC236}">
                <a16:creationId xmlns:a16="http://schemas.microsoft.com/office/drawing/2014/main" id="{2980AFC4-D993-68E5-268B-17AD9B5F37D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05736" y="2557463"/>
            <a:ext cx="6380528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4433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132906-34B8-4A02-BAEC-107231769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Faistos</a:t>
            </a:r>
            <a:endParaRPr lang="cs-CZ" dirty="0"/>
          </a:p>
        </p:txBody>
      </p:sp>
      <p:pic>
        <p:nvPicPr>
          <p:cNvPr id="2050" name="Picture 2" descr="Faistos (Řecko - Kréta) &lt; Odcestovat.cz zájezdy, ubytování, letenky">
            <a:extLst>
              <a:ext uri="{FF2B5EF4-FFF2-40B4-BE49-F238E27FC236}">
                <a16:creationId xmlns:a16="http://schemas.microsoft.com/office/drawing/2014/main" id="{DFA31D63-99CD-8465-A507-241FF4C4FB9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850" y="2483498"/>
            <a:ext cx="5429250" cy="3612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466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5615F0-DBB3-6ABD-9550-45A7661D8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Mallia</a:t>
            </a:r>
            <a:endParaRPr lang="cs-CZ" dirty="0"/>
          </a:p>
        </p:txBody>
      </p:sp>
      <p:pic>
        <p:nvPicPr>
          <p:cNvPr id="4098" name="Picture 2" descr="Malia – Wikipedie">
            <a:extLst>
              <a:ext uri="{FF2B5EF4-FFF2-40B4-BE49-F238E27FC236}">
                <a16:creationId xmlns:a16="http://schemas.microsoft.com/office/drawing/2014/main" id="{8F9DDF48-E1EA-5F5D-B6A1-A428DA57E01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79157" y="2557463"/>
            <a:ext cx="4433685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9224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3A85DF-CFF7-13D3-5D4C-8A082ED6A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MYKÉNSKÉ OBDOBÍ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FE53F64-5CE4-F0B3-E56D-84C7948BAB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První řecké kmeny kolem roku 2000 př. n. l. – </a:t>
            </a:r>
            <a:r>
              <a:rPr lang="cs-CZ" dirty="0" err="1"/>
              <a:t>Achajové</a:t>
            </a:r>
            <a:endParaRPr lang="cs-CZ" dirty="0"/>
          </a:p>
          <a:p>
            <a:r>
              <a:rPr lang="cs-CZ" smtClean="0"/>
              <a:t>Nejmocnější </a:t>
            </a:r>
            <a:r>
              <a:rPr lang="cs-CZ" dirty="0"/>
              <a:t>město – Mykény</a:t>
            </a:r>
          </a:p>
          <a:p>
            <a:r>
              <a:rPr lang="cs-CZ" dirty="0"/>
              <a:t>Mocné hradby</a:t>
            </a:r>
          </a:p>
          <a:p>
            <a:r>
              <a:rPr lang="cs-CZ" dirty="0"/>
              <a:t>Lovci, válečníci</a:t>
            </a:r>
          </a:p>
          <a:p>
            <a:r>
              <a:rPr lang="cs-CZ" dirty="0"/>
              <a:t>Časté války mezi jednotlivými panovníky</a:t>
            </a:r>
          </a:p>
          <a:p>
            <a:r>
              <a:rPr lang="cs-CZ" dirty="0"/>
              <a:t>Velké rozdíly mezi vládnoucím obyvatelstvem a prostým lidem</a:t>
            </a:r>
          </a:p>
          <a:p>
            <a:r>
              <a:rPr lang="cs-CZ" dirty="0"/>
              <a:t>Lineární písmo B</a:t>
            </a:r>
          </a:p>
          <a:p>
            <a:r>
              <a:rPr lang="cs-CZ" dirty="0"/>
              <a:t>Palácové hospodářství</a:t>
            </a:r>
          </a:p>
          <a:p>
            <a:r>
              <a:rPr lang="cs-CZ" dirty="0"/>
              <a:t>Dílny, úředníci, otroci</a:t>
            </a:r>
          </a:p>
          <a:p>
            <a:r>
              <a:rPr lang="cs-CZ" dirty="0"/>
              <a:t>Hrady – Mykény, </a:t>
            </a:r>
            <a:r>
              <a:rPr lang="cs-CZ" dirty="0" err="1"/>
              <a:t>Tiryns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61004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1F0DAA-D81D-6654-0949-7EE6F70F7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Mykény</a:t>
            </a:r>
          </a:p>
        </p:txBody>
      </p:sp>
      <p:pic>
        <p:nvPicPr>
          <p:cNvPr id="6146" name="Picture 2" descr="Mykény – Jedna z nejznámějších archeologických lokalit | Atlaspamatek.info">
            <a:extLst>
              <a:ext uri="{FF2B5EF4-FFF2-40B4-BE49-F238E27FC236}">
                <a16:creationId xmlns:a16="http://schemas.microsoft.com/office/drawing/2014/main" id="{36A2015B-7B60-C506-493D-CF09E39FFE3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84083" y="2557463"/>
            <a:ext cx="442383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3105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9F799A-C430-2C16-4993-2284225A9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err="1"/>
              <a:t>Tiryns</a:t>
            </a:r>
            <a:endParaRPr lang="cs-CZ" b="1" u="sng" dirty="0"/>
          </a:p>
        </p:txBody>
      </p:sp>
      <p:pic>
        <p:nvPicPr>
          <p:cNvPr id="7170" name="Picture 2" descr="The Archaeological Site of Tiryns | World Heritage Journeys of Europe">
            <a:extLst>
              <a:ext uri="{FF2B5EF4-FFF2-40B4-BE49-F238E27FC236}">
                <a16:creationId xmlns:a16="http://schemas.microsoft.com/office/drawing/2014/main" id="{5DA8710A-D5E8-09E7-416A-CC09CE5B77E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8125" y="2557463"/>
            <a:ext cx="6635750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73101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</TotalTime>
  <Words>176</Words>
  <Application>Microsoft Office PowerPoint</Application>
  <PresentationFormat>Širokoúhlá obrazovka</PresentationFormat>
  <Paragraphs>38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Arial</vt:lpstr>
      <vt:lpstr>Garamond</vt:lpstr>
      <vt:lpstr>Organika</vt:lpstr>
      <vt:lpstr>ANTICKÉ ŘECKO I</vt:lpstr>
      <vt:lpstr>MINOJSKÁ KRÉTA</vt:lpstr>
      <vt:lpstr>MINOJSKÁ KRÉTA</vt:lpstr>
      <vt:lpstr>MINOJSKÁ KRÉTA</vt:lpstr>
      <vt:lpstr>Knossos</vt:lpstr>
      <vt:lpstr>Knossos</vt:lpstr>
      <vt:lpstr>Faistos</vt:lpstr>
      <vt:lpstr>Mallia</vt:lpstr>
      <vt:lpstr>MYKÉNSKÉ OBDOBÍ</vt:lpstr>
      <vt:lpstr>Mykény</vt:lpstr>
      <vt:lpstr>Tiryns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ANTICKÉ ŘECKO</dc:title>
  <dc:creator>Pc</dc:creator>
  <cp:lastModifiedBy>BLAŽKOVÁ</cp:lastModifiedBy>
  <cp:revision>4</cp:revision>
  <dcterms:created xsi:type="dcterms:W3CDTF">2022-09-18T17:08:00Z</dcterms:created>
  <dcterms:modified xsi:type="dcterms:W3CDTF">2022-09-19T10:14:53Z</dcterms:modified>
</cp:coreProperties>
</file>