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65" r:id="rId3"/>
    <p:sldId id="263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539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741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59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07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588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684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47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45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538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925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10/12/2021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91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10/12/2021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81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01" r:id="rId5"/>
    <p:sldLayoutId id="2147483706" r:id="rId6"/>
    <p:sldLayoutId id="2147483702" r:id="rId7"/>
    <p:sldLayoutId id="2147483703" r:id="rId8"/>
    <p:sldLayoutId id="2147483704" r:id="rId9"/>
    <p:sldLayoutId id="2147483705" r:id="rId10"/>
    <p:sldLayoutId id="214748370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otrhané papíry na zdi">
            <a:extLst>
              <a:ext uri="{FF2B5EF4-FFF2-40B4-BE49-F238E27FC236}">
                <a16:creationId xmlns:a16="http://schemas.microsoft.com/office/drawing/2014/main" id="{975FAACE-92B8-4E91-B68B-11AD26F05B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14" b="4803"/>
          <a:stretch/>
        </p:blipFill>
        <p:spPr>
          <a:xfrm>
            <a:off x="18" y="0"/>
            <a:ext cx="12191982" cy="685911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CF829D7-B0EE-414D-B667-8AC24B8379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475" y="142187"/>
            <a:ext cx="8625385" cy="2729554"/>
          </a:xfrm>
        </p:spPr>
        <p:txBody>
          <a:bodyPr>
            <a:normAutofit/>
          </a:bodyPr>
          <a:lstStyle/>
          <a:p>
            <a:r>
              <a:rPr lang="cs-CZ" sz="8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</p:spTree>
    <p:extLst>
      <p:ext uri="{BB962C8B-B14F-4D97-AF65-F5344CB8AC3E}">
        <p14:creationId xmlns:p14="http://schemas.microsoft.com/office/powerpoint/2010/main" val="4241313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využívá působení různých druhů zevní energie na živý organismus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fyzikální podněty: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uměle připravené zdroje různých energií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přírodní zdroje energií</a:t>
            </a:r>
          </a:p>
          <a:p>
            <a:pPr marL="269875" indent="-269875">
              <a:lnSpc>
                <a:spcPct val="115000"/>
              </a:lnSpc>
              <a:spcAft>
                <a:spcPts val="1000"/>
              </a:spcAft>
              <a:tabLst>
                <a:tab pos="177800" algn="l"/>
                <a:tab pos="354013" algn="l"/>
              </a:tabLst>
            </a:pPr>
            <a:r>
              <a:rPr lang="cs-CZ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cíl FYT </a:t>
            </a:r>
            <a:r>
              <a:rPr lang="cs-CZ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zvyšování a mobilizace obranných sil organismu působící proti      chorobnému procesu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35732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istorie: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Čína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vodoléčebné procedury, masáže, manipulace, 4700př.n.l.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Egypt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vodoléčebné procedury, masáže, využívání bylin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Evropa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770př.n.l.,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Asklepios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-vodoléčebný ústav v 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Epidauru</a:t>
            </a:r>
            <a:endParaRPr lang="cs-CZ" sz="2000" b="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Středověké lázně od 14.st.-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Karlovy Lázně, Jánské Lázně, Mariánské Lázně, Teplice…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Praha Staré Město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parní lázně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čeští fyziatři: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Ipser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Křížek, Lenoch, Přerovský</a:t>
            </a: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známá jména: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1818 Vincenc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Priesnitz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Kneipp</a:t>
            </a:r>
            <a:endParaRPr lang="cs-CZ" sz="2000" b="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56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Rozdělení </a:t>
            </a:r>
            <a:r>
              <a:rPr lang="cs-CZ" sz="2400" b="1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terapie podle formy energie: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mechanoterapie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aplikace mechanických sil na organizmus prostřednictvím přístrojů nebo terapeuta 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asáže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klasické, reflexní, periostální, přístrojové, podvodní, ….</a:t>
            </a:r>
            <a:endParaRPr lang="cs-CZ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trakce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přístrojové, ruční,….</a:t>
            </a:r>
            <a:endParaRPr lang="cs-CZ" sz="2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asivními pohyby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20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otodlahy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techniky měkkých tkání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manipulační a mobilizační léčba</a:t>
            </a:r>
            <a:endParaRPr lang="cs-CZ" sz="20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ultrazvuk, rázová vlna</a:t>
            </a: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endParaRPr lang="cs-CZ" sz="2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endParaRPr lang="cs-CZ" sz="20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895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tabLst>
                <a:tab pos="719138" algn="l"/>
              </a:tabLst>
            </a:pPr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termoterapie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aplikace termických podnětů na organizmus</a:t>
            </a:r>
          </a:p>
          <a:p>
            <a:pPr marL="895350" lvl="1" indent="-176213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989013" algn="l"/>
              </a:tabLst>
            </a:pPr>
            <a:r>
              <a:rPr lang="cs-CZ" sz="2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pozitivní (teplé a horké)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peloidy, parafin, tepelné obklady, … </a:t>
            </a:r>
          </a:p>
          <a:p>
            <a:pPr marL="895350" lvl="1" indent="-176213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989013" algn="l"/>
              </a:tabLst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negativní (chladné a studené) 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studený, ledový obklad,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kryosáčky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…</a:t>
            </a:r>
          </a:p>
          <a:p>
            <a:pPr marL="895350" lvl="1" indent="-176213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989013" algn="l"/>
              </a:tabLst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kombinovaná 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střídavé koupele, sauna, skotské střiky</a:t>
            </a:r>
          </a:p>
          <a:p>
            <a:pPr marL="895350" lvl="1" indent="-176213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989013" algn="l"/>
              </a:tabLst>
            </a:pPr>
            <a:endParaRPr lang="cs-CZ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6912" indent="-342900" defTabSz="584200">
              <a:lnSpc>
                <a:spcPct val="115000"/>
              </a:lnSpc>
              <a:buFont typeface="Wingdings" panose="05000000000000000000" pitchFamily="2" charset="2"/>
              <a:buChar char="ü"/>
              <a:tabLst>
                <a:tab pos="719138" algn="l"/>
              </a:tabLst>
            </a:pPr>
            <a:r>
              <a:rPr lang="cs-CZ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fototerapie </a:t>
            </a:r>
            <a:r>
              <a:rPr lang="cs-CZ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léčba světelnou energií</a:t>
            </a:r>
          </a:p>
          <a:p>
            <a:pPr marL="1016952" lvl="2" indent="-342900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719138" algn="l"/>
              </a:tabLst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elektromagnetické záření </a:t>
            </a:r>
          </a:p>
          <a:p>
            <a:pPr marL="1016952" lvl="2" indent="-342900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719138" algn="l"/>
              </a:tabLst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ltrafialové (UV) záření </a:t>
            </a:r>
          </a:p>
          <a:p>
            <a:pPr marL="1016952" lvl="2" indent="-342900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719138" algn="l"/>
              </a:tabLst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nfračervené (IR) záření </a:t>
            </a:r>
          </a:p>
          <a:p>
            <a:pPr marL="1016952" lvl="2" indent="-342900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719138" algn="l"/>
              </a:tabLst>
            </a:pPr>
            <a:r>
              <a:rPr lang="cs-CZ" sz="20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iolampa</a:t>
            </a:r>
            <a:endParaRPr lang="cs-CZ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16952" lvl="2" indent="-342900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719138" algn="l"/>
              </a:tabLst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laser</a:t>
            </a:r>
          </a:p>
          <a:p>
            <a:pPr marL="895350" indent="-176213" defTabSz="584200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989013" algn="l"/>
              </a:tabLst>
            </a:pPr>
            <a:endParaRPr lang="cs-CZ" sz="2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291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elektroterapie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aplikace el. proudů nebo impulsů na organizmus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alvanoterapie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nízko, středně, vysokofrekvenční terapie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agnetoterapie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endParaRPr lang="cs-CZ" sz="20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hydroterapie – 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aplikace vody s různou teplotou a v různém skupenství, působení hydrostatického tlaku, hydrostatického vztlaku 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ázně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celková, sedací, vířivá, podvodní, přísadová, …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sprchy, polevy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ombinovaná terapie</a:t>
            </a:r>
            <a:endParaRPr lang="cs-CZ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" lvl="2" indent="0">
              <a:lnSpc>
                <a:spcPct val="115000"/>
              </a:lnSpc>
              <a:buNone/>
            </a:pPr>
            <a:endParaRPr lang="cs-CZ" sz="2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165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….další : 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balneoterapie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lázeňství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talasoterapie - 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působení mořské vody, klimatu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speleoterapie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působení jeskynních prostor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klimatoterapie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působení příznivého klimatu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1800" b="1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chromoterapie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působení barevného spektra světla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657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Účinek fyzikální terapie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přímý účinek –  </a:t>
            </a:r>
            <a:r>
              <a:rPr lang="cs-CZ" sz="2000" b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ovlivnění biomechanických a fyzikálních pochodů ve tkáních (na buněčné membráně) doprovázeny hyperémií (překrvení)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reflexní účinek – </a:t>
            </a:r>
            <a:r>
              <a:rPr lang="cs-CZ" sz="2000" b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zprostředkován nervovým a endokrinním systémem</a:t>
            </a: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jiné účinky – </a:t>
            </a:r>
            <a:r>
              <a:rPr lang="cs-CZ" sz="2000" b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např. PLACEBO efekt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40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Obecné účinky FYT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analgetický (</a:t>
            </a: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protibolestivý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myorelaxační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spasmolytický (uvolnění svalstva)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trofotropní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(zlepšení výživy)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antiedematozní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(redukující otok)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lacebo efekt</a:t>
            </a: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odkladný účinek – pacientovi se uleví s odstupem času (lázeňská léčba)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009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Účinky </a:t>
            </a:r>
            <a:r>
              <a:rPr lang="cs-CZ" dirty="0">
                <a:solidFill>
                  <a:schemeClr val="tx1"/>
                </a:solidFill>
              </a:rPr>
              <a:t>fyzikálních podnětů závisí na: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sz="2000" b="0" dirty="0">
                <a:solidFill>
                  <a:schemeClr val="tx1"/>
                </a:solidFill>
              </a:rPr>
              <a:t>druhu a formě podnětu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</a:rPr>
              <a:t> intenzitě a délce trvání podnětu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</a:rPr>
              <a:t> místu působení podnětu a reaktivitě organismu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</a:rPr>
              <a:t> tělesné konstituci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</a:rPr>
              <a:t> typu vyšší nervové soustavy a stavu endokrinního systému</a:t>
            </a:r>
          </a:p>
        </p:txBody>
      </p:sp>
    </p:spTree>
    <p:extLst>
      <p:ext uri="{BB962C8B-B14F-4D97-AF65-F5344CB8AC3E}">
        <p14:creationId xmlns:p14="http://schemas.microsoft.com/office/powerpoint/2010/main" val="647934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74520"/>
            <a:ext cx="9634011" cy="4480560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/>
              <a:t> </a:t>
            </a: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Indikace fyzikální terapie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poruchy či onemocnění pohybového aparátu (kosti, vazy, šlachy, fascie, chrupavky…)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degenerativní kloubní onemocnění (artrózy kyčelních, kolenních kloubů, artritidy)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poúrazové svalové a kloubní bolesti (distorze kloubů,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zmrzlého ramene, natažené či natržené svaly, šlachy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tenisový, golfový, oštěpařský loket –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entezopatie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(přetížení úponů svalů předloktí)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bolesti zad – CC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CB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LS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SI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lumbalgie</a:t>
            </a:r>
            <a:endParaRPr lang="cs-CZ" sz="2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hematomy poúrazové, otoky související s </a:t>
            </a:r>
            <a:r>
              <a:rPr lang="cs-CZ" sz="20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onem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pohyb. aparátu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lymfedémy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péče o jizvy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29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poruchy kardiovaskulárního systému (srdce a cévy)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hypertenze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ICHDK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poruchy dýchacího systému</a:t>
            </a:r>
          </a:p>
          <a:p>
            <a:pPr marL="948690" lvl="4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laryngitidy, bronchitidy, astma b. - inhalační léčba</a:t>
            </a:r>
          </a:p>
          <a:p>
            <a:pPr marL="948690" lvl="4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prevence -  otužování, sauna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736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Kontraindikace fyzikální terapie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horečnaté stavy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celková podvýživa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kovové předměty (dlahy, implantáty) v místě aplikace 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krvácivé stavy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ložiska TBC, tumorů 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akutní onemocnění (srdeční, dechová nedostatečnost)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rizikové těhotenství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porušení kožního krytu, trofické změny kůže</a:t>
            </a:r>
          </a:p>
          <a:p>
            <a:pPr marL="66294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zřetelná respirační a kardiální insuficience</a:t>
            </a:r>
            <a:endParaRPr lang="cs-CZ" sz="2200" b="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2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poruchy citlivosti</a:t>
            </a:r>
          </a:p>
          <a:p>
            <a:pPr marL="66294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endParaRPr lang="cs-CZ" sz="20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4388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3DB16-19DC-4225-8DD0-3A1807324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Fyzikální 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25F0C3-2DA3-446F-9B7B-F241C29F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Zásady bezpečnosti při aplikaci fyzikálních podnětů</a:t>
            </a:r>
            <a:endParaRPr lang="cs-CZ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předpis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</a:t>
            </a: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terapie – druh procedury, způsob aplikace, délka aplikace, opakování, intenzita, místo aplikace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jednotlivé procedury platí přesný postup aplikace v souvislosti s bezpečností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nesmíme ohrozit sebe ani klienta</a:t>
            </a:r>
          </a:p>
          <a:p>
            <a:pPr marL="662940" lvl="2" indent="-3429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používané přístroje a prostředky musí splňovat předem stanovené normy</a:t>
            </a:r>
          </a:p>
          <a:p>
            <a:pPr marL="625475" lvl="2" indent="-271463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VŠECHNY PROCEDURY FYZIKÁLNÍ TERAPIE PLATÍ POVINNOST NEPŘETRŽITÉHO KONTAKTU (minimálně akustického) S PACIENTEM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446677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AnalogousFromLightSeedRightStep">
      <a:dk1>
        <a:srgbClr val="000000"/>
      </a:dk1>
      <a:lt1>
        <a:srgbClr val="FFFFFF"/>
      </a:lt1>
      <a:dk2>
        <a:srgbClr val="243441"/>
      </a:dk2>
      <a:lt2>
        <a:srgbClr val="E2E7E8"/>
      </a:lt2>
      <a:accent1>
        <a:srgbClr val="C3988F"/>
      </a:accent1>
      <a:accent2>
        <a:srgbClr val="B79D7A"/>
      </a:accent2>
      <a:accent3>
        <a:srgbClr val="A6A67D"/>
      </a:accent3>
      <a:accent4>
        <a:srgbClr val="95AB75"/>
      </a:accent4>
      <a:accent5>
        <a:srgbClr val="8AAD83"/>
      </a:accent5>
      <a:accent6>
        <a:srgbClr val="77AF85"/>
      </a:accent6>
      <a:hlink>
        <a:srgbClr val="5A8B95"/>
      </a:hlink>
      <a:folHlink>
        <a:srgbClr val="7F7F7F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705</Words>
  <Application>Microsoft Office PowerPoint</Application>
  <PresentationFormat>Širokoúhlá obrazovka</PresentationFormat>
  <Paragraphs>111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1" baseType="lpstr">
      <vt:lpstr>Arial</vt:lpstr>
      <vt:lpstr>Avenir Next LT Pro</vt:lpstr>
      <vt:lpstr>Calibri</vt:lpstr>
      <vt:lpstr>Modern Love</vt:lpstr>
      <vt:lpstr>Wingdings</vt:lpstr>
      <vt:lpstr>Wingdings 2</vt:lpstr>
      <vt:lpstr>BohemianVTI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  <vt:lpstr>Fyzikální terapie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FYZIKÁLNÍ TERAPIE</dc:title>
  <dc:creator>Jana Hlinecká</dc:creator>
  <cp:lastModifiedBy>Jana Hlinecká</cp:lastModifiedBy>
  <cp:revision>5</cp:revision>
  <dcterms:created xsi:type="dcterms:W3CDTF">2021-09-02T18:49:25Z</dcterms:created>
  <dcterms:modified xsi:type="dcterms:W3CDTF">2021-10-12T17:27:10Z</dcterms:modified>
</cp:coreProperties>
</file>