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4" autoAdjust="0"/>
    <p:restoredTop sz="94660"/>
  </p:normalViewPr>
  <p:slideViewPr>
    <p:cSldViewPr>
      <p:cViewPr varScale="1">
        <p:scale>
          <a:sx n="109" d="100"/>
          <a:sy n="109" d="100"/>
        </p:scale>
        <p:origin x="178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024EA-C7EB-4EEF-866B-EE5A87C7E546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EF4F-097A-4499-A291-5C27DE5F6E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76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EF4F-097A-4499-A291-5C27DE5F6E46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615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EF4F-097A-4499-A291-5C27DE5F6E46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077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2CFD-283A-4C91-BFD6-E311DB918C1F}" type="datetimeFigureOut">
              <a:rPr lang="cs-CZ" smtClean="0"/>
              <a:pPr/>
              <a:t>05.06.2023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876E9-A0DA-4E7C-96E7-85ADD38E6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357430"/>
            <a:ext cx="7772400" cy="1357322"/>
          </a:xfrm>
        </p:spPr>
        <p:txBody>
          <a:bodyPr/>
          <a:lstStyle/>
          <a:p>
            <a:r>
              <a:rPr lang="cs-CZ" sz="4000" dirty="0">
                <a:solidFill>
                  <a:srgbClr val="008000"/>
                </a:solidFill>
              </a:rPr>
              <a:t>LÉČIVO, LÉČIVÉ PŘÍPRAVKY, LÉKY, LÉKOVÉ </a:t>
            </a:r>
            <a:r>
              <a:rPr lang="cs-CZ" sz="4000" dirty="0" smtClean="0">
                <a:solidFill>
                  <a:srgbClr val="008000"/>
                </a:solidFill>
              </a:rPr>
              <a:t>FORMY          </a:t>
            </a:r>
            <a:r>
              <a:rPr lang="cs-CZ" sz="3200" dirty="0" smtClean="0"/>
              <a:t>str. 99</a:t>
            </a:r>
            <a:endParaRPr lang="cs-CZ" sz="32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str.</a:t>
            </a:r>
            <a:endParaRPr lang="cs-CZ" dirty="0"/>
          </a:p>
        </p:txBody>
      </p:sp>
      <p:pic>
        <p:nvPicPr>
          <p:cNvPr id="2056" name="Picture 8" descr="C:\Documents and Settings\Petůnie\Plocha\pilule-t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000504"/>
            <a:ext cx="5357850" cy="2857496"/>
          </a:xfrm>
          <a:prstGeom prst="rect">
            <a:avLst/>
          </a:prstGeom>
          <a:noFill/>
        </p:spPr>
      </p:pic>
      <p:pic>
        <p:nvPicPr>
          <p:cNvPr id="2057" name="Picture 9" descr="C:\Documents and Settings\Petůnie\Plocha\prask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0"/>
            <a:ext cx="4114800" cy="2428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3300"/>
                </a:solidFill>
              </a:rPr>
              <a:t>Cíl: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dirty="0" smtClean="0"/>
              <a:t>žák </a:t>
            </a:r>
            <a:r>
              <a:rPr lang="cs-CZ" dirty="0"/>
              <a:t>rozlišuje mezi pojmy léčivo, léčivé přípravky, léky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dirty="0"/>
              <a:t>rozlišuje léky podle </a:t>
            </a:r>
            <a:r>
              <a:rPr lang="cs-CZ" dirty="0" smtClean="0"/>
              <a:t>formy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ochopí souvislost mezi způsobem podání </a:t>
            </a:r>
            <a:br>
              <a:rPr lang="cs-CZ" dirty="0" smtClean="0"/>
            </a:br>
            <a:r>
              <a:rPr lang="cs-CZ" dirty="0" smtClean="0"/>
              <a:t>a formou 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aučí  se latinské názvy a zkratky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endParaRPr lang="cs-CZ" dirty="0" smtClean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endParaRPr lang="cs-CZ" dirty="0" smtClean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endParaRPr lang="cs-CZ" dirty="0" smtClean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endParaRPr lang="cs-CZ" dirty="0"/>
          </a:p>
          <a:p>
            <a:pPr>
              <a:buClr>
                <a:srgbClr val="669900"/>
              </a:buClr>
              <a:buFont typeface="Wingdings" pitchFamily="2" charset="2"/>
              <a:buNone/>
            </a:pPr>
            <a:endParaRPr lang="cs-CZ" dirty="0"/>
          </a:p>
        </p:txBody>
      </p:sp>
      <p:pic>
        <p:nvPicPr>
          <p:cNvPr id="6149" name="Picture 5" descr="1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521495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3300"/>
                </a:solidFill>
              </a:rPr>
              <a:t>Osnova: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endParaRPr lang="cs-CZ" dirty="0"/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/>
              <a:t>Definice pojmů léčivo, léčivý přípravek, lék</a:t>
            </a:r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/>
              <a:t>Rozdělení forem léků</a:t>
            </a:r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/>
              <a:t>Tuhé formy léků</a:t>
            </a:r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/>
              <a:t>Polotuhé formy léků</a:t>
            </a:r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/>
              <a:t>Tekuté formy </a:t>
            </a:r>
            <a:r>
              <a:rPr lang="cs-CZ" dirty="0" smtClean="0"/>
              <a:t>léků</a:t>
            </a:r>
          </a:p>
          <a:p>
            <a:pPr marL="609600" indent="-609600">
              <a:buClr>
                <a:srgbClr val="669900"/>
              </a:buClr>
              <a:buFont typeface="Wingdings" pitchFamily="2" charset="2"/>
              <a:buAutoNum type="arabicPeriod"/>
            </a:pPr>
            <a:r>
              <a:rPr lang="cs-CZ" dirty="0" smtClean="0"/>
              <a:t>Shrnutí</a:t>
            </a:r>
            <a:endParaRPr lang="cs-CZ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3284538"/>
            <a:ext cx="1890712" cy="1439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65171"/>
          </a:xfrm>
        </p:spPr>
        <p:txBody>
          <a:bodyPr/>
          <a:lstStyle/>
          <a:p>
            <a:r>
              <a:rPr lang="cs-CZ" dirty="0" smtClean="0">
                <a:solidFill>
                  <a:srgbClr val="669900"/>
                </a:solidFill>
              </a:rPr>
              <a:t>Úvod:</a:t>
            </a:r>
            <a:endParaRPr lang="cs-CZ" dirty="0">
              <a:solidFill>
                <a:srgbClr val="6699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71546"/>
            <a:ext cx="8229600" cy="5102229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/>
              <a:t>Podávání léků  </a:t>
            </a:r>
            <a:r>
              <a:rPr lang="cs-CZ" dirty="0" smtClean="0"/>
              <a:t>zodpovědná činnost </a:t>
            </a:r>
            <a:r>
              <a:rPr lang="cs-CZ" dirty="0" smtClean="0"/>
              <a:t>PS</a:t>
            </a:r>
            <a:endParaRPr lang="cs-CZ" dirty="0" smtClean="0"/>
          </a:p>
          <a:p>
            <a:pPr>
              <a:buFont typeface="Wingdings" pitchFamily="2" charset="2"/>
              <a:buNone/>
            </a:pPr>
            <a:r>
              <a:rPr lang="cs-CZ" dirty="0" smtClean="0"/>
              <a:t>Léky </a:t>
            </a:r>
            <a:r>
              <a:rPr lang="cs-CZ" dirty="0"/>
              <a:t>podáváme </a:t>
            </a:r>
            <a:r>
              <a:rPr lang="cs-CZ" dirty="0" smtClean="0"/>
              <a:t> - písemné </a:t>
            </a:r>
            <a:r>
              <a:rPr lang="cs-CZ" dirty="0"/>
              <a:t>ordinace </a:t>
            </a:r>
            <a:r>
              <a:rPr lang="cs-CZ" dirty="0" smtClean="0"/>
              <a:t>lékaře </a:t>
            </a:r>
          </a:p>
          <a:p>
            <a:pPr>
              <a:buFont typeface="Wingdings" pitchFamily="2" charset="2"/>
              <a:buNone/>
            </a:pPr>
            <a:r>
              <a:rPr lang="cs-CZ" dirty="0" smtClean="0"/>
              <a:t>Maximální soustředění</a:t>
            </a:r>
          </a:p>
          <a:p>
            <a:pPr>
              <a:buFont typeface="Wingdings" pitchFamily="2" charset="2"/>
              <a:buNone/>
            </a:pPr>
            <a:r>
              <a:rPr lang="cs-CZ" dirty="0" smtClean="0"/>
              <a:t>Znalost farmakologie – účinky, terminologie, zásady, způsoby podání, formy léků………</a:t>
            </a:r>
          </a:p>
          <a:p>
            <a:pPr>
              <a:buFont typeface="Wingdings" pitchFamily="2" charset="2"/>
              <a:buNone/>
            </a:pPr>
            <a:r>
              <a:rPr lang="cs-CZ" dirty="0" smtClean="0"/>
              <a:t>Riziko poškození pacienta  !!!</a:t>
            </a:r>
          </a:p>
          <a:p>
            <a:pPr>
              <a:buFont typeface="Wingdings" pitchFamily="2" charset="2"/>
              <a:buNone/>
            </a:pPr>
            <a:endParaRPr lang="cs-CZ" dirty="0" smtClean="0"/>
          </a:p>
        </p:txBody>
      </p:sp>
      <p:pic>
        <p:nvPicPr>
          <p:cNvPr id="8197" name="Picture 5" descr="ANd9GcRp2zBUQx3buAKeG8oebo-DxGn5gU2hG8gaq7r6kQlmEEL5SQll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7975" y="0"/>
            <a:ext cx="2486025" cy="1362075"/>
          </a:xfrm>
          <a:prstGeom prst="rect">
            <a:avLst/>
          </a:prstGeom>
          <a:noFill/>
        </p:spPr>
      </p:pic>
      <p:pic>
        <p:nvPicPr>
          <p:cNvPr id="8198" name="Picture 6" descr="C:\Documents and Settings\Petůnie\Plocha\080505_02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4000500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sz="3200">
                <a:solidFill>
                  <a:srgbClr val="669900"/>
                </a:solidFill>
              </a:rPr>
              <a:t>2. Definice pojmů léčivo, léčivá látka, lék: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000108"/>
            <a:ext cx="8229600" cy="541180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Léčivo:</a:t>
            </a:r>
            <a:r>
              <a:rPr lang="cs-CZ" b="1" dirty="0"/>
              <a:t> </a:t>
            </a:r>
            <a:endParaRPr lang="cs-CZ" dirty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dirty="0"/>
              <a:t>léčivá látka, její směs nebo léčivý přípravek, </a:t>
            </a:r>
            <a:r>
              <a:rPr lang="cs-CZ" dirty="0" smtClean="0"/>
              <a:t>který </a:t>
            </a:r>
            <a:r>
              <a:rPr lang="cs-CZ" dirty="0"/>
              <a:t>se používá k podání lidem nebo </a:t>
            </a:r>
            <a:r>
              <a:rPr lang="cs-CZ" dirty="0" smtClean="0"/>
              <a:t>zvířatům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b="1" dirty="0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Vehikulum </a:t>
            </a:r>
            <a:r>
              <a:rPr lang="cs-CZ" dirty="0" smtClean="0"/>
              <a:t>– indiferentní, neutrální základ</a:t>
            </a:r>
            <a:endParaRPr lang="cs-CZ" dirty="0"/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  <p:pic>
        <p:nvPicPr>
          <p:cNvPr id="9221" name="Picture 5" descr="C:\Documents and Settings\Petůnie\Plocha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500438"/>
            <a:ext cx="5715000" cy="2767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cs-CZ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Léčivý </a:t>
            </a:r>
            <a:r>
              <a:rPr lang="cs-CZ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přípravek:</a:t>
            </a:r>
            <a:endParaRPr lang="cs-CZ" sz="28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dirty="0"/>
              <a:t>j</a:t>
            </a:r>
            <a:r>
              <a:rPr lang="cs-CZ" sz="2800" dirty="0" smtClean="0"/>
              <a:t>e látka </a:t>
            </a:r>
            <a:r>
              <a:rPr lang="cs-CZ" sz="2800" dirty="0"/>
              <a:t>nebo kombinace </a:t>
            </a:r>
            <a:r>
              <a:rPr lang="cs-CZ" sz="2800" dirty="0" smtClean="0"/>
              <a:t>látek- k</a:t>
            </a:r>
            <a:r>
              <a:rPr lang="cs-CZ" sz="2800" dirty="0"/>
              <a:t> léčení, prevenci nemocí, ke stanovení </a:t>
            </a:r>
            <a:r>
              <a:rPr lang="cs-CZ" sz="2800" dirty="0" smtClean="0"/>
              <a:t>dg.</a:t>
            </a:r>
            <a:endParaRPr lang="cs-CZ" sz="2800" dirty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dirty="0" smtClean="0"/>
              <a:t>například </a:t>
            </a:r>
            <a:r>
              <a:rPr lang="cs-CZ" sz="2800" dirty="0"/>
              <a:t>léčivé čaje a další rostlinné přípravky, </a:t>
            </a:r>
            <a:r>
              <a:rPr lang="cs-CZ" sz="2800" dirty="0" err="1" smtClean="0"/>
              <a:t>transfúzní</a:t>
            </a:r>
            <a:r>
              <a:rPr lang="cs-CZ" sz="2800" dirty="0" smtClean="0"/>
              <a:t> </a:t>
            </a:r>
            <a:r>
              <a:rPr lang="cs-CZ" sz="2800" dirty="0"/>
              <a:t>přípravky, krevní deriváty, diagnostické přípravky</a:t>
            </a:r>
          </a:p>
          <a:p>
            <a:pPr>
              <a:buFont typeface="Wingdings" pitchFamily="2" charset="2"/>
              <a:buNone/>
            </a:pPr>
            <a:endParaRPr lang="cs-CZ" sz="2800" dirty="0"/>
          </a:p>
        </p:txBody>
      </p:sp>
      <p:pic>
        <p:nvPicPr>
          <p:cNvPr id="10244" name="rg_hi" descr="ANd9GcQ2yZNRhmejk6z7qHQHUecodRVXAy2DgzW7N8e1Qy4mxQcLPgnS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86380" y="4714885"/>
            <a:ext cx="3184520" cy="2143116"/>
          </a:xfrm>
          <a:noFill/>
          <a:ln/>
        </p:spPr>
      </p:pic>
      <p:pic>
        <p:nvPicPr>
          <p:cNvPr id="10247" name="Picture 7" descr="C:\Documents and Settings\Petůnie\Plocha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3738574" cy="257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3300"/>
                </a:solidFill>
              </a:rPr>
              <a:t>Lék:</a:t>
            </a:r>
            <a:br>
              <a:rPr lang="cs-CZ" dirty="0">
                <a:solidFill>
                  <a:srgbClr val="FF3300"/>
                </a:solidFill>
              </a:rPr>
            </a:br>
            <a:endParaRPr lang="cs-CZ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643050"/>
            <a:ext cx="8229600" cy="4530725"/>
          </a:xfrm>
        </p:spPr>
        <p:txBody>
          <a:bodyPr/>
          <a:lstStyle/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dirty="0" smtClean="0"/>
              <a:t>lékem </a:t>
            </a:r>
            <a:r>
              <a:rPr lang="cs-CZ" sz="2800" dirty="0"/>
              <a:t>nazýváme léčivý </a:t>
            </a:r>
            <a:r>
              <a:rPr lang="cs-CZ" sz="2800" dirty="0" smtClean="0"/>
              <a:t>přípravek,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dirty="0" smtClean="0"/>
              <a:t>upravený </a:t>
            </a:r>
            <a:r>
              <a:rPr lang="cs-CZ" sz="2800" dirty="0"/>
              <a:t>do vhodné formy </a:t>
            </a:r>
            <a:endParaRPr lang="cs-CZ" sz="2800" dirty="0" smtClean="0"/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sz="2800" dirty="0" smtClean="0"/>
              <a:t> </a:t>
            </a:r>
            <a:r>
              <a:rPr lang="cs-CZ" sz="2800" dirty="0"/>
              <a:t>podává se cíleně pouze k účelu, který je dán vlastnostmi v něm obsažených léčiv</a:t>
            </a:r>
          </a:p>
          <a:p>
            <a:endParaRPr lang="cs-CZ" sz="2800" dirty="0"/>
          </a:p>
        </p:txBody>
      </p:sp>
      <p:pic>
        <p:nvPicPr>
          <p:cNvPr id="11268" name="rg_hi" descr="ANd9GcR3XsO97DbuJyr9x1L94mr_ZoWlDKhvUX61XQ54FryWSmNAp9b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929066"/>
            <a:ext cx="4343417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>
                <a:solidFill>
                  <a:srgbClr val="669900"/>
                </a:solidFill>
              </a:rPr>
              <a:t>3. Rozdělení forem léků: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FF0000"/>
                </a:solidFill>
              </a:rPr>
              <a:t>Léková forma </a:t>
            </a:r>
            <a:r>
              <a:rPr lang="cs-CZ" sz="2800" dirty="0"/>
              <a:t>je způsob farmaceutické úpravy léčiva pro léčebné použití, které umožňuje cílené podání léčiva.</a:t>
            </a:r>
            <a:endParaRPr lang="cs-CZ" sz="2800" b="1" dirty="0"/>
          </a:p>
          <a:p>
            <a:pPr algn="ctr">
              <a:buFont typeface="Wingdings" pitchFamily="2" charset="2"/>
              <a:buNone/>
            </a:pPr>
            <a:r>
              <a:rPr lang="cs-CZ" sz="2800" b="1" dirty="0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Základní formy léků: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tuhá forma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polotuhá forma</a:t>
            </a:r>
          </a:p>
          <a:p>
            <a:pPr>
              <a:buClr>
                <a:srgbClr val="669900"/>
              </a:buClr>
              <a:buFont typeface="Wingdings" pitchFamily="2" charset="2"/>
              <a:buChar char="Ø"/>
            </a:pPr>
            <a:r>
              <a:rPr lang="cs-CZ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tekutá forma</a:t>
            </a:r>
          </a:p>
          <a:p>
            <a:pPr>
              <a:buFont typeface="Wingdings" pitchFamily="2" charset="2"/>
              <a:buNone/>
            </a:pPr>
            <a:r>
              <a:rPr lang="cs-CZ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12292" name="Picture 4" descr="MCj0404233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3284538"/>
            <a:ext cx="1546225" cy="1822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669900"/>
                </a:solidFill>
              </a:rPr>
              <a:t>4. Tuhé formy léků: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tablety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tabulettae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tbl</a:t>
            </a:r>
            <a:r>
              <a:rPr lang="cs-CZ" sz="2800" i="1" dirty="0"/>
              <a:t>.) – </a:t>
            </a:r>
            <a:r>
              <a:rPr lang="cs-CZ" sz="2800" dirty="0"/>
              <a:t>vznikají slisováním prášků do disků různé velikosti </a:t>
            </a:r>
            <a:endParaRPr lang="cs-CZ" sz="2800" dirty="0" smtClean="0"/>
          </a:p>
          <a:p>
            <a:pPr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dirty="0" smtClean="0"/>
              <a:t>(</a:t>
            </a:r>
            <a:r>
              <a:rPr lang="cs-CZ" sz="2800" dirty="0"/>
              <a:t>např. </a:t>
            </a:r>
            <a:r>
              <a:rPr lang="cs-CZ" sz="2800" dirty="0" err="1"/>
              <a:t>Paralen</a:t>
            </a:r>
            <a:r>
              <a:rPr lang="cs-CZ" sz="2800" dirty="0"/>
              <a:t> </a:t>
            </a:r>
            <a:r>
              <a:rPr lang="cs-CZ" sz="2800" dirty="0" err="1"/>
              <a:t>tbl</a:t>
            </a:r>
            <a:r>
              <a:rPr lang="cs-CZ" sz="2800" dirty="0" smtClean="0"/>
              <a:t>.)</a:t>
            </a:r>
          </a:p>
          <a:p>
            <a:pPr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 smtClean="0"/>
          </a:p>
          <a:p>
            <a:pPr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šumivé tablety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tabulettae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effervescens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eff</a:t>
            </a:r>
            <a:r>
              <a:rPr lang="cs-CZ" sz="2800" i="1" dirty="0"/>
              <a:t>.) – </a:t>
            </a:r>
            <a:r>
              <a:rPr lang="cs-CZ" sz="2800" dirty="0"/>
              <a:t>léky jsou slisované do kotoučů, rozpustné ve sklenici vody (např. Celaskon </a:t>
            </a:r>
            <a:r>
              <a:rPr lang="cs-CZ" sz="2800" dirty="0" err="1"/>
              <a:t>tbl.eff</a:t>
            </a:r>
            <a:r>
              <a:rPr lang="cs-CZ" sz="2800" dirty="0"/>
              <a:t>.). Šumivý nápoj má pacient ihned po rozpuštění vypít.</a:t>
            </a:r>
          </a:p>
          <a:p>
            <a:pPr>
              <a:buFont typeface="Wingdings" pitchFamily="2" charset="2"/>
              <a:buNone/>
            </a:pPr>
            <a:endParaRPr lang="cs-CZ" sz="2800" dirty="0"/>
          </a:p>
        </p:txBody>
      </p:sp>
      <p:sp>
        <p:nvSpPr>
          <p:cNvPr id="13321" name="AutoShape 9" descr="2Q=="/>
          <p:cNvSpPr>
            <a:spLocks noChangeAspect="1" noChangeArrowheads="1"/>
          </p:cNvSpPr>
          <p:nvPr/>
        </p:nvSpPr>
        <p:spPr bwMode="auto">
          <a:xfrm>
            <a:off x="3500438" y="2357438"/>
            <a:ext cx="2143125" cy="214312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sp>
        <p:nvSpPr>
          <p:cNvPr id="13323" name="AutoShape 11" descr="Z"/>
          <p:cNvSpPr>
            <a:spLocks noChangeAspect="1" noChangeArrowheads="1"/>
          </p:cNvSpPr>
          <p:nvPr/>
        </p:nvSpPr>
        <p:spPr bwMode="auto">
          <a:xfrm>
            <a:off x="3948113" y="2805113"/>
            <a:ext cx="1247775" cy="12477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3325" name="Picture 13" descr="ANd9GcQGWuUIohYnpKcU03AoOp7f7HkX9pVw5wPlCXY2LbXu9hDkCT4XWKHk88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7556" y="0"/>
            <a:ext cx="1976444" cy="1643050"/>
          </a:xfrm>
          <a:prstGeom prst="rect">
            <a:avLst/>
          </a:prstGeom>
          <a:noFill/>
        </p:spPr>
      </p:pic>
      <p:pic>
        <p:nvPicPr>
          <p:cNvPr id="11" name="Picture 7" descr="ANd9GcRcBPDzkP8R0uyytc_Ss0CWRreEuEJ1M36zGKyV-_FxsQeVwvCg_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214554"/>
            <a:ext cx="3857652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>
                <a:solidFill>
                  <a:srgbClr val="669900"/>
                </a:solidFill>
              </a:rPr>
              <a:t>4. Tuhé formy léků: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prášky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pulveres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plv</a:t>
            </a:r>
            <a:r>
              <a:rPr lang="cs-CZ" sz="2800" i="1" dirty="0"/>
              <a:t>.) – </a:t>
            </a:r>
            <a:r>
              <a:rPr lang="cs-CZ" sz="2800" dirty="0"/>
              <a:t>léky ve škrobovém obalu nebo v želatinové tobolce (např. </a:t>
            </a:r>
            <a:r>
              <a:rPr lang="cs-CZ" sz="2800" dirty="0" err="1"/>
              <a:t>Coldrex</a:t>
            </a:r>
            <a:r>
              <a:rPr lang="cs-CZ" sz="2800" dirty="0"/>
              <a:t> </a:t>
            </a:r>
            <a:r>
              <a:rPr lang="cs-CZ" sz="2800" dirty="0" err="1"/>
              <a:t>plv</a:t>
            </a:r>
            <a:r>
              <a:rPr lang="cs-CZ" sz="2800" dirty="0" smtClean="0"/>
              <a:t>.)</a:t>
            </a:r>
          </a:p>
          <a:p>
            <a:pPr algn="ctr"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 algn="ctr"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 smtClean="0"/>
          </a:p>
          <a:p>
            <a:pPr algn="ctr"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 smtClean="0"/>
          </a:p>
          <a:p>
            <a:pPr algn="ctr"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 algn="ctr">
              <a:buNone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dražé</a:t>
            </a:r>
            <a:r>
              <a:rPr lang="cs-CZ" sz="2800" b="1" i="1" dirty="0" smtClean="0"/>
              <a:t> </a:t>
            </a:r>
            <a:r>
              <a:rPr lang="cs-CZ" sz="2800" i="1" dirty="0" smtClean="0"/>
              <a:t>(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tabulettae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obductae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drg</a:t>
            </a:r>
            <a:r>
              <a:rPr lang="cs-CZ" sz="2800" i="1" dirty="0" smtClean="0"/>
              <a:t>.) – </a:t>
            </a:r>
            <a:r>
              <a:rPr lang="cs-CZ" sz="2800" dirty="0" smtClean="0"/>
              <a:t>léky, které jsou obalené sladkým barevným povlakem, který chrání zubní sklovinu. Tyto léky jsou určené k rozložení až v nižších částech</a:t>
            </a:r>
            <a:endParaRPr lang="cs-CZ" sz="2800" dirty="0"/>
          </a:p>
        </p:txBody>
      </p:sp>
      <p:sp>
        <p:nvSpPr>
          <p:cNvPr id="13321" name="AutoShape 9" descr="2Q=="/>
          <p:cNvSpPr>
            <a:spLocks noChangeAspect="1" noChangeArrowheads="1"/>
          </p:cNvSpPr>
          <p:nvPr/>
        </p:nvSpPr>
        <p:spPr bwMode="auto">
          <a:xfrm>
            <a:off x="3500438" y="2357438"/>
            <a:ext cx="2143125" cy="214312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sp>
        <p:nvSpPr>
          <p:cNvPr id="13323" name="AutoShape 11" descr="Z"/>
          <p:cNvSpPr>
            <a:spLocks noChangeAspect="1" noChangeArrowheads="1"/>
          </p:cNvSpPr>
          <p:nvPr/>
        </p:nvSpPr>
        <p:spPr bwMode="auto">
          <a:xfrm>
            <a:off x="3948113" y="2805113"/>
            <a:ext cx="1247775" cy="12477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3327" name="Picture 15" descr="ANd9GcR0kJzCaEJDIRq1kyUfY1UG0HdEZ-rjktimZzl3ks5Vh-MaOUJjx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00306"/>
            <a:ext cx="4214810" cy="1714512"/>
          </a:xfrm>
          <a:prstGeom prst="rect">
            <a:avLst/>
          </a:prstGeom>
          <a:noFill/>
        </p:spPr>
      </p:pic>
      <p:pic>
        <p:nvPicPr>
          <p:cNvPr id="9" name="Picture 5" descr="ANd9GcT_TTs_Gm_aizYACIU1I0XIWV1CmVKzemFGJrrCR_YJ5bWj_QE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643182"/>
            <a:ext cx="3429024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9900"/>
                </a:solidFill>
              </a:rPr>
              <a:t>Tuhé formy léků:</a:t>
            </a:r>
            <a:endParaRPr lang="cs-CZ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kapsle</a:t>
            </a: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tobolky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capsules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cps</a:t>
            </a:r>
            <a:r>
              <a:rPr lang="cs-CZ" sz="2800" i="1" dirty="0"/>
              <a:t>.) –</a:t>
            </a:r>
            <a:r>
              <a:rPr lang="cs-CZ" sz="2800" dirty="0"/>
              <a:t> léky uvnitř želatinového obalu. tento obal způsobuje zpomalení uvolňování léků v zažívacím traktu (např. </a:t>
            </a:r>
            <a:r>
              <a:rPr lang="cs-CZ" sz="2800" dirty="0" err="1"/>
              <a:t>Cilkanol</a:t>
            </a:r>
            <a:r>
              <a:rPr lang="cs-CZ" sz="2800" dirty="0"/>
              <a:t> </a:t>
            </a:r>
            <a:r>
              <a:rPr lang="cs-CZ" sz="2800" dirty="0" err="1"/>
              <a:t>cps</a:t>
            </a:r>
            <a:r>
              <a:rPr lang="cs-CZ" sz="2800" dirty="0" smtClean="0"/>
              <a:t>.)</a:t>
            </a:r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 smtClean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 smtClean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zrnka, granule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granula – gran</a:t>
            </a:r>
            <a:r>
              <a:rPr lang="cs-CZ" sz="2800" i="1" dirty="0"/>
              <a:t>.) – </a:t>
            </a:r>
            <a:r>
              <a:rPr lang="cs-CZ" sz="2800" dirty="0"/>
              <a:t>jsou léky ve formě prášku, stlačené do drobných, nepravidelných tvarů. Dávkování – po lžičkách. (</a:t>
            </a:r>
            <a:r>
              <a:rPr lang="cs-CZ" sz="2800" dirty="0" err="1"/>
              <a:t>Dologran</a:t>
            </a:r>
            <a:r>
              <a:rPr lang="cs-CZ" sz="2800" dirty="0"/>
              <a:t> gran.)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800" dirty="0"/>
          </a:p>
        </p:txBody>
      </p:sp>
      <p:sp>
        <p:nvSpPr>
          <p:cNvPr id="14343" name="AutoShape 7" descr="Z"/>
          <p:cNvSpPr>
            <a:spLocks noChangeAspect="1" noChangeArrowheads="1"/>
          </p:cNvSpPr>
          <p:nvPr/>
        </p:nvSpPr>
        <p:spPr bwMode="auto">
          <a:xfrm>
            <a:off x="63500" y="-25400"/>
            <a:ext cx="2143125" cy="214312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4347" name="Picture 11" descr="ANd9GcR3GhHQrd9KO16Vf-ra65WaT9d3Dk0vnkrpZxAIDG120sh3wayol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643182"/>
            <a:ext cx="3009912" cy="2071702"/>
          </a:xfrm>
          <a:prstGeom prst="rect">
            <a:avLst/>
          </a:prstGeom>
          <a:noFill/>
        </p:spPr>
      </p:pic>
      <p:sp>
        <p:nvSpPr>
          <p:cNvPr id="14351" name="AutoShape 15" descr="Z"/>
          <p:cNvSpPr>
            <a:spLocks noChangeAspect="1" noChangeArrowheads="1"/>
          </p:cNvSpPr>
          <p:nvPr/>
        </p:nvSpPr>
        <p:spPr bwMode="auto">
          <a:xfrm>
            <a:off x="3500438" y="2357438"/>
            <a:ext cx="2143125" cy="214312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4355" name="Picture 19" descr="obraz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928934"/>
            <a:ext cx="2643206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>
                <a:solidFill>
                  <a:srgbClr val="669900"/>
                </a:solidFill>
              </a:rPr>
              <a:t>5. Polotuhé formy léků: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čípky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supositoria –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supp</a:t>
            </a:r>
            <a:r>
              <a:rPr lang="cs-CZ" sz="2800" i="1" dirty="0" smtClean="0"/>
              <a:t>. -  </a:t>
            </a:r>
            <a:r>
              <a:rPr lang="cs-CZ" sz="2800" dirty="0" smtClean="0"/>
              <a:t>z</a:t>
            </a:r>
            <a:r>
              <a:rPr lang="cs-CZ" sz="2800" dirty="0"/>
              <a:t> kakaového másla, glycerinové želatiny. Jedná se o léčebné látky, které jsou upravené do tvaru válce nebo kužele (např. </a:t>
            </a:r>
            <a:r>
              <a:rPr lang="cs-CZ" sz="2800" dirty="0" err="1"/>
              <a:t>Dobexil</a:t>
            </a:r>
            <a:r>
              <a:rPr lang="cs-CZ" sz="2800" dirty="0"/>
              <a:t> H </a:t>
            </a:r>
            <a:r>
              <a:rPr lang="cs-CZ" sz="2800" dirty="0" err="1"/>
              <a:t>supp</a:t>
            </a:r>
            <a:r>
              <a:rPr lang="cs-CZ" sz="2800" dirty="0" smtClean="0"/>
              <a:t>.)</a:t>
            </a:r>
            <a:endParaRPr lang="cs-CZ" sz="2800" b="1" i="1" dirty="0"/>
          </a:p>
        </p:txBody>
      </p:sp>
      <p:pic>
        <p:nvPicPr>
          <p:cNvPr id="15365" name="Picture 5" descr="ANd9GcRrWpSzgElYxEDtmKHjId5FJ121YrMdjywPOPLbIEYbM9ovRDZ7y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786190"/>
            <a:ext cx="2786082" cy="2786082"/>
          </a:xfrm>
          <a:prstGeom prst="rect">
            <a:avLst/>
          </a:prstGeom>
          <a:noFill/>
        </p:spPr>
      </p:pic>
      <p:sp>
        <p:nvSpPr>
          <p:cNvPr id="15369" name="AutoShape 9" descr="9k="/>
          <p:cNvSpPr>
            <a:spLocks noChangeAspect="1" noChangeArrowheads="1"/>
          </p:cNvSpPr>
          <p:nvPr/>
        </p:nvSpPr>
        <p:spPr bwMode="auto">
          <a:xfrm>
            <a:off x="63500" y="-25400"/>
            <a:ext cx="1524000" cy="11334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5371" name="Picture 11" descr="http://upload.wikimedia.org/wikipedia/commons/thumb/a/a4/Suppository_casting_mould_2.jpg/300px-Suppository_casting_mould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4000504"/>
            <a:ext cx="2857500" cy="2143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669900"/>
                </a:solidFill>
              </a:rPr>
              <a:t>5. Polotuhé formy léků: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1428736"/>
            <a:ext cx="8215370" cy="45307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poševní </a:t>
            </a: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koule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globuli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vaginales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vag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</a:t>
            </a:r>
            <a:r>
              <a:rPr lang="cs-CZ" sz="2800" i="1" dirty="0"/>
              <a:t>.) – </a:t>
            </a:r>
            <a:r>
              <a:rPr lang="cs-CZ" sz="2800" dirty="0"/>
              <a:t>jsou tvaru kulovitého, průměr 2 cm, určené k aplikaci do pochvy (např. </a:t>
            </a:r>
            <a:r>
              <a:rPr lang="cs-CZ" sz="2800" dirty="0" err="1"/>
              <a:t>Gyno</a:t>
            </a:r>
            <a:r>
              <a:rPr lang="cs-CZ" sz="2800" dirty="0"/>
              <a:t> – </a:t>
            </a:r>
            <a:r>
              <a:rPr lang="cs-CZ" sz="2800" dirty="0" err="1" smtClean="0"/>
              <a:t>Pevaryl</a:t>
            </a:r>
            <a:r>
              <a:rPr lang="cs-CZ" sz="2800" dirty="0" smtClean="0"/>
              <a:t>)</a:t>
            </a:r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 smtClean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 smtClean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gelové mazání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linimenta</a:t>
            </a:r>
            <a:r>
              <a:rPr lang="cs-CZ" sz="2800" i="1" dirty="0"/>
              <a:t>) – </a:t>
            </a:r>
            <a:r>
              <a:rPr lang="cs-CZ" sz="2800" dirty="0" smtClean="0"/>
              <a:t>vzniká </a:t>
            </a:r>
            <a:r>
              <a:rPr lang="cs-CZ" sz="2800" dirty="0"/>
              <a:t>po smíchání léčivé látky s gelem. Nanáší se na kůži (např. </a:t>
            </a:r>
            <a:r>
              <a:rPr lang="cs-CZ" sz="2800" dirty="0" err="1"/>
              <a:t>Emoxen</a:t>
            </a:r>
            <a:r>
              <a:rPr lang="cs-CZ" sz="2800" dirty="0"/>
              <a:t> </a:t>
            </a:r>
            <a:r>
              <a:rPr lang="cs-CZ" sz="2800" dirty="0" smtClean="0"/>
              <a:t>gel, </a:t>
            </a:r>
            <a:r>
              <a:rPr lang="cs-CZ" sz="2800" dirty="0" err="1" smtClean="0"/>
              <a:t>Fenistil</a:t>
            </a:r>
            <a:r>
              <a:rPr lang="cs-CZ" sz="2800" dirty="0" smtClean="0"/>
              <a:t>).  </a:t>
            </a:r>
            <a:endParaRPr lang="cs-CZ" sz="2800" dirty="0"/>
          </a:p>
        </p:txBody>
      </p:sp>
      <p:pic>
        <p:nvPicPr>
          <p:cNvPr id="15367" name="Picture 7" descr="ANd9GcRFQ8MZ15F0sHu29M5sIBnJEmOyB0k0vN5B52ALojVALWKq55c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643182"/>
            <a:ext cx="3643338" cy="1928826"/>
          </a:xfrm>
          <a:prstGeom prst="rect">
            <a:avLst/>
          </a:prstGeom>
          <a:noFill/>
        </p:spPr>
      </p:pic>
      <p:sp>
        <p:nvSpPr>
          <p:cNvPr id="15369" name="AutoShape 9" descr="9k="/>
          <p:cNvSpPr>
            <a:spLocks noChangeAspect="1" noChangeArrowheads="1"/>
          </p:cNvSpPr>
          <p:nvPr/>
        </p:nvSpPr>
        <p:spPr bwMode="auto">
          <a:xfrm>
            <a:off x="63500" y="-25400"/>
            <a:ext cx="1524000" cy="11334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20481" name="Picture 1" descr="C:\Documents and Settings\Petůnie\Plocha\ho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0" y="2285992"/>
            <a:ext cx="3635380" cy="1785950"/>
          </a:xfrm>
          <a:prstGeom prst="rect">
            <a:avLst/>
          </a:prstGeom>
          <a:noFill/>
        </p:spPr>
      </p:pic>
      <p:pic>
        <p:nvPicPr>
          <p:cNvPr id="7" name="Picture 1" descr="C:\Documents and Settings\Petůnie\Plocha\fenistil_gel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5589240"/>
            <a:ext cx="5286380" cy="126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dirty="0" smtClean="0">
                <a:solidFill>
                  <a:srgbClr val="669900"/>
                </a:solidFill>
              </a:rPr>
              <a:t>Polotuhé formy léků</a:t>
            </a:r>
            <a:r>
              <a:rPr lang="cs-CZ" dirty="0" smtClean="0">
                <a:solidFill>
                  <a:srgbClr val="669900"/>
                </a:solidFill>
              </a:rPr>
              <a:t>:</a:t>
            </a:r>
            <a:endParaRPr lang="cs-CZ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143116"/>
            <a:ext cx="8229600" cy="4286280"/>
          </a:xfrm>
        </p:spPr>
        <p:txBody>
          <a:bodyPr/>
          <a:lstStyle/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pasty</a:t>
            </a:r>
            <a:r>
              <a:rPr lang="cs-CZ" sz="2800" b="1" i="1" dirty="0" smtClean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pastae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pst</a:t>
            </a:r>
            <a:r>
              <a:rPr lang="cs-CZ" sz="2800" i="1" dirty="0"/>
              <a:t>.) – </a:t>
            </a:r>
            <a:r>
              <a:rPr lang="cs-CZ" sz="2800" dirty="0"/>
              <a:t>vznikají přidáním prášku do masťového základu. Pasty chrání kůži před mokváním</a:t>
            </a:r>
            <a:r>
              <a:rPr lang="cs-CZ" sz="2800" dirty="0" smtClean="0"/>
              <a:t>.</a:t>
            </a:r>
            <a:endParaRPr lang="cs-CZ" sz="2800" b="1" i="1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masti</a:t>
            </a:r>
            <a:r>
              <a:rPr lang="cs-CZ" sz="2800" b="1" i="1" dirty="0" smtClean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unguenta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ung</a:t>
            </a:r>
            <a:r>
              <a:rPr lang="cs-CZ" sz="2800" i="1" dirty="0"/>
              <a:t>.) – </a:t>
            </a:r>
            <a:r>
              <a:rPr lang="cs-CZ" sz="2800" dirty="0"/>
              <a:t>lipoidní přípravky, které jsou určené pro využití v kožním lékařství (např. </a:t>
            </a:r>
            <a:r>
              <a:rPr lang="cs-CZ" sz="2800" dirty="0" err="1" smtClean="0"/>
              <a:t>Calcium</a:t>
            </a:r>
            <a:r>
              <a:rPr lang="cs-CZ" sz="2800" dirty="0" smtClean="0"/>
              <a:t> </a:t>
            </a:r>
            <a:r>
              <a:rPr lang="cs-CZ" sz="2800" dirty="0" err="1"/>
              <a:t>pantotenicum</a:t>
            </a:r>
            <a:r>
              <a:rPr lang="cs-CZ" sz="2800" dirty="0"/>
              <a:t> </a:t>
            </a:r>
            <a:r>
              <a:rPr lang="cs-CZ" sz="2800" dirty="0" err="1"/>
              <a:t>unq</a:t>
            </a:r>
            <a:r>
              <a:rPr lang="cs-CZ" sz="2800" dirty="0" smtClean="0"/>
              <a:t>.)</a:t>
            </a:r>
          </a:p>
        </p:txBody>
      </p:sp>
      <p:sp>
        <p:nvSpPr>
          <p:cNvPr id="16399" name="AutoShape 15" descr="9k="/>
          <p:cNvSpPr>
            <a:spLocks noChangeAspect="1" noChangeArrowheads="1"/>
          </p:cNvSpPr>
          <p:nvPr/>
        </p:nvSpPr>
        <p:spPr bwMode="auto">
          <a:xfrm>
            <a:off x="3810000" y="3200400"/>
            <a:ext cx="1524000" cy="457200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6405" name="Picture 21" descr="ANd9GcRx3lzyTyRf5XNUpe690387O7OcTZXAOPCSeVLgJ8HNjvI5vvq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500546"/>
            <a:ext cx="4070256" cy="2357454"/>
          </a:xfrm>
          <a:prstGeom prst="rect">
            <a:avLst/>
          </a:prstGeom>
          <a:noFill/>
        </p:spPr>
      </p:pic>
      <p:pic>
        <p:nvPicPr>
          <p:cNvPr id="16407" name="Picture 23" descr="ANd9GcT1L1KCP8Xy2uuZA9wG1P4W5ivrsx6qEOiGtkIxvCVyvAKwUzNi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0"/>
            <a:ext cx="4143372" cy="2143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669900"/>
                </a:solidFill>
              </a:rPr>
              <a:t>Polotuhé formy léků:</a:t>
            </a:r>
            <a:endParaRPr lang="cs-CZ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530725"/>
          </a:xfrm>
        </p:spPr>
        <p:txBody>
          <a:bodyPr/>
          <a:lstStyle/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krémy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cremae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crm</a:t>
            </a:r>
            <a:r>
              <a:rPr lang="cs-CZ" sz="2800" i="1" dirty="0"/>
              <a:t>.) – </a:t>
            </a:r>
            <a:r>
              <a:rPr lang="cs-CZ" sz="2800" dirty="0"/>
              <a:t>hydrofilní přípravky k ochraně </a:t>
            </a:r>
            <a:r>
              <a:rPr lang="cs-CZ" sz="2800" dirty="0" smtClean="0"/>
              <a:t>pokožky</a:t>
            </a:r>
            <a:endParaRPr lang="cs-CZ" sz="2800" b="1" i="1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mýdla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sapones</a:t>
            </a:r>
            <a:r>
              <a:rPr lang="cs-CZ" sz="2800" i="1" dirty="0"/>
              <a:t>) – </a:t>
            </a:r>
            <a:r>
              <a:rPr lang="cs-CZ" sz="2800" dirty="0"/>
              <a:t>obsahují léčiva (dehet, borax</a:t>
            </a:r>
            <a:r>
              <a:rPr lang="cs-CZ" sz="2800" dirty="0" smtClean="0"/>
              <a:t>)</a:t>
            </a:r>
            <a:endParaRPr lang="cs-CZ" sz="2800" b="1" i="1" dirty="0"/>
          </a:p>
          <a:p>
            <a:pPr>
              <a:lnSpc>
                <a:spcPct val="8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náplasti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emplastra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empl</a:t>
            </a:r>
            <a:r>
              <a:rPr lang="cs-CZ" sz="2800" i="1" dirty="0"/>
              <a:t>.) – </a:t>
            </a:r>
            <a:r>
              <a:rPr lang="cs-CZ" sz="2800" dirty="0"/>
              <a:t>léčivými přípravky impregnovaná </a:t>
            </a:r>
            <a:r>
              <a:rPr lang="cs-CZ" sz="2800" dirty="0" smtClean="0"/>
              <a:t>náplast</a:t>
            </a:r>
            <a:endParaRPr lang="cs-CZ" sz="2800" b="1" i="1" dirty="0"/>
          </a:p>
        </p:txBody>
      </p:sp>
      <p:pic>
        <p:nvPicPr>
          <p:cNvPr id="16389" name="Picture 5" descr="small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3380"/>
            <a:ext cx="2786050" cy="2000264"/>
          </a:xfrm>
          <a:prstGeom prst="rect">
            <a:avLst/>
          </a:prstGeom>
          <a:noFill/>
        </p:spPr>
      </p:pic>
      <p:sp>
        <p:nvSpPr>
          <p:cNvPr id="16399" name="AutoShape 15" descr="9k="/>
          <p:cNvSpPr>
            <a:spLocks noChangeAspect="1" noChangeArrowheads="1"/>
          </p:cNvSpPr>
          <p:nvPr/>
        </p:nvSpPr>
        <p:spPr bwMode="auto">
          <a:xfrm>
            <a:off x="3810000" y="3200400"/>
            <a:ext cx="1524000" cy="457200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031" name="Picture 7" descr="Mýdlo dehtové z borovicového dřeva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643446"/>
            <a:ext cx="2981325" cy="2214554"/>
          </a:xfrm>
          <a:prstGeom prst="rect">
            <a:avLst/>
          </a:prstGeom>
          <a:noFill/>
        </p:spPr>
      </p:pic>
      <p:pic>
        <p:nvPicPr>
          <p:cNvPr id="1033" name="Picture 9" descr="https://encrypted-tbn1.gstatic.com/images?q=tbn:ANd9GcR5YTaffYbxt04G8zjxFDlmHNDQnNWT6ESm-j5jmYov-cqUVDB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71868" y="3857628"/>
            <a:ext cx="1857388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>
                <a:solidFill>
                  <a:srgbClr val="669900"/>
                </a:solidFill>
              </a:rPr>
              <a:t>6. Tekuté formy léků: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roztoky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solutiones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sol</a:t>
            </a:r>
            <a:r>
              <a:rPr lang="cs-CZ" sz="2800" i="1" dirty="0"/>
              <a:t>.) </a:t>
            </a:r>
            <a:r>
              <a:rPr lang="cs-CZ" sz="2800" i="1" dirty="0" smtClean="0"/>
              <a:t>– </a:t>
            </a:r>
            <a:r>
              <a:rPr lang="cs-CZ" sz="2800" dirty="0" smtClean="0"/>
              <a:t>z</a:t>
            </a:r>
            <a:r>
              <a:rPr lang="cs-CZ" sz="2800" dirty="0"/>
              <a:t> látek rozpustných v kapalině (fyziologický roztok), aplikují se po </a:t>
            </a:r>
            <a:r>
              <a:rPr lang="cs-CZ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kapkách</a:t>
            </a:r>
            <a:r>
              <a:rPr lang="cs-CZ" sz="2800" b="1" i="1" dirty="0"/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guttae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gtt</a:t>
            </a:r>
            <a:r>
              <a:rPr lang="cs-CZ" sz="2800" i="1" dirty="0"/>
              <a:t>.)</a:t>
            </a:r>
            <a:r>
              <a:rPr lang="cs-CZ" sz="2800" dirty="0"/>
              <a:t> do úst, spojivkového vaku, do nosních dutin, do ucha (např. </a:t>
            </a:r>
            <a:r>
              <a:rPr lang="cs-CZ" sz="2800" dirty="0" err="1"/>
              <a:t>Ophtalmo</a:t>
            </a:r>
            <a:r>
              <a:rPr lang="cs-CZ" sz="2800" dirty="0"/>
              <a:t> – Septonex, oční kapky, roztok</a:t>
            </a:r>
            <a:r>
              <a:rPr lang="cs-CZ" sz="2800" dirty="0" smtClean="0"/>
              <a:t>)</a:t>
            </a:r>
            <a:endParaRPr lang="cs-CZ" sz="2800" b="1" i="1" dirty="0"/>
          </a:p>
        </p:txBody>
      </p:sp>
      <p:sp>
        <p:nvSpPr>
          <p:cNvPr id="17415" name="AutoShape 7" descr="9k="/>
          <p:cNvSpPr>
            <a:spLocks noChangeAspect="1" noChangeArrowheads="1"/>
          </p:cNvSpPr>
          <p:nvPr/>
        </p:nvSpPr>
        <p:spPr bwMode="auto">
          <a:xfrm>
            <a:off x="4229100" y="2500313"/>
            <a:ext cx="685800" cy="18573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7417" name="Picture 9" descr="ANd9GcRfWo9h8u6gNKP-J1_zMOs3RQrKJ_rIulLklk1KMUonwRJUIY4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43314"/>
            <a:ext cx="2857488" cy="2786082"/>
          </a:xfrm>
          <a:prstGeom prst="rect">
            <a:avLst/>
          </a:prstGeom>
          <a:noFill/>
        </p:spPr>
      </p:pic>
      <p:pic>
        <p:nvPicPr>
          <p:cNvPr id="17423" name="Picture 15" descr="ANd9GcQyaYN9O9Y_8pATMOIFaH7VZkJhB1iNSEYWW82HNthlf-hszpP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3716338"/>
            <a:ext cx="1143000" cy="1143000"/>
          </a:xfrm>
          <a:prstGeom prst="rect">
            <a:avLst/>
          </a:prstGeom>
          <a:noFill/>
        </p:spPr>
      </p:pic>
      <p:pic>
        <p:nvPicPr>
          <p:cNvPr id="14" name="Picture 4" descr="http://www.chemistryland.com/CHM151W/01-Foundation/Metric/MetricQuiz/AmpuleChineseTex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343286"/>
            <a:ext cx="3786182" cy="3514714"/>
          </a:xfrm>
          <a:prstGeom prst="rect">
            <a:avLst/>
          </a:prstGeom>
          <a:noFill/>
        </p:spPr>
      </p:pic>
      <p:pic>
        <p:nvPicPr>
          <p:cNvPr id="15" name="Picture 2" descr="http://www1.lf1.cuni.cz/~hrozs/infjip/infuze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857628"/>
            <a:ext cx="2662243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642918"/>
          </a:xfrm>
        </p:spPr>
        <p:txBody>
          <a:bodyPr/>
          <a:lstStyle/>
          <a:p>
            <a:r>
              <a:rPr lang="cs-CZ" sz="3600" dirty="0">
                <a:solidFill>
                  <a:srgbClr val="669900"/>
                </a:solidFill>
              </a:rPr>
              <a:t>6. Tekuté formy léků: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suspenze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suspenziones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susp</a:t>
            </a:r>
            <a:r>
              <a:rPr lang="cs-CZ" sz="2800" i="1" dirty="0"/>
              <a:t>.) – </a:t>
            </a:r>
            <a:r>
              <a:rPr lang="cs-CZ" sz="2800" dirty="0"/>
              <a:t>léčivá látka smíchaná s gelem, aplikuje se ústy k ochraně žaludeční sliznice (např. </a:t>
            </a:r>
            <a:r>
              <a:rPr lang="cs-CZ" sz="2800" dirty="0" err="1"/>
              <a:t>Anacid</a:t>
            </a:r>
            <a:r>
              <a:rPr lang="cs-CZ" sz="2800" dirty="0"/>
              <a:t> </a:t>
            </a:r>
            <a:r>
              <a:rPr lang="cs-CZ" sz="2800" dirty="0" err="1"/>
              <a:t>susp</a:t>
            </a:r>
            <a:r>
              <a:rPr lang="cs-CZ" sz="2800" dirty="0" smtClean="0"/>
              <a:t>.)</a:t>
            </a:r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 smtClean="0"/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endParaRPr lang="cs-CZ" sz="28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výtažky</a:t>
            </a:r>
            <a:r>
              <a:rPr lang="cs-CZ" sz="2800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i="1" dirty="0"/>
              <a:t>(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extracta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extr</a:t>
            </a:r>
            <a:r>
              <a:rPr lang="cs-CZ" sz="2800" i="1" dirty="0"/>
              <a:t>.) – </a:t>
            </a:r>
            <a:r>
              <a:rPr lang="cs-CZ" sz="2800" dirty="0"/>
              <a:t>léčivá látka je získána vyluhováním a smíchaná s lihem, éterem nebo vodou. Je určena k podávání ústy (např. </a:t>
            </a:r>
            <a:r>
              <a:rPr lang="cs-CZ" sz="2800" dirty="0" err="1"/>
              <a:t>Ginko</a:t>
            </a:r>
            <a:r>
              <a:rPr lang="cs-CZ" sz="2800" dirty="0"/>
              <a:t> </a:t>
            </a:r>
            <a:r>
              <a:rPr lang="cs-CZ" sz="2800" dirty="0" err="1"/>
              <a:t>biloba</a:t>
            </a:r>
            <a:r>
              <a:rPr lang="cs-CZ" sz="2800" dirty="0" smtClean="0"/>
              <a:t>).</a:t>
            </a:r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Tinktury  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tincturae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</a:t>
            </a:r>
            <a:r>
              <a:rPr lang="cs-CZ" sz="2800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tct</a:t>
            </a:r>
            <a:r>
              <a:rPr lang="cs-CZ" sz="2800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</a:p>
          <a:p>
            <a:pPr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Ø"/>
            </a:pPr>
            <a:r>
              <a:rPr lang="cs-CZ" sz="2800" dirty="0" smtClean="0"/>
              <a:t>-</a:t>
            </a:r>
            <a:r>
              <a:rPr lang="cs-CZ" sz="2800" dirty="0"/>
              <a:t>drogy v </a:t>
            </a:r>
            <a:r>
              <a:rPr lang="cs-CZ" sz="2800" dirty="0" smtClean="0"/>
              <a:t>lihu - kapky</a:t>
            </a:r>
            <a:endParaRPr lang="cs-CZ" sz="2800" dirty="0"/>
          </a:p>
        </p:txBody>
      </p:sp>
      <p:sp>
        <p:nvSpPr>
          <p:cNvPr id="17415" name="AutoShape 7" descr="9k="/>
          <p:cNvSpPr>
            <a:spLocks noChangeAspect="1" noChangeArrowheads="1"/>
          </p:cNvSpPr>
          <p:nvPr/>
        </p:nvSpPr>
        <p:spPr bwMode="auto">
          <a:xfrm>
            <a:off x="4229100" y="2500313"/>
            <a:ext cx="685800" cy="1857375"/>
          </a:xfrm>
          <a:prstGeom prst="rect">
            <a:avLst/>
          </a:prstGeom>
          <a:noFill/>
        </p:spPr>
        <p:txBody>
          <a:bodyPr/>
          <a:lstStyle/>
          <a:p>
            <a:endParaRPr lang="cs-CZ"/>
          </a:p>
        </p:txBody>
      </p:sp>
      <p:pic>
        <p:nvPicPr>
          <p:cNvPr id="17421" name="Picture 13" descr="ANd9GcTU8vq1n2lGrKKz7ohseVtYstyZa1hbHtw6il9yBB03CznUv6gG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571612"/>
            <a:ext cx="2857488" cy="1928826"/>
          </a:xfrm>
          <a:prstGeom prst="rect">
            <a:avLst/>
          </a:prstGeom>
          <a:noFill/>
        </p:spPr>
      </p:pic>
      <p:pic>
        <p:nvPicPr>
          <p:cNvPr id="17423" name="Picture 15" descr="ANd9GcQyaYN9O9Y_8pATMOIFaH7VZkJhB1iNSEYWW82HNthlf-hszpP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4929198"/>
            <a:ext cx="4214810" cy="1928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9900"/>
                </a:solidFill>
              </a:rPr>
              <a:t>Tekuté formy léků: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Mixtury – směsi 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cs-CZ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mixturae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cs-CZ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mixt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r>
              <a:rPr lang="cs-CZ" i="1" dirty="0" smtClean="0"/>
              <a:t> </a:t>
            </a:r>
            <a:r>
              <a:rPr lang="cs-CZ" sz="2800" dirty="0"/>
              <a:t>–  jedno nebo </a:t>
            </a:r>
            <a:r>
              <a:rPr lang="cs-CZ" sz="2800" dirty="0" smtClean="0"/>
              <a:t>více tuhých </a:t>
            </a:r>
            <a:r>
              <a:rPr lang="cs-CZ" sz="2800" dirty="0"/>
              <a:t>léčiv v </a:t>
            </a:r>
            <a:r>
              <a:rPr lang="cs-CZ" sz="2800" dirty="0" smtClean="0"/>
              <a:t>roztoku nebo vodě  -PROTŘEPAT!</a:t>
            </a:r>
          </a:p>
          <a:p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Sirupy –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sirupae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dirty="0" smtClean="0"/>
              <a:t>–  jedno nebo více tuhých léčiv v cukerném roztoku -PROTŘEPAT!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32774" name="Picture 6" descr="C:\Documents and Settings\Petůnie\Plocha\tekutypudrsmentol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786190"/>
            <a:ext cx="1590669" cy="2728906"/>
          </a:xfrm>
          <a:prstGeom prst="rect">
            <a:avLst/>
          </a:prstGeom>
          <a:noFill/>
        </p:spPr>
      </p:pic>
      <p:pic>
        <p:nvPicPr>
          <p:cNvPr id="32776" name="Picture 8" descr="C:\Documents and Settings\Petůnie\Plocha\10689-augmentin-duo-syru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929066"/>
            <a:ext cx="2643206" cy="2928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9900"/>
                </a:solidFill>
              </a:rPr>
              <a:t>Tekuté formy léků: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/>
          <a:lstStyle/>
          <a:p>
            <a:r>
              <a:rPr lang="cs-CZ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Inhalační přípravky 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cs-CZ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solutiones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cs-CZ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nhalacio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sol.</a:t>
            </a:r>
            <a:r>
              <a:rPr lang="cs-CZ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inhal</a:t>
            </a:r>
            <a:r>
              <a:rPr lang="cs-CZ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cs-CZ" sz="2800" dirty="0" smtClean="0"/>
              <a:t>– roztoky nebo suspenze pod tlakem</a:t>
            </a:r>
          </a:p>
          <a:p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Mléka –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lotio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dirty="0" smtClean="0"/>
              <a:t>–  roztok nebo suspenze</a:t>
            </a:r>
          </a:p>
          <a:p>
            <a:r>
              <a:rPr lang="cs-CZ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Čaje – 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species  </a:t>
            </a:r>
            <a:r>
              <a:rPr lang="cs-CZ" sz="28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spec</a:t>
            </a:r>
            <a:r>
              <a:rPr lang="cs-CZ" sz="28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</a:p>
          <a:p>
            <a:r>
              <a:rPr lang="cs-CZ" sz="2800" dirty="0" smtClean="0"/>
              <a:t>Odvar- vzniká vařením</a:t>
            </a:r>
          </a:p>
          <a:p>
            <a:r>
              <a:rPr lang="cs-CZ" sz="2800" dirty="0" smtClean="0"/>
              <a:t>Nálev – přelitím horkou vodou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33796" name="Picture 4" descr="C:\Documents and Settings\Petůnie\Plocha\img000058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643446"/>
            <a:ext cx="2571768" cy="1714512"/>
          </a:xfrm>
          <a:prstGeom prst="rect">
            <a:avLst/>
          </a:prstGeom>
          <a:noFill/>
        </p:spPr>
      </p:pic>
      <p:pic>
        <p:nvPicPr>
          <p:cNvPr id="33798" name="Picture 6" descr="C:\Documents and Settings\Petůnie\Plocha\bio_urologicky_caj_0323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714752"/>
            <a:ext cx="1795464" cy="2786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cs-CZ" b="1" dirty="0"/>
              <a:t>forma	lat.název	zkratka	</a:t>
            </a:r>
          </a:p>
          <a:p>
            <a:r>
              <a:rPr lang="cs-CZ" dirty="0"/>
              <a:t>tablety	</a:t>
            </a:r>
            <a:r>
              <a:rPr lang="cs-CZ" dirty="0" err="1"/>
              <a:t>tabulettae</a:t>
            </a:r>
            <a:r>
              <a:rPr lang="cs-CZ" dirty="0"/>
              <a:t>	</a:t>
            </a:r>
            <a:r>
              <a:rPr lang="cs-CZ" dirty="0" err="1"/>
              <a:t>tbl</a:t>
            </a:r>
            <a:r>
              <a:rPr lang="cs-CZ" dirty="0"/>
              <a:t>.	</a:t>
            </a:r>
          </a:p>
          <a:p>
            <a:r>
              <a:rPr lang="cs-CZ" dirty="0"/>
              <a:t>dražé	</a:t>
            </a:r>
            <a:r>
              <a:rPr lang="cs-CZ" dirty="0" err="1"/>
              <a:t>dragee</a:t>
            </a:r>
            <a:r>
              <a:rPr lang="cs-CZ" dirty="0"/>
              <a:t>	</a:t>
            </a:r>
            <a:r>
              <a:rPr lang="cs-CZ" dirty="0" err="1"/>
              <a:t>drg</a:t>
            </a:r>
            <a:r>
              <a:rPr lang="cs-CZ" dirty="0"/>
              <a:t>.		</a:t>
            </a:r>
          </a:p>
          <a:p>
            <a:r>
              <a:rPr lang="cs-CZ" dirty="0"/>
              <a:t>zrníčka	granula	</a:t>
            </a:r>
            <a:r>
              <a:rPr lang="cs-CZ" dirty="0" err="1"/>
              <a:t>grn</a:t>
            </a:r>
            <a:r>
              <a:rPr lang="cs-CZ" dirty="0"/>
              <a:t>.	</a:t>
            </a:r>
          </a:p>
          <a:p>
            <a:r>
              <a:rPr lang="cs-CZ" dirty="0"/>
              <a:t>kapsle	</a:t>
            </a:r>
            <a:r>
              <a:rPr lang="cs-CZ" dirty="0" err="1"/>
              <a:t>capsules</a:t>
            </a:r>
            <a:r>
              <a:rPr lang="cs-CZ" dirty="0"/>
              <a:t>	</a:t>
            </a:r>
            <a:r>
              <a:rPr lang="cs-CZ" dirty="0" err="1"/>
              <a:t>cps</a:t>
            </a:r>
            <a:r>
              <a:rPr lang="cs-CZ" dirty="0"/>
              <a:t>.	</a:t>
            </a:r>
          </a:p>
          <a:p>
            <a:r>
              <a:rPr lang="cs-CZ" dirty="0"/>
              <a:t>prášky	</a:t>
            </a:r>
            <a:r>
              <a:rPr lang="cs-CZ" dirty="0" err="1"/>
              <a:t>pulveres</a:t>
            </a:r>
            <a:r>
              <a:rPr lang="cs-CZ" dirty="0"/>
              <a:t>	</a:t>
            </a:r>
            <a:r>
              <a:rPr lang="cs-CZ" dirty="0" err="1"/>
              <a:t>plv</a:t>
            </a:r>
            <a:r>
              <a:rPr lang="cs-CZ" dirty="0"/>
              <a:t>.	</a:t>
            </a:r>
          </a:p>
          <a:p>
            <a:r>
              <a:rPr lang="cs-CZ" dirty="0"/>
              <a:t>šumivé </a:t>
            </a:r>
            <a:r>
              <a:rPr lang="cs-CZ" dirty="0" smtClean="0"/>
              <a:t>tablety  </a:t>
            </a:r>
            <a:r>
              <a:rPr lang="cs-CZ" smtClean="0"/>
              <a:t>tabulettae </a:t>
            </a:r>
            <a:r>
              <a:rPr lang="cs-CZ" dirty="0" err="1" smtClean="0"/>
              <a:t>effervescens</a:t>
            </a:r>
            <a:r>
              <a:rPr lang="cs-CZ" dirty="0" smtClean="0"/>
              <a:t>  </a:t>
            </a:r>
            <a:r>
              <a:rPr lang="cs-CZ" dirty="0" err="1" smtClean="0"/>
              <a:t>eff</a:t>
            </a:r>
            <a:r>
              <a:rPr lang="cs-CZ" dirty="0"/>
              <a:t>.	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Polotuhá forma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cs-CZ" dirty="0"/>
              <a:t>čípky	</a:t>
            </a:r>
            <a:r>
              <a:rPr lang="cs-CZ" dirty="0" err="1"/>
              <a:t>suppositoria</a:t>
            </a:r>
            <a:r>
              <a:rPr lang="cs-CZ" dirty="0"/>
              <a:t>	</a:t>
            </a:r>
            <a:r>
              <a:rPr lang="cs-CZ" dirty="0" err="1"/>
              <a:t>supp</a:t>
            </a:r>
            <a:r>
              <a:rPr lang="cs-CZ" dirty="0"/>
              <a:t>.		</a:t>
            </a:r>
          </a:p>
          <a:p>
            <a:r>
              <a:rPr lang="cs-CZ" dirty="0"/>
              <a:t>poševní koule	</a:t>
            </a:r>
            <a:r>
              <a:rPr lang="cs-CZ" dirty="0" smtClean="0"/>
              <a:t>   </a:t>
            </a:r>
            <a:r>
              <a:rPr lang="cs-CZ" dirty="0" err="1" smtClean="0"/>
              <a:t>Globuli</a:t>
            </a:r>
            <a:r>
              <a:rPr lang="cs-CZ" dirty="0" smtClean="0"/>
              <a:t> </a:t>
            </a:r>
            <a:r>
              <a:rPr lang="cs-CZ" dirty="0" err="1"/>
              <a:t>vaginales</a:t>
            </a:r>
            <a:r>
              <a:rPr lang="cs-CZ" dirty="0"/>
              <a:t>	</a:t>
            </a:r>
            <a:endParaRPr lang="cs-CZ" dirty="0" smtClean="0"/>
          </a:p>
          <a:p>
            <a:r>
              <a:rPr lang="cs-CZ" dirty="0" smtClean="0"/>
              <a:t>masti	</a:t>
            </a:r>
            <a:r>
              <a:rPr lang="cs-CZ" dirty="0" err="1" smtClean="0"/>
              <a:t>ungueta</a:t>
            </a:r>
            <a:r>
              <a:rPr lang="cs-CZ" dirty="0" smtClean="0"/>
              <a:t>	</a:t>
            </a:r>
            <a:r>
              <a:rPr lang="cs-CZ" dirty="0" err="1" smtClean="0"/>
              <a:t>Ung</a:t>
            </a:r>
            <a:r>
              <a:rPr lang="cs-CZ" dirty="0" smtClean="0"/>
              <a:t>.	</a:t>
            </a:r>
          </a:p>
          <a:p>
            <a:r>
              <a:rPr lang="cs-CZ" dirty="0" smtClean="0"/>
              <a:t>pasty</a:t>
            </a:r>
            <a:r>
              <a:rPr lang="cs-CZ" dirty="0"/>
              <a:t>	</a:t>
            </a:r>
            <a:r>
              <a:rPr lang="cs-CZ" dirty="0" err="1"/>
              <a:t>pastae</a:t>
            </a:r>
            <a:r>
              <a:rPr lang="cs-CZ" dirty="0"/>
              <a:t>	</a:t>
            </a:r>
            <a:r>
              <a:rPr lang="cs-CZ" dirty="0" err="1" smtClean="0"/>
              <a:t>pst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gelové mazání	</a:t>
            </a:r>
          </a:p>
          <a:p>
            <a:r>
              <a:rPr lang="cs-CZ" dirty="0"/>
              <a:t>mýdla	</a:t>
            </a:r>
            <a:r>
              <a:rPr lang="cs-CZ" dirty="0" err="1"/>
              <a:t>sapones</a:t>
            </a:r>
            <a:r>
              <a:rPr lang="cs-CZ" dirty="0"/>
              <a:t>	Sap.	</a:t>
            </a:r>
          </a:p>
          <a:p>
            <a:r>
              <a:rPr lang="cs-CZ" dirty="0" smtClean="0"/>
              <a:t>Krémy</a:t>
            </a:r>
            <a:r>
              <a:rPr lang="cs-CZ" dirty="0"/>
              <a:t>	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/>
              <a:t>Tekuté formy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forma	lat.název	</a:t>
            </a:r>
            <a:r>
              <a:rPr lang="cs-CZ" b="1" dirty="0" smtClean="0"/>
              <a:t>       zkratka</a:t>
            </a:r>
            <a:r>
              <a:rPr lang="cs-CZ" b="1" dirty="0"/>
              <a:t>	</a:t>
            </a:r>
          </a:p>
          <a:p>
            <a:r>
              <a:rPr lang="cs-CZ" sz="3600" dirty="0"/>
              <a:t>roztoky	</a:t>
            </a:r>
            <a:r>
              <a:rPr lang="cs-CZ" sz="3600" dirty="0" smtClean="0"/>
              <a:t>     </a:t>
            </a:r>
            <a:r>
              <a:rPr lang="cs-CZ" sz="3600" dirty="0" err="1" smtClean="0"/>
              <a:t>solutiones</a:t>
            </a:r>
            <a:r>
              <a:rPr lang="cs-CZ" sz="3600" dirty="0"/>
              <a:t>	</a:t>
            </a:r>
            <a:r>
              <a:rPr lang="cs-CZ" sz="3600" dirty="0" smtClean="0"/>
              <a:t>   sol</a:t>
            </a:r>
            <a:r>
              <a:rPr lang="cs-CZ" sz="3600" dirty="0"/>
              <a:t>.	</a:t>
            </a:r>
            <a:r>
              <a:rPr lang="cs-CZ" sz="3600" dirty="0" smtClean="0"/>
              <a:t> </a:t>
            </a:r>
            <a:r>
              <a:rPr lang="cs-CZ" sz="3600" dirty="0"/>
              <a:t>	</a:t>
            </a:r>
          </a:p>
          <a:p>
            <a:r>
              <a:rPr lang="cs-CZ" sz="3600" dirty="0"/>
              <a:t>s</a:t>
            </a:r>
            <a:r>
              <a:rPr lang="cs-CZ" sz="3600" dirty="0" smtClean="0"/>
              <a:t>uspenze  </a:t>
            </a:r>
            <a:r>
              <a:rPr lang="cs-CZ" sz="3600" dirty="0" err="1" smtClean="0"/>
              <a:t>suspenzio</a:t>
            </a:r>
            <a:r>
              <a:rPr lang="cs-CZ" sz="3600" dirty="0"/>
              <a:t>	</a:t>
            </a:r>
            <a:r>
              <a:rPr lang="cs-CZ" sz="3600" dirty="0" err="1"/>
              <a:t>susp</a:t>
            </a:r>
            <a:r>
              <a:rPr lang="cs-CZ" sz="3600" dirty="0"/>
              <a:t>.	</a:t>
            </a:r>
          </a:p>
          <a:p>
            <a:r>
              <a:rPr lang="cs-CZ" sz="3600" dirty="0"/>
              <a:t>výtažky	</a:t>
            </a:r>
            <a:r>
              <a:rPr lang="cs-CZ" sz="3600" dirty="0" smtClean="0"/>
              <a:t>     </a:t>
            </a:r>
            <a:r>
              <a:rPr lang="cs-CZ" sz="3600" dirty="0" err="1" smtClean="0"/>
              <a:t>extrakta</a:t>
            </a:r>
            <a:r>
              <a:rPr lang="cs-CZ" sz="3600" dirty="0"/>
              <a:t>	</a:t>
            </a:r>
            <a:r>
              <a:rPr lang="cs-CZ" sz="3600" dirty="0" smtClean="0"/>
              <a:t> </a:t>
            </a:r>
            <a:r>
              <a:rPr lang="cs-CZ" sz="3600" dirty="0" err="1" smtClean="0"/>
              <a:t>extr</a:t>
            </a:r>
            <a:r>
              <a:rPr lang="cs-CZ" sz="3600" dirty="0"/>
              <a:t>.	</a:t>
            </a:r>
          </a:p>
          <a:p>
            <a:r>
              <a:rPr lang="cs-CZ" sz="3600" dirty="0"/>
              <a:t>směsi	</a:t>
            </a:r>
            <a:r>
              <a:rPr lang="cs-CZ" sz="3600" dirty="0" smtClean="0"/>
              <a:t>   </a:t>
            </a:r>
            <a:r>
              <a:rPr lang="cs-CZ" sz="3600" dirty="0" err="1" smtClean="0"/>
              <a:t>mixturae</a:t>
            </a:r>
            <a:r>
              <a:rPr lang="cs-CZ" sz="3600" dirty="0"/>
              <a:t>	</a:t>
            </a:r>
            <a:r>
              <a:rPr lang="cs-CZ" sz="3600" dirty="0" smtClean="0"/>
              <a:t>  mix</a:t>
            </a:r>
            <a:r>
              <a:rPr lang="cs-CZ" sz="3600" dirty="0"/>
              <a:t>.		</a:t>
            </a:r>
          </a:p>
          <a:p>
            <a:r>
              <a:rPr lang="pl-PL" sz="3600" dirty="0"/>
              <a:t>čaje	</a:t>
            </a:r>
            <a:r>
              <a:rPr lang="pl-PL" sz="3600" dirty="0" smtClean="0"/>
              <a:t>     species</a:t>
            </a:r>
            <a:r>
              <a:rPr lang="pl-PL" sz="3600" dirty="0"/>
              <a:t>	</a:t>
            </a:r>
            <a:r>
              <a:rPr lang="pl-PL" sz="3600" dirty="0" smtClean="0"/>
              <a:t>   spec</a:t>
            </a:r>
            <a:r>
              <a:rPr lang="pl-PL" sz="3600" dirty="0"/>
              <a:t>.		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495</Words>
  <Application>Microsoft Office PowerPoint</Application>
  <PresentationFormat>Předvádění na obrazovce (4:3)</PresentationFormat>
  <Paragraphs>131</Paragraphs>
  <Slides>22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Wingdings</vt:lpstr>
      <vt:lpstr>Motiv sady Office</vt:lpstr>
      <vt:lpstr>LÉČIVO, LÉČIVÉ PŘÍPRAVKY, LÉKY, LÉKOVÉ FORMY          str. 99</vt:lpstr>
      <vt:lpstr>Cíl:</vt:lpstr>
      <vt:lpstr>Osnova:</vt:lpstr>
      <vt:lpstr>Úvod:</vt:lpstr>
      <vt:lpstr>2. Definice pojmů léčivo, léčivá látka, lék:</vt:lpstr>
      <vt:lpstr>Prezentace aplikace PowerPoint</vt:lpstr>
      <vt:lpstr>Lék: </vt:lpstr>
      <vt:lpstr>3. Rozdělení forem léků:</vt:lpstr>
      <vt:lpstr>4. Tuhé formy léků:</vt:lpstr>
      <vt:lpstr>4. Tuhé formy léků:</vt:lpstr>
      <vt:lpstr>Tuhé formy léků:</vt:lpstr>
      <vt:lpstr>5. Polotuhé formy léků:</vt:lpstr>
      <vt:lpstr>5. Polotuhé formy léků:</vt:lpstr>
      <vt:lpstr>Polotuhé formy léků:</vt:lpstr>
      <vt:lpstr>Polotuhé formy léků:</vt:lpstr>
      <vt:lpstr>6. Tekuté formy léků:</vt:lpstr>
      <vt:lpstr>6. Tekuté formy léků:</vt:lpstr>
      <vt:lpstr>Tekuté formy léků:</vt:lpstr>
      <vt:lpstr>Tekuté formy léků:</vt:lpstr>
      <vt:lpstr>Opakování</vt:lpstr>
      <vt:lpstr>Polotuhá forma</vt:lpstr>
      <vt:lpstr>Tekuté formy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LÉČIVO, LÉČIVÉ PŘÍPRAVKY, LÉKY, LÉKOVÉ FORMY          str. 99</dc:title>
  <dc:creator>Valued Acer Customer</dc:creator>
  <cp:lastModifiedBy>MILCOVÁ JARMILA Mgr.</cp:lastModifiedBy>
  <cp:revision>5</cp:revision>
  <dcterms:created xsi:type="dcterms:W3CDTF">2013-03-16T21:40:53Z</dcterms:created>
  <dcterms:modified xsi:type="dcterms:W3CDTF">2023-06-05T08:13:11Z</dcterms:modified>
</cp:coreProperties>
</file>