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85" r:id="rId7"/>
    <p:sldId id="286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2" r:id="rId23"/>
    <p:sldId id="279" r:id="rId24"/>
    <p:sldId id="280" r:id="rId25"/>
    <p:sldId id="281" r:id="rId26"/>
    <p:sldId id="277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393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0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186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480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1643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2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536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9042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5286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6574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1247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EB6FE9D-0A3B-40C9-B2B9-0CB56EBF3FCE}" type="datetimeFigureOut">
              <a:rPr lang="cs-CZ" smtClean="0"/>
              <a:t>31.08.2022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9F65B60-B54E-4A46-BDE4-BAFA9171E165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0746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HORMONY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KLP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85275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hormony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Výměšky </a:t>
            </a:r>
            <a:r>
              <a:rPr lang="cs-CZ" sz="3200" dirty="0"/>
              <a:t>žláz s vnitřní sekrecí</a:t>
            </a:r>
          </a:p>
          <a:p>
            <a:r>
              <a:rPr lang="cs-CZ" sz="3200" dirty="0"/>
              <a:t>Jsou vylučovány přímo do krve</a:t>
            </a:r>
          </a:p>
          <a:p>
            <a:r>
              <a:rPr lang="cs-CZ" sz="3200" dirty="0"/>
              <a:t>Podílí se na řízení organismu</a:t>
            </a:r>
          </a:p>
          <a:p>
            <a:r>
              <a:rPr lang="cs-CZ" sz="3200" dirty="0"/>
              <a:t>Vylučování hormonů je řízeno CNS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3532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Rozdělení </a:t>
            </a:r>
            <a:r>
              <a:rPr lang="cs-CZ"/>
              <a:t>hormonŮ </a:t>
            </a:r>
            <a:r>
              <a:rPr lang="cs-CZ" dirty="0"/>
              <a:t>podle místa vzniku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/>
              <a:t>1. V endokrinních žlázách</a:t>
            </a:r>
          </a:p>
          <a:p>
            <a:r>
              <a:rPr lang="cs-CZ" sz="3200" dirty="0"/>
              <a:t>2. Tkáňové hormony – vylučovány z </a:t>
            </a:r>
            <a:r>
              <a:rPr lang="cs-CZ" sz="3200" dirty="0" smtClean="0"/>
              <a:t>tkání (např. ledviny)</a:t>
            </a:r>
            <a:endParaRPr lang="cs-CZ" sz="3200" dirty="0"/>
          </a:p>
          <a:p>
            <a:r>
              <a:rPr lang="cs-CZ" sz="3200" dirty="0"/>
              <a:t>3. Neurohormony – produkovány neurosekrečními buňkami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98487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Endokrinní žlázy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A) Hypofýza</a:t>
            </a:r>
          </a:p>
          <a:p>
            <a:r>
              <a:rPr lang="cs-CZ" dirty="0"/>
              <a:t>B) Štítná žláza</a:t>
            </a:r>
          </a:p>
          <a:p>
            <a:r>
              <a:rPr lang="cs-CZ" dirty="0"/>
              <a:t>C) Příštítná tělíska</a:t>
            </a:r>
          </a:p>
          <a:p>
            <a:r>
              <a:rPr lang="cs-CZ" dirty="0"/>
              <a:t>D) Slinivka břišní</a:t>
            </a:r>
          </a:p>
          <a:p>
            <a:r>
              <a:rPr lang="cs-CZ" dirty="0"/>
              <a:t>E) Nadledviny</a:t>
            </a:r>
          </a:p>
          <a:p>
            <a:r>
              <a:rPr lang="cs-CZ" dirty="0"/>
              <a:t>F) Šišinka</a:t>
            </a:r>
          </a:p>
          <a:p>
            <a:r>
              <a:rPr lang="cs-CZ" dirty="0"/>
              <a:t>G) Vaječníky</a:t>
            </a:r>
          </a:p>
          <a:p>
            <a:r>
              <a:rPr lang="cs-CZ" dirty="0"/>
              <a:t>H) Varlata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693" y="774837"/>
            <a:ext cx="4189960" cy="467180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7244490" y="5715298"/>
            <a:ext cx="45101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Obrázek č. 1</a:t>
            </a:r>
          </a:p>
          <a:p>
            <a:r>
              <a:rPr lang="cs-CZ" dirty="0"/>
              <a:t>http://medicina.ronnie.cz/c-7376-hormony-a-jejich-vliv-na-organismus-ii.html</a:t>
            </a:r>
          </a:p>
        </p:txBody>
      </p:sp>
    </p:spTree>
    <p:extLst>
      <p:ext uri="{BB962C8B-B14F-4D97-AF65-F5344CB8AC3E}">
        <p14:creationId xmlns:p14="http://schemas.microsoft.com/office/powerpoint/2010/main" val="608081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A) Hypofýza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7322" y="1690688"/>
            <a:ext cx="10916478" cy="4683608"/>
          </a:xfrm>
        </p:spPr>
        <p:txBody>
          <a:bodyPr>
            <a:normAutofit/>
          </a:bodyPr>
          <a:lstStyle/>
          <a:p>
            <a:r>
              <a:rPr lang="cs-CZ" sz="2400" dirty="0"/>
              <a:t>Řídící endokrinní žláza</a:t>
            </a:r>
          </a:p>
          <a:p>
            <a:r>
              <a:rPr lang="cs-CZ" sz="2400" dirty="0"/>
              <a:t>Spojená s krátkou stopkou s hypotalamem v mezimozku</a:t>
            </a:r>
          </a:p>
          <a:p>
            <a:r>
              <a:rPr lang="cs-CZ" sz="2400" dirty="0"/>
              <a:t>Malá žláza </a:t>
            </a:r>
            <a:r>
              <a:rPr lang="cs-CZ" sz="2400" dirty="0" smtClean="0"/>
              <a:t>(1 </a:t>
            </a:r>
            <a:r>
              <a:rPr lang="cs-CZ" sz="2400" dirty="0"/>
              <a:t>cm, jako třešeň)</a:t>
            </a:r>
          </a:p>
          <a:p>
            <a:r>
              <a:rPr lang="cs-CZ" sz="2400" dirty="0"/>
              <a:t>Má dva laloky</a:t>
            </a:r>
            <a:r>
              <a:rPr lang="cs-CZ" sz="2400" u="sng" dirty="0"/>
              <a:t>: adenohypofýza </a:t>
            </a:r>
            <a:r>
              <a:rPr lang="cs-CZ" sz="2400" dirty="0"/>
              <a:t>– přední lalok</a:t>
            </a:r>
            <a:r>
              <a:rPr lang="cs-CZ" sz="2400" u="sng" dirty="0"/>
              <a:t>, neurohypofýza </a:t>
            </a:r>
            <a:r>
              <a:rPr lang="cs-CZ" sz="2400" dirty="0"/>
              <a:t>– zadní lalok</a:t>
            </a:r>
          </a:p>
          <a:p>
            <a:r>
              <a:rPr lang="cs-CZ" sz="2400" dirty="0"/>
              <a:t>Adenohypofýza: vylučuje 6 základních hormonů,  každý ze 6 hormonů má jeden regulační a jeden vylučovací hormon, řízena z hypotalamu látkově pomocí regulačních hormonů</a:t>
            </a:r>
          </a:p>
          <a:p>
            <a:r>
              <a:rPr lang="cs-CZ" sz="2400" dirty="0"/>
              <a:t>Neurohypofýza: nepravá endokrinní žláza, produkuje 2 hormony</a:t>
            </a:r>
          </a:p>
          <a:p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69890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Adenohypofýza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růstový hormon </a:t>
            </a:r>
            <a:r>
              <a:rPr lang="cs-CZ" sz="2400" dirty="0"/>
              <a:t>(somatotropní hormon, STH</a:t>
            </a:r>
            <a:r>
              <a:rPr lang="cs-CZ" sz="2400" dirty="0" smtClean="0"/>
              <a:t>) – růst, regenerace buněk</a:t>
            </a:r>
            <a:endParaRPr lang="cs-CZ" sz="2400" dirty="0"/>
          </a:p>
          <a:p>
            <a:r>
              <a:rPr lang="cs-CZ" sz="2400" b="1" dirty="0"/>
              <a:t>luteotropní hormon </a:t>
            </a:r>
            <a:r>
              <a:rPr lang="cs-CZ" sz="2400" dirty="0"/>
              <a:t>(prolaktin, LTH</a:t>
            </a:r>
            <a:r>
              <a:rPr lang="cs-CZ" sz="2400" dirty="0" smtClean="0"/>
              <a:t>) – laktace, porod</a:t>
            </a:r>
            <a:endParaRPr lang="cs-CZ" sz="2400" dirty="0"/>
          </a:p>
          <a:p>
            <a:r>
              <a:rPr lang="cs-CZ" sz="2400" b="1" dirty="0" err="1"/>
              <a:t>thyreotropní</a:t>
            </a:r>
            <a:r>
              <a:rPr lang="cs-CZ" sz="2400" b="1" dirty="0"/>
              <a:t> hormon </a:t>
            </a:r>
            <a:r>
              <a:rPr lang="cs-CZ" sz="2400" dirty="0"/>
              <a:t>(TSH</a:t>
            </a:r>
            <a:r>
              <a:rPr lang="cs-CZ" sz="2400" dirty="0" smtClean="0"/>
              <a:t>) – štítná žláza</a:t>
            </a:r>
            <a:endParaRPr lang="cs-CZ" sz="2400" dirty="0"/>
          </a:p>
          <a:p>
            <a:r>
              <a:rPr lang="cs-CZ" sz="2400" b="1" dirty="0"/>
              <a:t>folikuly stimulující </a:t>
            </a:r>
            <a:r>
              <a:rPr lang="cs-CZ" sz="2400" b="1" dirty="0" smtClean="0"/>
              <a:t>hormon </a:t>
            </a:r>
            <a:r>
              <a:rPr lang="cs-CZ" sz="2400" dirty="0" smtClean="0"/>
              <a:t>(FSH) – vaječníky a tvorba spermií</a:t>
            </a:r>
            <a:endParaRPr lang="cs-CZ" sz="2400" dirty="0"/>
          </a:p>
          <a:p>
            <a:r>
              <a:rPr lang="cs-CZ" sz="2400" b="1" dirty="0"/>
              <a:t>luteinizační hormon </a:t>
            </a:r>
            <a:r>
              <a:rPr lang="cs-CZ" sz="2400" dirty="0"/>
              <a:t>(LH</a:t>
            </a:r>
            <a:r>
              <a:rPr lang="cs-CZ" sz="2400" dirty="0" smtClean="0"/>
              <a:t>) – tvorba pohlavních hormonů</a:t>
            </a:r>
            <a:endParaRPr lang="cs-CZ" sz="2400" dirty="0"/>
          </a:p>
          <a:p>
            <a:r>
              <a:rPr lang="cs-CZ" sz="2400" b="1" dirty="0" smtClean="0"/>
              <a:t>adrenokortikotropní hormon </a:t>
            </a:r>
            <a:r>
              <a:rPr lang="cs-CZ" sz="2400" dirty="0" smtClean="0"/>
              <a:t>(ACTH) – stimuluje kůru nadledvin, zvyšuje tvorbu melaninu, odbourává tuky</a:t>
            </a:r>
          </a:p>
          <a:p>
            <a:r>
              <a:rPr lang="cs-CZ" sz="2400" b="1" dirty="0" smtClean="0"/>
              <a:t>Endorfiny </a:t>
            </a:r>
            <a:r>
              <a:rPr lang="cs-CZ" sz="2400" dirty="0" smtClean="0"/>
              <a:t>- spánek, nálada, </a:t>
            </a:r>
            <a:r>
              <a:rPr lang="cs-CZ" sz="2400" dirty="0" err="1" smtClean="0"/>
              <a:t>analgézie</a:t>
            </a:r>
            <a:endParaRPr lang="cs-CZ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9219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Neurohypofýza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dirty="0" smtClean="0"/>
              <a:t>Antidiuretický </a:t>
            </a:r>
            <a:r>
              <a:rPr lang="cs-CZ" sz="3200" b="1" dirty="0"/>
              <a:t>hormon</a:t>
            </a:r>
            <a:r>
              <a:rPr lang="cs-CZ" sz="3200" dirty="0"/>
              <a:t> (vasopresin, ADH</a:t>
            </a:r>
            <a:r>
              <a:rPr lang="cs-CZ" sz="3200" dirty="0" smtClean="0"/>
              <a:t>) – ovlivňuje tvorbu moči</a:t>
            </a:r>
            <a:endParaRPr lang="cs-CZ" sz="3200" dirty="0"/>
          </a:p>
          <a:p>
            <a:r>
              <a:rPr lang="cs-CZ" sz="3200" b="1" dirty="0" smtClean="0"/>
              <a:t>Oxytocin</a:t>
            </a:r>
            <a:r>
              <a:rPr lang="cs-CZ" sz="3200" dirty="0" smtClean="0"/>
              <a:t> – kojení, porod</a:t>
            </a:r>
            <a:endParaRPr lang="cs-CZ" sz="3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0595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1209" y="338622"/>
            <a:ext cx="10214113" cy="1052858"/>
          </a:xfrm>
        </p:spPr>
        <p:txBody>
          <a:bodyPr/>
          <a:lstStyle/>
          <a:p>
            <a:r>
              <a:rPr lang="cs-CZ" dirty="0" smtClean="0"/>
              <a:t>Poruchy </a:t>
            </a:r>
            <a:r>
              <a:rPr lang="cs-CZ" dirty="0" err="1" smtClean="0"/>
              <a:t>adenoHYPOfýZY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2035" y="1590261"/>
            <a:ext cx="11065565" cy="4625009"/>
          </a:xfrm>
        </p:spPr>
        <p:txBody>
          <a:bodyPr>
            <a:normAutofit/>
          </a:bodyPr>
          <a:lstStyle/>
          <a:p>
            <a:r>
              <a:rPr lang="cs-CZ" sz="2800" dirty="0"/>
              <a:t>H</a:t>
            </a:r>
            <a:r>
              <a:rPr lang="cs-CZ" sz="2800" dirty="0" smtClean="0"/>
              <a:t>yperfunkce </a:t>
            </a:r>
            <a:r>
              <a:rPr lang="cs-CZ" sz="2800" dirty="0"/>
              <a:t>hormonu v mládí = </a:t>
            </a:r>
            <a:r>
              <a:rPr lang="cs-CZ" sz="2800" b="1" dirty="0" smtClean="0"/>
              <a:t>gigantismus</a:t>
            </a:r>
          </a:p>
          <a:p>
            <a:endParaRPr lang="cs-CZ" sz="2800" dirty="0"/>
          </a:p>
          <a:p>
            <a:r>
              <a:rPr lang="cs-CZ" sz="2800" dirty="0"/>
              <a:t>Hypofunkce hormonu v mládí = </a:t>
            </a:r>
            <a:r>
              <a:rPr lang="cs-CZ" sz="2800" b="1" dirty="0"/>
              <a:t>nanismus</a:t>
            </a:r>
            <a:r>
              <a:rPr lang="cs-CZ" sz="2800" dirty="0"/>
              <a:t> </a:t>
            </a:r>
            <a:r>
              <a:rPr lang="cs-CZ" sz="2800" dirty="0" smtClean="0"/>
              <a:t>(trpasličí </a:t>
            </a:r>
            <a:r>
              <a:rPr lang="cs-CZ" sz="2800" dirty="0"/>
              <a:t>vzrůst</a:t>
            </a:r>
            <a:r>
              <a:rPr lang="cs-CZ" sz="2800" dirty="0" smtClean="0"/>
              <a:t>)</a:t>
            </a:r>
          </a:p>
          <a:p>
            <a:endParaRPr lang="cs-CZ" sz="2800" dirty="0"/>
          </a:p>
          <a:p>
            <a:r>
              <a:rPr lang="cs-CZ" sz="2800" dirty="0" smtClean="0"/>
              <a:t>Zvýšení </a:t>
            </a:r>
            <a:r>
              <a:rPr lang="cs-CZ" sz="2800" dirty="0"/>
              <a:t>produkce hormonu po ukončení </a:t>
            </a:r>
            <a:r>
              <a:rPr lang="cs-CZ" sz="2800" dirty="0" smtClean="0"/>
              <a:t>růstu (v dospělosti) </a:t>
            </a:r>
            <a:r>
              <a:rPr lang="cs-CZ" sz="2800" dirty="0"/>
              <a:t>– nárůst neosifikovaných částí těla ( čelní kost, dolní čelist, články prstů) + nadměrné zvětšování  vnitřních orgánů = </a:t>
            </a:r>
            <a:r>
              <a:rPr lang="cs-CZ" sz="2800" b="1" dirty="0"/>
              <a:t>akromegalie</a:t>
            </a:r>
          </a:p>
        </p:txBody>
      </p:sp>
    </p:spTree>
    <p:extLst>
      <p:ext uri="{BB962C8B-B14F-4D97-AF65-F5344CB8AC3E}">
        <p14:creationId xmlns:p14="http://schemas.microsoft.com/office/powerpoint/2010/main" val="341384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ýsledek obrázku pro gigantismus a nanism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1" y="1"/>
            <a:ext cx="4659002" cy="709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413513" y="337931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6473" y="1"/>
            <a:ext cx="4835527" cy="686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889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Štítná žláza (</a:t>
            </a:r>
            <a:r>
              <a:rPr lang="cs-CZ" dirty="0" err="1"/>
              <a:t>glandula</a:t>
            </a:r>
            <a:r>
              <a:rPr lang="cs-CZ" dirty="0"/>
              <a:t> </a:t>
            </a:r>
            <a:r>
              <a:rPr lang="cs-CZ" dirty="0" err="1"/>
              <a:t>thyreoidea</a:t>
            </a:r>
            <a:r>
              <a:rPr lang="cs-CZ" dirty="0"/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Párová žláza, oba její laloky leží po stranách </a:t>
            </a:r>
            <a:endParaRPr lang="cs-CZ" sz="2800" dirty="0" smtClean="0"/>
          </a:p>
          <a:p>
            <a:r>
              <a:rPr lang="cs-CZ" sz="2800" dirty="0" smtClean="0"/>
              <a:t>chrupavky </a:t>
            </a:r>
            <a:r>
              <a:rPr lang="cs-CZ" sz="2800" dirty="0"/>
              <a:t>štítné </a:t>
            </a:r>
          </a:p>
          <a:p>
            <a:r>
              <a:rPr lang="cs-CZ" sz="2800" dirty="0"/>
              <a:t>Největší žláza endokrinní žláza v těle</a:t>
            </a:r>
          </a:p>
          <a:p>
            <a:r>
              <a:rPr lang="cs-CZ" sz="2800" dirty="0"/>
              <a:t>Pokud není zvětšená – nehmatatelná </a:t>
            </a:r>
          </a:p>
          <a:p>
            <a:r>
              <a:rPr lang="cs-CZ" sz="2800" dirty="0"/>
              <a:t>Silně prokrvena (za 1 minutu jí protéká až </a:t>
            </a:r>
            <a:endParaRPr lang="cs-CZ" sz="2800" dirty="0" smtClean="0"/>
          </a:p>
          <a:p>
            <a:r>
              <a:rPr lang="cs-CZ" sz="2800" dirty="0" smtClean="0"/>
              <a:t>půl </a:t>
            </a:r>
            <a:r>
              <a:rPr lang="cs-CZ" sz="2800" dirty="0"/>
              <a:t>litru krve)</a:t>
            </a:r>
          </a:p>
          <a:p>
            <a:r>
              <a:rPr lang="cs-CZ" sz="2800" b="1" dirty="0"/>
              <a:t>Struma</a:t>
            </a:r>
            <a:r>
              <a:rPr lang="cs-CZ" sz="2800" dirty="0"/>
              <a:t> = zvětšená žláza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1159" y="2213810"/>
            <a:ext cx="3919004" cy="454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456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Hormony štítné žlázy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4128" y="1828800"/>
            <a:ext cx="9720073" cy="4480560"/>
          </a:xfrm>
        </p:spPr>
        <p:txBody>
          <a:bodyPr>
            <a:normAutofit/>
          </a:bodyPr>
          <a:lstStyle/>
          <a:p>
            <a:r>
              <a:rPr lang="cs-CZ" sz="2400" b="1" dirty="0"/>
              <a:t>1. </a:t>
            </a:r>
            <a:r>
              <a:rPr lang="cs-CZ" sz="2800" b="1" dirty="0"/>
              <a:t>Kalcitonin </a:t>
            </a:r>
            <a:r>
              <a:rPr lang="cs-CZ" sz="2800" dirty="0"/>
              <a:t>– snižuje hladinu vápníku a hořčíku v krvi</a:t>
            </a:r>
          </a:p>
          <a:p>
            <a:r>
              <a:rPr lang="cs-CZ" sz="2800" b="1" dirty="0"/>
              <a:t>2. Tyroxin </a:t>
            </a:r>
            <a:r>
              <a:rPr lang="cs-CZ" sz="2800" dirty="0"/>
              <a:t>– váže v těle jod a ovlivňuje látkovou výměnu v tělních buňkách</a:t>
            </a:r>
          </a:p>
          <a:p>
            <a:r>
              <a:rPr lang="cs-CZ" sz="2800" dirty="0"/>
              <a:t>Nedostatečná tvorba </a:t>
            </a:r>
            <a:r>
              <a:rPr lang="cs-CZ" sz="2800" dirty="0" smtClean="0"/>
              <a:t>v těhotenství = </a:t>
            </a:r>
            <a:r>
              <a:rPr lang="cs-CZ" sz="2800" b="1" dirty="0" smtClean="0"/>
              <a:t>kretenismus</a:t>
            </a:r>
            <a:endParaRPr lang="cs-CZ" sz="2800" b="1" dirty="0"/>
          </a:p>
          <a:p>
            <a:r>
              <a:rPr lang="cs-CZ" sz="2800" dirty="0"/>
              <a:t>Nadměrná tvorba – </a:t>
            </a:r>
            <a:r>
              <a:rPr lang="cs-CZ" sz="2800" b="1" dirty="0" err="1"/>
              <a:t>Basedowova</a:t>
            </a:r>
            <a:r>
              <a:rPr lang="cs-CZ" sz="2800" b="1" dirty="0"/>
              <a:t> choroba </a:t>
            </a:r>
            <a:r>
              <a:rPr lang="cs-CZ" sz="2800" dirty="0"/>
              <a:t>= hubnutí, nadměrný příjem potravy(pocit hladu), vypouklé oči z </a:t>
            </a:r>
            <a:r>
              <a:rPr lang="cs-CZ" sz="2800" dirty="0" smtClean="0"/>
              <a:t>důlků</a:t>
            </a:r>
            <a:r>
              <a:rPr lang="cs-CZ" sz="2800" dirty="0"/>
              <a:t>, nadměrné pocení…atd.</a:t>
            </a:r>
          </a:p>
          <a:p>
            <a:r>
              <a:rPr lang="cs-CZ" sz="2800" b="1" dirty="0"/>
              <a:t>3. </a:t>
            </a:r>
            <a:r>
              <a:rPr lang="cs-CZ" sz="2800" b="1" dirty="0" err="1"/>
              <a:t>Trijodthyronin</a:t>
            </a:r>
            <a:r>
              <a:rPr lang="cs-CZ" sz="2800" b="1" dirty="0"/>
              <a:t> </a:t>
            </a:r>
            <a:r>
              <a:rPr lang="cs-CZ" sz="2800" dirty="0"/>
              <a:t>– ovlivňuje termoregulaci v lidském těle, urychluje odbourávání lipidů a sacharidů v </a:t>
            </a:r>
            <a:r>
              <a:rPr lang="cs-CZ" sz="2800" dirty="0" smtClean="0"/>
              <a:t>těle</a:t>
            </a:r>
            <a:endParaRPr lang="cs-CZ" sz="2800" dirty="0"/>
          </a:p>
          <a:p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71896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ýsledek obrázku pro stitna zlaza strum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1839"/>
            <a:ext cx="6590212" cy="492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Výsledek obrázku pro basedowova chorob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904" y="142205"/>
            <a:ext cx="5027539" cy="4575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442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9994" y="365126"/>
            <a:ext cx="10523806" cy="971306"/>
          </a:xfrm>
        </p:spPr>
        <p:txBody>
          <a:bodyPr>
            <a:normAutofit fontScale="90000"/>
          </a:bodyPr>
          <a:lstStyle/>
          <a:p>
            <a:r>
              <a:rPr lang="cs-CZ" dirty="0"/>
              <a:t>Příštítná tělíska (</a:t>
            </a:r>
            <a:r>
              <a:rPr lang="cs-CZ" dirty="0" err="1"/>
              <a:t>glanduelae</a:t>
            </a:r>
            <a:r>
              <a:rPr lang="cs-CZ" dirty="0"/>
              <a:t> </a:t>
            </a:r>
            <a:r>
              <a:rPr lang="cs-CZ" dirty="0" err="1"/>
              <a:t>parathyreoideae</a:t>
            </a:r>
            <a:r>
              <a:rPr lang="cs-CZ" dirty="0"/>
              <a:t>)                      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302" y="1690688"/>
            <a:ext cx="10875498" cy="4486275"/>
          </a:xfrm>
        </p:spPr>
        <p:txBody>
          <a:bodyPr>
            <a:normAutofit/>
          </a:bodyPr>
          <a:lstStyle/>
          <a:p>
            <a:r>
              <a:rPr lang="cs-CZ" sz="2800" dirty="0"/>
              <a:t>4 malá tělíska velikosti hrášku</a:t>
            </a:r>
          </a:p>
          <a:p>
            <a:r>
              <a:rPr lang="cs-CZ" sz="2800" dirty="0"/>
              <a:t>Na zadní straně laloků štítné žlázy</a:t>
            </a:r>
          </a:p>
          <a:p>
            <a:r>
              <a:rPr lang="cs-CZ" sz="2800" dirty="0"/>
              <a:t>Produkují </a:t>
            </a:r>
            <a:r>
              <a:rPr lang="cs-CZ" sz="2800" b="1" dirty="0"/>
              <a:t>parathormon</a:t>
            </a:r>
            <a:r>
              <a:rPr lang="cs-CZ" sz="2800" dirty="0"/>
              <a:t> – udržuje správnou hladinu vápenatých a </a:t>
            </a:r>
            <a:r>
              <a:rPr lang="cs-CZ" sz="2800" dirty="0" err="1"/>
              <a:t>fosforečnanových</a:t>
            </a:r>
            <a:r>
              <a:rPr lang="cs-CZ" sz="2800" dirty="0"/>
              <a:t> iontů v krvi, podněcuje uvolňování vápníku z kostí</a:t>
            </a:r>
          </a:p>
          <a:p>
            <a:r>
              <a:rPr lang="cs-CZ" sz="2800" dirty="0"/>
              <a:t>Hyperfunkce hormonu = </a:t>
            </a:r>
            <a:r>
              <a:rPr lang="cs-CZ" sz="2800" b="1" dirty="0"/>
              <a:t>osteoporóza </a:t>
            </a:r>
          </a:p>
          <a:p>
            <a:r>
              <a:rPr lang="cs-CZ" sz="2800" dirty="0"/>
              <a:t>Hypofunkce hormonu = snižuje se obsah vápníku v krvi – zvyšuje se nervosvalová dráždivost – vznik křečí (nebezpečné křeče hrtanových a dýchacích svalů)</a:t>
            </a:r>
          </a:p>
          <a:p>
            <a:pPr marL="0" indent="0">
              <a:buNone/>
            </a:pPr>
            <a:endParaRPr lang="cs-CZ" sz="2800" dirty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961825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86928" y="548640"/>
            <a:ext cx="6566453" cy="483121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78302" y="5880295"/>
            <a:ext cx="31652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Obrázek č. 7</a:t>
            </a:r>
          </a:p>
          <a:p>
            <a:r>
              <a:rPr lang="cs-CZ" sz="1000" dirty="0"/>
              <a:t>http://medicina.ronnie.cz/c-7376-hormony-a-jejich-vliv-na-organismus-ii.html</a:t>
            </a:r>
          </a:p>
        </p:txBody>
      </p:sp>
    </p:spTree>
    <p:extLst>
      <p:ext uri="{BB962C8B-B14F-4D97-AF65-F5344CB8AC3E}">
        <p14:creationId xmlns:p14="http://schemas.microsoft.com/office/powerpoint/2010/main" val="1423858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Slinivka </a:t>
            </a:r>
            <a:r>
              <a:rPr lang="cs-CZ" dirty="0" smtClean="0"/>
              <a:t>břišní (</a:t>
            </a:r>
            <a:r>
              <a:rPr lang="cs-CZ" dirty="0"/>
              <a:t>pankreas)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/>
              <a:t>Řadíme jí k orgánům trávicí soustavy</a:t>
            </a:r>
          </a:p>
          <a:p>
            <a:r>
              <a:rPr lang="cs-CZ" sz="2800" dirty="0"/>
              <a:t>Exogenní i endogenní funkce</a:t>
            </a:r>
          </a:p>
          <a:p>
            <a:r>
              <a:rPr lang="cs-CZ" sz="2800" b="1" dirty="0"/>
              <a:t>E</a:t>
            </a:r>
            <a:r>
              <a:rPr lang="cs-CZ" sz="2800" b="1" dirty="0" smtClean="0"/>
              <a:t>xogenní funkce </a:t>
            </a:r>
            <a:r>
              <a:rPr lang="cs-CZ" sz="2800" dirty="0"/>
              <a:t>= </a:t>
            </a:r>
            <a:r>
              <a:rPr lang="cs-CZ" sz="2800" dirty="0" smtClean="0"/>
              <a:t>vylučováni </a:t>
            </a:r>
            <a:r>
              <a:rPr lang="cs-CZ" sz="2800" dirty="0"/>
              <a:t>enzymů (</a:t>
            </a:r>
            <a:r>
              <a:rPr lang="cs-CZ" sz="2800" dirty="0" err="1" smtClean="0"/>
              <a:t>tripsin</a:t>
            </a:r>
            <a:r>
              <a:rPr lang="cs-CZ" sz="2800" dirty="0"/>
              <a:t>, amyláza, lipáza), které tvoří pankreatickou šťávu </a:t>
            </a:r>
            <a:r>
              <a:rPr lang="cs-CZ" sz="2800" dirty="0" smtClean="0"/>
              <a:t>do GIT</a:t>
            </a:r>
            <a:endParaRPr lang="cs-CZ" sz="2800" dirty="0"/>
          </a:p>
          <a:p>
            <a:r>
              <a:rPr lang="cs-CZ" sz="2800" b="1" dirty="0"/>
              <a:t>Endogenní funkce </a:t>
            </a:r>
            <a:r>
              <a:rPr lang="cs-CZ" sz="2800" dirty="0"/>
              <a:t>= zajištují Langerhansovy </a:t>
            </a:r>
            <a:r>
              <a:rPr lang="cs-CZ" sz="2800" dirty="0" smtClean="0"/>
              <a:t>ostrůvky, které </a:t>
            </a:r>
            <a:r>
              <a:rPr lang="cs-CZ" sz="2800" dirty="0"/>
              <a:t>vylučují důležité </a:t>
            </a:r>
            <a:r>
              <a:rPr lang="cs-CZ" sz="2800" dirty="0" smtClean="0"/>
              <a:t>hormony do krve (inzulin, </a:t>
            </a:r>
            <a:r>
              <a:rPr lang="cs-CZ" sz="2800" dirty="0" err="1" smtClean="0"/>
              <a:t>glukagon</a:t>
            </a:r>
            <a:r>
              <a:rPr lang="cs-CZ" sz="2800" dirty="0" smtClean="0"/>
              <a:t>)</a:t>
            </a:r>
            <a:endParaRPr lang="cs-CZ" sz="28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865911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Hormony slinivky břišní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1. Glukagon </a:t>
            </a:r>
            <a:r>
              <a:rPr lang="cs-CZ" sz="2400" dirty="0"/>
              <a:t>– podílí se na zvyšování hladiny glukózy v krvi, způsobuje štěpení glukagonu na glukózu v játrech</a:t>
            </a:r>
          </a:p>
          <a:p>
            <a:r>
              <a:rPr lang="cs-CZ" sz="2400" b="1" dirty="0"/>
              <a:t>2. Inzulín </a:t>
            </a:r>
            <a:r>
              <a:rPr lang="cs-CZ" sz="2400" dirty="0"/>
              <a:t>– pomocí inzulínu se dostává glukóza do buněk přes membránu, tím snižuje hladinu glykémie a navrací ji do normálu, podporuje tvorbu bílkovin, zasahuje do metabolismu tuků</a:t>
            </a:r>
          </a:p>
          <a:p>
            <a:r>
              <a:rPr lang="cs-CZ" sz="2400" dirty="0"/>
              <a:t>Hypofunkce inzulínu = vznik cukrovky </a:t>
            </a:r>
            <a:r>
              <a:rPr lang="cs-CZ" sz="2400" dirty="0" smtClean="0"/>
              <a:t>(diabetes </a:t>
            </a:r>
            <a:r>
              <a:rPr lang="cs-CZ" sz="2400" dirty="0" err="1" smtClean="0"/>
              <a:t>mellitus</a:t>
            </a:r>
            <a:r>
              <a:rPr lang="cs-CZ" sz="2400" dirty="0" smtClean="0"/>
              <a:t>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96541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Nadledviny (</a:t>
            </a:r>
            <a:r>
              <a:rPr lang="cs-CZ" dirty="0" err="1"/>
              <a:t>glandulae</a:t>
            </a:r>
            <a:r>
              <a:rPr lang="cs-CZ" dirty="0"/>
              <a:t> </a:t>
            </a:r>
            <a:r>
              <a:rPr lang="cs-CZ" dirty="0" err="1"/>
              <a:t>suprarenales</a:t>
            </a:r>
            <a:r>
              <a:rPr lang="cs-CZ" dirty="0"/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121046"/>
            <a:ext cx="10515600" cy="4351338"/>
          </a:xfrm>
        </p:spPr>
        <p:txBody>
          <a:bodyPr>
            <a:normAutofit/>
          </a:bodyPr>
          <a:lstStyle/>
          <a:p>
            <a:r>
              <a:rPr lang="cs-CZ" sz="3200" dirty="0"/>
              <a:t>Jsou to párové orgány</a:t>
            </a:r>
          </a:p>
          <a:p>
            <a:r>
              <a:rPr lang="cs-CZ" sz="3200" dirty="0"/>
              <a:t>Nachází se na vrcholu ledvin</a:t>
            </a:r>
          </a:p>
          <a:p>
            <a:r>
              <a:rPr lang="cs-CZ" sz="3200" dirty="0"/>
              <a:t>Složeny ze dvou částí: kůra a </a:t>
            </a:r>
            <a:r>
              <a:rPr lang="cs-CZ" sz="3200" dirty="0" smtClean="0"/>
              <a:t>dřeň  </a:t>
            </a:r>
            <a:endParaRPr lang="cs-CZ" sz="3200" dirty="0"/>
          </a:p>
          <a:p>
            <a:r>
              <a:rPr lang="cs-CZ" sz="3200" dirty="0"/>
              <a:t>Obě části vylučují odlišné hormony a každý má samostatnou funkci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135267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744" y="1252539"/>
            <a:ext cx="10516511" cy="435292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929" y="-1"/>
            <a:ext cx="6951839" cy="695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848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Hormony nadledvin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4128" y="1567543"/>
            <a:ext cx="9720073" cy="5055326"/>
          </a:xfrm>
        </p:spPr>
        <p:txBody>
          <a:bodyPr>
            <a:normAutofit/>
          </a:bodyPr>
          <a:lstStyle/>
          <a:p>
            <a:r>
              <a:rPr lang="cs-CZ" sz="2400" dirty="0"/>
              <a:t>A) </a:t>
            </a:r>
            <a:r>
              <a:rPr lang="cs-CZ" sz="2400" b="1" u="sng" dirty="0"/>
              <a:t>Kůra nadledvin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b="1" dirty="0"/>
              <a:t>    mineralokortikoidy </a:t>
            </a:r>
            <a:r>
              <a:rPr lang="cs-CZ" sz="2400" dirty="0"/>
              <a:t>(aldosteron) – působí na zpětné vstřebávaní iontů sodíku a vylučování iontů draslíku, zasahuje do hospodaření s vodou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dirty="0"/>
              <a:t> </a:t>
            </a:r>
            <a:r>
              <a:rPr lang="cs-CZ" sz="2400" b="1" dirty="0"/>
              <a:t>glukokortikoidy</a:t>
            </a:r>
            <a:r>
              <a:rPr lang="cs-CZ" sz="2400" dirty="0"/>
              <a:t> (kortizol) – zvyšují hladinu glukózy v krvi, antistresový a protizánětlivý účinek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dirty="0"/>
              <a:t> </a:t>
            </a:r>
            <a:r>
              <a:rPr lang="cs-CZ" sz="2400" b="1" dirty="0"/>
              <a:t>steroidy</a:t>
            </a:r>
            <a:r>
              <a:rPr lang="cs-CZ" sz="2400" dirty="0"/>
              <a:t> – účinek podobný účinkům pohlavních hormonů testosteronu a estrogenu</a:t>
            </a:r>
          </a:p>
          <a:p>
            <a:r>
              <a:rPr lang="cs-CZ" sz="2400" dirty="0"/>
              <a:t>Hyperfunkce = </a:t>
            </a:r>
            <a:r>
              <a:rPr lang="cs-CZ" sz="2400" b="1" dirty="0" err="1"/>
              <a:t>Cushingův</a:t>
            </a:r>
            <a:r>
              <a:rPr lang="cs-CZ" sz="2400" b="1" dirty="0"/>
              <a:t> syndrom </a:t>
            </a:r>
            <a:r>
              <a:rPr lang="cs-CZ" sz="2400" dirty="0"/>
              <a:t>– předčasná pohlavní zralost, vznik sekundárních pohlavních orgánů druhého pohlaví, obezita, slabost, vypouklé břicho, vyšší tepová frekvence</a:t>
            </a:r>
          </a:p>
          <a:p>
            <a:r>
              <a:rPr lang="cs-CZ" sz="2400" dirty="0"/>
              <a:t>Hypofunkce = </a:t>
            </a:r>
            <a:r>
              <a:rPr lang="cs-CZ" sz="2400" b="1" dirty="0" err="1"/>
              <a:t>Addisonova</a:t>
            </a:r>
            <a:r>
              <a:rPr lang="cs-CZ" sz="2400" b="1" dirty="0"/>
              <a:t> choroba </a:t>
            </a:r>
            <a:r>
              <a:rPr lang="cs-CZ" sz="2400" dirty="0"/>
              <a:t>– slabost, závratě, hubnutí, tmavá pigmentace v ohybech kloubů, nízký krevní tlak, vysoká tepová frekvence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834113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Hormony nadledvin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B) </a:t>
            </a:r>
            <a:r>
              <a:rPr lang="cs-CZ" sz="2800" dirty="0"/>
              <a:t>Dřeň nadledvin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800" dirty="0"/>
              <a:t> </a:t>
            </a:r>
            <a:r>
              <a:rPr lang="cs-CZ" sz="2800" b="1" dirty="0"/>
              <a:t>adrenalin a noradrenalin </a:t>
            </a:r>
            <a:r>
              <a:rPr lang="cs-CZ" sz="2800" dirty="0"/>
              <a:t>– zvyšují hladinu krevní glukózy, zvyšují tepovou frekvenci,  podporují štěpení glykogenu v játrech, zvyšují prokrvení činných orgánů, zlepšují ventilaci plic</a:t>
            </a:r>
          </a:p>
        </p:txBody>
      </p:sp>
    </p:spTree>
    <p:extLst>
      <p:ext uri="{BB962C8B-B14F-4D97-AF65-F5344CB8AC3E}">
        <p14:creationId xmlns:p14="http://schemas.microsoft.com/office/powerpoint/2010/main" val="34350433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Šišinka (epifýza)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Nachází se v mezimozku</a:t>
            </a:r>
          </a:p>
          <a:p>
            <a:r>
              <a:rPr lang="cs-CZ" sz="2400" dirty="0"/>
              <a:t>Nepárový orgán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 Hormony šišinky: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dirty="0"/>
              <a:t> </a:t>
            </a:r>
            <a:r>
              <a:rPr lang="cs-CZ" sz="2400" b="1" dirty="0"/>
              <a:t>trofický hormon </a:t>
            </a:r>
            <a:r>
              <a:rPr lang="cs-CZ" sz="2400" dirty="0"/>
              <a:t>– stimuluje v kůře nadledvin produkci aldosteronu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dirty="0"/>
              <a:t> </a:t>
            </a:r>
            <a:r>
              <a:rPr lang="cs-CZ" sz="2400" b="1" dirty="0"/>
              <a:t>melatonin</a:t>
            </a:r>
            <a:r>
              <a:rPr lang="cs-CZ" sz="2400" dirty="0"/>
              <a:t> – umožnuje pomalý nástup puberty, vytváří se v noci, kontroluje cyklus bdění a spánku, vylučuje se v noci do moči, u dětí velká tvorba a věkem se snižuje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711246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Výsledek obrázku pro šišin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204" y="188686"/>
            <a:ext cx="6923768" cy="609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1678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Vaječníky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Párové žlázy</a:t>
            </a:r>
          </a:p>
          <a:p>
            <a:r>
              <a:rPr lang="cs-CZ" sz="2400" dirty="0"/>
              <a:t>Uloženy v dutině pánevní</a:t>
            </a:r>
          </a:p>
          <a:p>
            <a:r>
              <a:rPr lang="cs-CZ" sz="2400" dirty="0"/>
              <a:t>Vylučují dva hormony – funkčně se doplňují: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dirty="0"/>
              <a:t>  </a:t>
            </a:r>
            <a:r>
              <a:rPr lang="cs-CZ" sz="2400" b="1" dirty="0"/>
              <a:t>estrogeny</a:t>
            </a:r>
            <a:r>
              <a:rPr lang="cs-CZ" sz="2400" dirty="0"/>
              <a:t> </a:t>
            </a:r>
            <a:r>
              <a:rPr lang="cs-CZ" sz="2400" dirty="0" smtClean="0"/>
              <a:t>způsobují růst </a:t>
            </a:r>
            <a:r>
              <a:rPr lang="cs-CZ" sz="2400" dirty="0"/>
              <a:t>děložní sliznice, rozvoj pohlavních orgánů, snižují množství cholesterolu v krevní </a:t>
            </a:r>
            <a:r>
              <a:rPr lang="cs-CZ" sz="2400" dirty="0" smtClean="0"/>
              <a:t>plazmě (prevence IM)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Určité množství i u mužů – rozdílné tělesné rysy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dirty="0"/>
              <a:t> </a:t>
            </a:r>
            <a:r>
              <a:rPr lang="cs-CZ" sz="2400" b="1" dirty="0"/>
              <a:t>progesterony</a:t>
            </a:r>
            <a:r>
              <a:rPr lang="cs-CZ" sz="2400" dirty="0"/>
              <a:t> – tvoří se ve žlutém tělísku a v těhotenství i v placentě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sz="2400" dirty="0"/>
              <a:t>Progesterony </a:t>
            </a:r>
            <a:r>
              <a:rPr lang="cs-CZ" sz="2400" dirty="0" smtClean="0"/>
              <a:t>tlumí </a:t>
            </a:r>
            <a:r>
              <a:rPr lang="cs-CZ" sz="2400" dirty="0"/>
              <a:t>stahy děložního svalstva</a:t>
            </a:r>
            <a:r>
              <a:rPr lang="cs-CZ" sz="2400" dirty="0" smtClean="0"/>
              <a:t>, </a:t>
            </a:r>
            <a:r>
              <a:rPr lang="cs-CZ" sz="2400" dirty="0"/>
              <a:t>působí na vývoj mléčné žlázy</a:t>
            </a:r>
          </a:p>
        </p:txBody>
      </p:sp>
    </p:spTree>
    <p:extLst>
      <p:ext uri="{BB962C8B-B14F-4D97-AF65-F5344CB8AC3E}">
        <p14:creationId xmlns:p14="http://schemas.microsoft.com/office/powerpoint/2010/main" val="17252648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551" y="868816"/>
            <a:ext cx="8003941" cy="531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901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Varlata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dirty="0"/>
              <a:t>Testosteron</a:t>
            </a:r>
            <a:r>
              <a:rPr lang="cs-CZ" sz="3200" dirty="0"/>
              <a:t> – vzniká v </a:t>
            </a:r>
            <a:r>
              <a:rPr lang="cs-CZ" sz="3200" dirty="0" err="1"/>
              <a:t>Leydigových</a:t>
            </a:r>
            <a:r>
              <a:rPr lang="cs-CZ" sz="3200" dirty="0"/>
              <a:t> buňkách ve </a:t>
            </a:r>
            <a:r>
              <a:rPr lang="cs-CZ" sz="3200" dirty="0" smtClean="0"/>
              <a:t>varlatech,</a:t>
            </a:r>
            <a:endParaRPr lang="cs-CZ" sz="3200" dirty="0"/>
          </a:p>
          <a:p>
            <a:r>
              <a:rPr lang="cs-CZ" sz="3200" dirty="0"/>
              <a:t>m</a:t>
            </a:r>
            <a:r>
              <a:rPr lang="cs-CZ" sz="3200" dirty="0" smtClean="0"/>
              <a:t>á </a:t>
            </a:r>
            <a:r>
              <a:rPr lang="cs-CZ" sz="3200" dirty="0"/>
              <a:t>vliv na produkci spermií a růst pohlavních orgánů, </a:t>
            </a:r>
            <a:r>
              <a:rPr lang="cs-CZ" sz="3200" dirty="0" smtClean="0"/>
              <a:t>na ochlupení</a:t>
            </a:r>
            <a:endParaRPr lang="cs-CZ" sz="3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26448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Tkáňové hormony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u="sng" dirty="0"/>
              <a:t>Žaludek</a:t>
            </a:r>
            <a:r>
              <a:rPr lang="cs-CZ" sz="2400" dirty="0"/>
              <a:t>: </a:t>
            </a:r>
            <a:r>
              <a:rPr lang="cs-CZ" sz="2400" b="1" dirty="0"/>
              <a:t>gastrin</a:t>
            </a:r>
            <a:r>
              <a:rPr lang="cs-CZ" sz="2400" dirty="0"/>
              <a:t> – stimulace peristaltiky, tvorba žaludeční šťávy </a:t>
            </a:r>
          </a:p>
          <a:p>
            <a:r>
              <a:rPr lang="cs-CZ" sz="2400" u="sng" dirty="0"/>
              <a:t>Tenké střevo: </a:t>
            </a:r>
            <a:r>
              <a:rPr lang="cs-CZ" sz="2400" b="1" dirty="0"/>
              <a:t>sekretin</a:t>
            </a:r>
            <a:r>
              <a:rPr lang="cs-CZ" sz="2400" dirty="0"/>
              <a:t> – stimuluje žlučník a pankreas, </a:t>
            </a:r>
            <a:r>
              <a:rPr lang="cs-CZ" sz="2400" b="1" dirty="0" err="1"/>
              <a:t>somatostatin</a:t>
            </a:r>
            <a:r>
              <a:rPr lang="cs-CZ" sz="2400" dirty="0"/>
              <a:t> – inhibuje žlučník a pankreas,</a:t>
            </a:r>
            <a:r>
              <a:rPr lang="cs-CZ" sz="2400" b="1" dirty="0"/>
              <a:t> </a:t>
            </a:r>
            <a:r>
              <a:rPr lang="cs-CZ" sz="2400" b="1" dirty="0" err="1"/>
              <a:t>motilin</a:t>
            </a:r>
            <a:r>
              <a:rPr lang="cs-CZ" sz="2400" b="1" dirty="0"/>
              <a:t> </a:t>
            </a:r>
            <a:r>
              <a:rPr lang="cs-CZ" sz="2400" dirty="0"/>
              <a:t>– stimuluje peristaltiku</a:t>
            </a:r>
          </a:p>
          <a:p>
            <a:r>
              <a:rPr lang="cs-CZ" sz="2400" u="sng" dirty="0"/>
              <a:t>Ledviny:</a:t>
            </a:r>
            <a:r>
              <a:rPr lang="cs-CZ" sz="2400" b="1" u="sng" dirty="0"/>
              <a:t> </a:t>
            </a:r>
            <a:r>
              <a:rPr lang="cs-CZ" sz="2400" b="1" dirty="0"/>
              <a:t>renin </a:t>
            </a:r>
            <a:r>
              <a:rPr lang="cs-CZ" sz="2400" dirty="0"/>
              <a:t>– stimuluje tvorbu aldosteronu, </a:t>
            </a:r>
            <a:r>
              <a:rPr lang="cs-CZ" sz="2400" b="1" dirty="0"/>
              <a:t>D-hormon</a:t>
            </a:r>
            <a:r>
              <a:rPr lang="cs-CZ" sz="2400" dirty="0"/>
              <a:t> – stimuluje resorpci vápníku ze střeva</a:t>
            </a:r>
          </a:p>
          <a:p>
            <a:r>
              <a:rPr lang="cs-CZ" sz="2400" u="sng" dirty="0"/>
              <a:t>Játra: </a:t>
            </a:r>
            <a:r>
              <a:rPr lang="cs-CZ" sz="2400" b="1" dirty="0" err="1"/>
              <a:t>somatomedin</a:t>
            </a:r>
            <a:r>
              <a:rPr lang="cs-CZ" sz="2400" dirty="0"/>
              <a:t> – zprostředkuje růst kostí</a:t>
            </a:r>
          </a:p>
          <a:p>
            <a:r>
              <a:rPr lang="cs-CZ" sz="2400" u="sng" dirty="0"/>
              <a:t>Srdce: </a:t>
            </a:r>
            <a:r>
              <a:rPr lang="cs-CZ" sz="2400" b="1" dirty="0"/>
              <a:t>ANP</a:t>
            </a:r>
            <a:r>
              <a:rPr lang="cs-CZ" sz="2400" dirty="0"/>
              <a:t>(atriový </a:t>
            </a:r>
            <a:r>
              <a:rPr lang="cs-CZ" sz="2400" dirty="0" err="1"/>
              <a:t>natriuretický</a:t>
            </a:r>
            <a:r>
              <a:rPr lang="cs-CZ" sz="2400" dirty="0"/>
              <a:t> peptid) – podporuje vylučování iontů sodíku a vody v ledvinách, snižuje krevní tlak</a:t>
            </a:r>
          </a:p>
          <a:p>
            <a:r>
              <a:rPr lang="cs-CZ" sz="2400" u="sng" dirty="0"/>
              <a:t>Mozek</a:t>
            </a:r>
            <a:r>
              <a:rPr lang="cs-CZ" sz="2400" dirty="0"/>
              <a:t>: endorfiny, histamin, serotonin, dopamin…atd.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808174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ál">
  <a:themeElements>
    <a:clrScheme name="Integrá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á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á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656</TotalTime>
  <Words>1014</Words>
  <Application>Microsoft Office PowerPoint</Application>
  <PresentationFormat>Širokoúhlá obrazovka</PresentationFormat>
  <Paragraphs>120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1" baseType="lpstr">
      <vt:lpstr>Tw Cen MT</vt:lpstr>
      <vt:lpstr>Tw Cen MT Condensed</vt:lpstr>
      <vt:lpstr>Wingdings</vt:lpstr>
      <vt:lpstr>Wingdings 3</vt:lpstr>
      <vt:lpstr>Integrál</vt:lpstr>
      <vt:lpstr>HORMONY</vt:lpstr>
      <vt:lpstr>hormony</vt:lpstr>
      <vt:lpstr>Rozdělení hormonŮ podle místa vzniku</vt:lpstr>
      <vt:lpstr>1. Endokrinní žlázy</vt:lpstr>
      <vt:lpstr>A) Hypofýza</vt:lpstr>
      <vt:lpstr>Adenohypofýza</vt:lpstr>
      <vt:lpstr>Neurohypofýza</vt:lpstr>
      <vt:lpstr>Poruchy adenoHYPOfýZY</vt:lpstr>
      <vt:lpstr>Prezentace aplikace PowerPoint</vt:lpstr>
      <vt:lpstr>Štítná žláza (glandula thyreoidea)</vt:lpstr>
      <vt:lpstr>Hormony štítné žlázy</vt:lpstr>
      <vt:lpstr>Prezentace aplikace PowerPoint</vt:lpstr>
      <vt:lpstr>Příštítná tělíska (glanduelae parathyreoideae)                       </vt:lpstr>
      <vt:lpstr>Prezentace aplikace PowerPoint</vt:lpstr>
      <vt:lpstr>Slinivka břišní (pankreas)</vt:lpstr>
      <vt:lpstr>Hormony slinivky břišní</vt:lpstr>
      <vt:lpstr>Nadledviny (glandulae suprarenales)</vt:lpstr>
      <vt:lpstr>Prezentace aplikace PowerPoint</vt:lpstr>
      <vt:lpstr>Hormony nadledvin</vt:lpstr>
      <vt:lpstr>Hormony nadledvin</vt:lpstr>
      <vt:lpstr>Šišinka (epifýza)</vt:lpstr>
      <vt:lpstr>Prezentace aplikace PowerPoint</vt:lpstr>
      <vt:lpstr>Vaječníky</vt:lpstr>
      <vt:lpstr>Prezentace aplikace PowerPoint</vt:lpstr>
      <vt:lpstr>Varlata</vt:lpstr>
      <vt:lpstr>Tkáňové hormony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HORMONY</dc:title>
  <dc:creator>Lenka</dc:creator>
  <cp:lastModifiedBy>pokyna</cp:lastModifiedBy>
  <cp:revision>86</cp:revision>
  <dcterms:created xsi:type="dcterms:W3CDTF">2016-10-28T12:57:22Z</dcterms:created>
  <dcterms:modified xsi:type="dcterms:W3CDTF">2022-08-31T06:03:40Z</dcterms:modified>
</cp:coreProperties>
</file>