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7" r:id="rId4"/>
    <p:sldId id="260" r:id="rId5"/>
    <p:sldId id="278" r:id="rId6"/>
    <p:sldId id="279" r:id="rId7"/>
    <p:sldId id="271" r:id="rId8"/>
    <p:sldId id="270" r:id="rId9"/>
    <p:sldId id="280" r:id="rId10"/>
    <p:sldId id="269" r:id="rId11"/>
    <p:sldId id="272" r:id="rId12"/>
    <p:sldId id="273" r:id="rId13"/>
    <p:sldId id="274" r:id="rId14"/>
    <p:sldId id="275" r:id="rId15"/>
    <p:sldId id="267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4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www.vascak.cz/data/android/physicsatschool/template.php?s=gp_volny_pad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473-volny-pad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png"/><Relationship Id="rId5" Type="http://schemas.openxmlformats.org/officeDocument/2006/relationships/image" Target="../media/image8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37088" y="2132856"/>
            <a:ext cx="5317822" cy="1080001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Mechanika – kinematika</a:t>
            </a:r>
            <a:br>
              <a:rPr lang="cs-CZ" dirty="0"/>
            </a:br>
            <a:r>
              <a:rPr lang="cs-CZ" dirty="0"/>
              <a:t>(Fyz23)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04545" y="3861048"/>
            <a:ext cx="3182908" cy="1752600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Gravitace</a:t>
            </a:r>
          </a:p>
          <a:p>
            <a:r>
              <a:rPr lang="cs-CZ" dirty="0"/>
              <a:t>Gravitační a tíhová síla</a:t>
            </a:r>
          </a:p>
          <a:p>
            <a:r>
              <a:rPr lang="cs-CZ" dirty="0"/>
              <a:t>Tíhové zrychlení</a:t>
            </a:r>
          </a:p>
          <a:p>
            <a:r>
              <a:rPr lang="cs-CZ" dirty="0"/>
              <a:t>Volný pád</a:t>
            </a:r>
          </a:p>
          <a:p>
            <a:r>
              <a:rPr lang="cs-CZ" dirty="0"/>
              <a:t>Úlohy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F0414F4-E309-7EBA-11F9-35A06A70562D}"/>
              </a:ext>
            </a:extLst>
          </p:cNvPr>
          <p:cNvSpPr txBox="1"/>
          <p:nvPr/>
        </p:nvSpPr>
        <p:spPr>
          <a:xfrm>
            <a:off x="839416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26. 12. 2025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548680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163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9336" y="476673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Gravitace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9336" y="913075"/>
            <a:ext cx="5832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Gravitace je interakce mezi hmotnými objekty.</a:t>
            </a:r>
          </a:p>
          <a:p>
            <a:endParaRPr lang="cs-CZ" dirty="0"/>
          </a:p>
          <a:p>
            <a:r>
              <a:rPr lang="cs-CZ" dirty="0"/>
              <a:t>Známe interakce:    Silná interakce</a:t>
            </a:r>
          </a:p>
          <a:p>
            <a:r>
              <a:rPr lang="cs-CZ" dirty="0"/>
              <a:t>		Slabá interakce</a:t>
            </a:r>
          </a:p>
          <a:p>
            <a:r>
              <a:rPr lang="cs-CZ" dirty="0"/>
              <a:t>		Elektromagnetická interakce</a:t>
            </a:r>
          </a:p>
          <a:p>
            <a:r>
              <a:rPr lang="cs-CZ" dirty="0"/>
              <a:t>		</a:t>
            </a:r>
            <a:r>
              <a:rPr lang="cs-CZ" b="1" dirty="0"/>
              <a:t>Gravitace</a:t>
            </a:r>
            <a:endParaRPr lang="cs-CZ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3719736" y="1628800"/>
            <a:ext cx="144016" cy="50405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07768" y="1745233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atomární úroveň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19336" y="264666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Gravitace je </a:t>
            </a:r>
            <a:r>
              <a:rPr lang="cs-CZ" b="1" dirty="0"/>
              <a:t>nejslabší</a:t>
            </a:r>
            <a:r>
              <a:rPr lang="cs-CZ" dirty="0"/>
              <a:t> ze všech interakcí a je vždy </a:t>
            </a:r>
            <a:r>
              <a:rPr lang="cs-CZ" b="1" dirty="0"/>
              <a:t>přitažlivá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9336" y="3034777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Gravitační pole – silové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19336" y="3484788"/>
                <a:ext cx="11618887" cy="12628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Gravitační síla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 dirty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 dirty="0">
                                <a:latin typeface="Cambria Math"/>
                              </a:rPr>
                              <m:t>𝑔</m:t>
                            </m:r>
                          </m:sub>
                        </m:sSub>
                      </m:e>
                    </m:acc>
                    <m:r>
                      <a:rPr lang="cs-CZ" i="1" dirty="0">
                        <a:latin typeface="Cambria Math"/>
                      </a:rPr>
                      <m:t>  </m:t>
                    </m:r>
                  </m:oMath>
                </a14:m>
                <a:r>
                  <a:rPr lang="cs-CZ" dirty="0"/>
                  <a:t>– je definována Newtonovým gravitačním zákonem.</a:t>
                </a:r>
              </a:p>
              <a:p>
                <a:r>
                  <a:rPr lang="cs-CZ" dirty="0"/>
                  <a:t>Tento zákon umožňuje výpočet síly působící mezi hmotnými objekty, ale nepodává vysvětlení o původu gravitace – teorii gravitace.</a:t>
                </a:r>
              </a:p>
              <a:p>
                <a:r>
                  <a:rPr lang="cs-CZ" dirty="0"/>
                  <a:t>Teorii gravitace v roce 1915 rozvinul Albert Einstein  v obecné teorii relativity.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36" y="3484788"/>
                <a:ext cx="11618887" cy="1262846"/>
              </a:xfrm>
              <a:prstGeom prst="rect">
                <a:avLst/>
              </a:prstGeom>
              <a:blipFill>
                <a:blip r:embed="rId2"/>
                <a:stretch>
                  <a:fillRect l="-472" b="-67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514B56A4-8DC5-15C6-9E62-DFAF80905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449669"/>
            <a:ext cx="3816424" cy="286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FF03E9AA-A25F-4369-5143-470045122791}"/>
              </a:ext>
            </a:extLst>
          </p:cNvPr>
          <p:cNvSpPr txBox="1"/>
          <p:nvPr/>
        </p:nvSpPr>
        <p:spPr>
          <a:xfrm>
            <a:off x="119336" y="4767535"/>
            <a:ext cx="1132383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Obecná teorie relativity zobecňuje speciální relativitu a Newtonův gravitační zákon do jednotného popisu gravitace jako geometrické vlastnosti prostoru a času neboli prostoročasu. Především postuluje, že zakřivení prostoročasu přímo závisí na energii a hybnosti dané hmoty nebo záření.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3130314" y="5903402"/>
            <a:ext cx="5931373" cy="504056"/>
            <a:chOff x="2828923" y="5903402"/>
            <a:chExt cx="5931373" cy="504056"/>
          </a:xfrm>
        </p:grpSpPr>
        <p:pic>
          <p:nvPicPr>
            <p:cNvPr id="12" name="Obrázek 11">
              <a:extLst>
                <a:ext uri="{FF2B5EF4-FFF2-40B4-BE49-F238E27FC236}">
                  <a16:creationId xmlns:a16="http://schemas.microsoft.com/office/drawing/2014/main" id="{D1ADA993-1D69-A6BA-A3FF-5540A9F02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2425" r="61037" b="30749"/>
            <a:stretch>
              <a:fillRect/>
            </a:stretch>
          </p:blipFill>
          <p:spPr>
            <a:xfrm>
              <a:off x="5519936" y="5903402"/>
              <a:ext cx="3240360" cy="504056"/>
            </a:xfrm>
            <a:prstGeom prst="rect">
              <a:avLst/>
            </a:prstGeom>
          </p:spPr>
        </p:pic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6231D375-9B42-6904-34B9-1CAC890BB61E}"/>
                </a:ext>
              </a:extLst>
            </p:cNvPr>
            <p:cNvSpPr txBox="1"/>
            <p:nvPr/>
          </p:nvSpPr>
          <p:spPr>
            <a:xfrm>
              <a:off x="2828923" y="6001542"/>
              <a:ext cx="29523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Einsteinova rovnice gravitačního pole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6827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PT - Tíhová síla a tíha tělesa PowerPoint Presentation, free download ...">
            <a:extLst>
              <a:ext uri="{FF2B5EF4-FFF2-40B4-BE49-F238E27FC236}">
                <a16:creationId xmlns:a16="http://schemas.microsoft.com/office/drawing/2014/main" id="{BF5A93A4-BB1C-97E8-16E6-99F45C3DC4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88" t="33687" b="1855"/>
          <a:stretch/>
        </p:blipFill>
        <p:spPr bwMode="auto">
          <a:xfrm>
            <a:off x="479376" y="1484784"/>
            <a:ext cx="370790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07368" y="332656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Síly působící na tělesa na povrchu zemském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295800" y="836712"/>
                <a:ext cx="7416824" cy="28848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Planeta Země koná dva významné pohyby, obíhá kolem Slunce a rotuje kolem své osy.</a:t>
                </a:r>
              </a:p>
              <a:p>
                <a:r>
                  <a:rPr lang="cs-CZ" dirty="0"/>
                  <a:t>Rotace Země způsobuje, že na těleso ležícím na jejím povrchu působí kromě převažující síly gravitační, síly způsobené rotací. Na každé těleso konající rotační pohyb působí dostředivá síla a síla setrvačná, nutící těleso k pohybu po tečně ke kruhová trajektorii. Tomu však brání dostředivá síla, která spolu se silou setrvačnou vytváří fiktivní sílu odstředivou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Výslednicí fiktivní setrvačné síly odstředivé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cs-CZ" dirty="0"/>
                  <a:t> a síly gravitační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je síla, kterou nazýváme </a:t>
                </a:r>
                <a:r>
                  <a:rPr lang="cs-CZ" b="1" dirty="0"/>
                  <a:t>silou tíhovou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00" y="836712"/>
                <a:ext cx="7416824" cy="2884892"/>
              </a:xfrm>
              <a:prstGeom prst="rect">
                <a:avLst/>
              </a:prstGeom>
              <a:blipFill>
                <a:blip r:embed="rId4"/>
                <a:stretch>
                  <a:fillRect l="-740" t="-1057" r="-493" b="-25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295800" y="3861048"/>
                <a:ext cx="7488832" cy="1846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všechna tělesa na povrchu Země působí </a:t>
                </a:r>
                <a:r>
                  <a:rPr lang="cs-CZ" b="1" dirty="0"/>
                  <a:t>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, kterou můžeme vypočítat podle vztahu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2400" dirty="0"/>
              </a:p>
              <a:p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je hmotnost tělesa a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je tzv. </a:t>
                </a:r>
                <a:r>
                  <a:rPr lang="cs-CZ" b="1" dirty="0"/>
                  <a:t>tíhové zrychlení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00" y="3861048"/>
                <a:ext cx="7488832" cy="1846659"/>
              </a:xfrm>
              <a:prstGeom prst="rect">
                <a:avLst/>
              </a:prstGeom>
              <a:blipFill>
                <a:blip r:embed="rId5"/>
                <a:stretch>
                  <a:fillRect l="-733" t="-1650" b="-4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07368" y="5299903"/>
                <a:ext cx="3330116" cy="81560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100" dirty="0">
                    <a:latin typeface="Cambria Math" panose="02040503050406030204" pitchFamily="18" charset="0"/>
                  </a:rPr>
                  <a:t>K vysvětlení tíhového zrychlení na rovníku a na pólu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5299903"/>
                <a:ext cx="3330116" cy="81560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4631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31404" y="447137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Volný pád v tíhovém poli Země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731404" y="1124744"/>
                <a:ext cx="1094521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Volný pád</a:t>
                </a:r>
                <a:r>
                  <a:rPr lang="cs-CZ" dirty="0"/>
                  <a:t> je pohyb tělesa o hmotnosti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/>
                  <a:t> v tíhovém poli, při kterém počáteční rychlost tělesa je nulová a kromě tíhové síly na těleso nepůsobí žádná další síla, popř. jsou další síly zanedbatelné (tzn. odpor prostředí se zanedbává).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404" y="1124744"/>
                <a:ext cx="10945216" cy="923330"/>
              </a:xfrm>
              <a:prstGeom prst="rect">
                <a:avLst/>
              </a:prstGeom>
              <a:blipFill>
                <a:blip r:embed="rId2"/>
                <a:stretch>
                  <a:fillRect l="-501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2639616" y="2234482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/>
              <a:t>Poznámka:</a:t>
            </a:r>
          </a:p>
          <a:p>
            <a:r>
              <a:rPr lang="cs-CZ" sz="1400" i="1" dirty="0"/>
              <a:t>Je-li pád popisován v inerciální vztažné soustavě (např. reálný pád na povrchu nerotujících astronomických těles bez atmosféry), setrvačné síly nepůsobí a tíhové pole je rovno „čistému“ gravitačnímu poli tělesa a tíhové zrychlení rovno zrychlení gravitačnímu.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731404" y="3314100"/>
                <a:ext cx="10945216" cy="2991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Volný pád je tedy zvláštním druhem rovnoměrně zrychleného pohybu, který pozorujeme u všech volně puštěných předmětů blízko povrchu Země. Zrychlení, které působí při volném pádu, se nazývá tíhové zrychlení </a:t>
                </a:r>
                <a:r>
                  <a:rPr lang="cs-CZ" b="1" i="1" dirty="0"/>
                  <a:t>g</a:t>
                </a:r>
                <a:r>
                  <a:rPr lang="cs-CZ" dirty="0"/>
                  <a:t>. Na různých místech Země se tíhové zrychlení poněkud liší. </a:t>
                </a:r>
              </a:p>
              <a:p>
                <a:r>
                  <a:rPr lang="cs-CZ" dirty="0"/>
                  <a:t>V naší zeměpisné šířce je tíhové zrychlení	</a:t>
                </a:r>
                <a:r>
                  <a:rPr lang="cs-CZ" b="1" i="1" dirty="0"/>
                  <a:t>g</a:t>
                </a:r>
                <a:r>
                  <a:rPr lang="cs-CZ" b="1" dirty="0"/>
                  <a:t> = 9,81 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Na rovníku má hodnotu			</a:t>
                </a:r>
                <a:r>
                  <a:rPr lang="cs-CZ" b="1" i="1" dirty="0"/>
                  <a:t>g = 9,78 </a:t>
                </a:r>
                <a:r>
                  <a:rPr lang="cs-CZ" b="1" dirty="0"/>
                  <a:t>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Na pólech 				</a:t>
                </a:r>
                <a:r>
                  <a:rPr lang="cs-CZ" b="1" i="1" dirty="0"/>
                  <a:t>g = </a:t>
                </a:r>
                <a:r>
                  <a:rPr lang="cs-CZ" b="1" dirty="0"/>
                  <a:t>9,83 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r>
                  <a:rPr lang="cs-CZ" dirty="0"/>
                  <a:t>Dohodou byla stanovena hodnota </a:t>
                </a:r>
                <a:r>
                  <a:rPr lang="cs-CZ" b="1" dirty="0"/>
                  <a:t>normálního tíhového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𝒈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𝟗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𝟖𝟎𝟔𝟔𝟓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 běžné výpočty nevyžadující absolutní přesnost se používá přibližná hodnota </a:t>
                </a:r>
                <a:r>
                  <a:rPr lang="cs-CZ" b="1" dirty="0"/>
                  <a:t>10 m s</a:t>
                </a:r>
                <a:r>
                  <a:rPr lang="cs-CZ" b="1" baseline="30000" dirty="0"/>
                  <a:t>–2  </a:t>
                </a:r>
                <a:r>
                  <a:rPr lang="cs-CZ" dirty="0"/>
                  <a:t>a v zadání úlohy musí být uvedena.</a:t>
                </a: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404" y="3314100"/>
                <a:ext cx="10945216" cy="2991653"/>
              </a:xfrm>
              <a:prstGeom prst="rect">
                <a:avLst/>
              </a:prstGeom>
              <a:blipFill>
                <a:blip r:embed="rId3"/>
                <a:stretch>
                  <a:fillRect l="-501" t="-1224" b="-24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1368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48912B9-C09C-5AD9-402D-99F767FD47D7}"/>
                  </a:ext>
                </a:extLst>
              </p:cNvPr>
              <p:cNvSpPr txBox="1"/>
              <p:nvPr/>
            </p:nvSpPr>
            <p:spPr>
              <a:xfrm>
                <a:off x="4007768" y="620688"/>
                <a:ext cx="7488832" cy="4801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To, že volný pád je pohyb rovnoměrně zrychlený, prokázal  </a:t>
                </a:r>
              </a:p>
              <a:p>
                <a:endParaRPr lang="cs-CZ" dirty="0"/>
              </a:p>
              <a:p>
                <a:pPr algn="ctr"/>
                <a:r>
                  <a:rPr lang="cs-CZ" dirty="0">
                    <a:hlinkClick r:id="rId2"/>
                  </a:rPr>
                  <a:t>Galileo Galilei (1564 – 1652). </a:t>
                </a:r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O tom, že volný pád je pohyb rovnoměrně zrychlený se můžeme přesvědčit jednoduchým pokusem s </a:t>
                </a:r>
                <a:r>
                  <a:rPr lang="cs-CZ" b="1" dirty="0"/>
                  <a:t>kuličkovým padostrojem (</a:t>
                </a:r>
                <a:r>
                  <a:rPr lang="cs-CZ" dirty="0"/>
                  <a:t>vhodně rozmístěné kuličky upevněné na provázku) – viz obrázek.</a:t>
                </a:r>
              </a:p>
              <a:p>
                <a:endParaRPr lang="cs-CZ" dirty="0"/>
              </a:p>
              <a:p>
                <a:r>
                  <a:rPr lang="cs-CZ" dirty="0"/>
                  <a:t>Jsou-li kuličky rozmístěny rovnoměrně, zkracují se doby mezi dopady dvou sousedních kuliček.</a:t>
                </a:r>
              </a:p>
              <a:p>
                <a:endParaRPr lang="cs-CZ" dirty="0"/>
              </a:p>
              <a:p>
                <a:r>
                  <a:rPr lang="cs-CZ" dirty="0"/>
                  <a:t>Jestliže jsou ale vzdálenosti kuliček od roviny dopadu v poměru 1 : 4 : 9 : 16, tedy v poměru druhých mocnin času, jsou doby mezi dopady dvou sousedních kuliček stejné.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3600" b="0" i="1" smtClean="0">
                          <a:latin typeface="Cambria Math" panose="02040503050406030204" pitchFamily="18" charset="0"/>
                        </a:rPr>
                        <m:t> → </m:t>
                      </m:r>
                      <m:sSup>
                        <m:sSupPr>
                          <m:ctrlPr>
                            <a:rPr lang="cs-CZ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48912B9-C09C-5AD9-402D-99F767FD4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768" y="620688"/>
                <a:ext cx="7488832" cy="4801314"/>
              </a:xfrm>
              <a:prstGeom prst="rect">
                <a:avLst/>
              </a:prstGeom>
              <a:blipFill>
                <a:blip r:embed="rId3"/>
                <a:stretch>
                  <a:fillRect l="-651" t="-762" r="-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kupina 9">
            <a:extLst>
              <a:ext uri="{FF2B5EF4-FFF2-40B4-BE49-F238E27FC236}">
                <a16:creationId xmlns:a16="http://schemas.microsoft.com/office/drawing/2014/main" id="{F688BA85-E702-9179-FB2E-3CC2462164C0}"/>
              </a:ext>
            </a:extLst>
          </p:cNvPr>
          <p:cNvGrpSpPr/>
          <p:nvPr/>
        </p:nvGrpSpPr>
        <p:grpSpPr>
          <a:xfrm>
            <a:off x="191344" y="404664"/>
            <a:ext cx="3600400" cy="5904656"/>
            <a:chOff x="191344" y="404664"/>
            <a:chExt cx="3600400" cy="5904656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347BCAC5-37FD-59E3-AEBC-4BF4CC5AE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85"/>
            <a:stretch/>
          </p:blipFill>
          <p:spPr>
            <a:xfrm>
              <a:off x="191344" y="404664"/>
              <a:ext cx="3600400" cy="5904656"/>
            </a:xfrm>
            <a:prstGeom prst="rect">
              <a:avLst/>
            </a:prstGeom>
          </p:spPr>
        </p:pic>
        <p:cxnSp>
          <p:nvCxnSpPr>
            <p:cNvPr id="6" name="Přímá spojnice 5">
              <a:extLst>
                <a:ext uri="{FF2B5EF4-FFF2-40B4-BE49-F238E27FC236}">
                  <a16:creationId xmlns:a16="http://schemas.microsoft.com/office/drawing/2014/main" id="{6BD9FA84-881D-63CA-99CE-8281E25FF8E0}"/>
                </a:ext>
              </a:extLst>
            </p:cNvPr>
            <p:cNvCxnSpPr>
              <a:cxnSpLocks/>
            </p:cNvCxnSpPr>
            <p:nvPr/>
          </p:nvCxnSpPr>
          <p:spPr>
            <a:xfrm>
              <a:off x="2231421" y="5701003"/>
              <a:ext cx="32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68F5B6CC-89C1-584D-0582-99230CBB6EC6}"/>
                </a:ext>
              </a:extLst>
            </p:cNvPr>
            <p:cNvCxnSpPr>
              <a:cxnSpLocks/>
            </p:cNvCxnSpPr>
            <p:nvPr/>
          </p:nvCxnSpPr>
          <p:spPr>
            <a:xfrm>
              <a:off x="2231421" y="4869160"/>
              <a:ext cx="32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197D149E-C0A2-7ADA-006A-DCD259DB9898}"/>
                </a:ext>
              </a:extLst>
            </p:cNvPr>
            <p:cNvCxnSpPr>
              <a:cxnSpLocks/>
            </p:cNvCxnSpPr>
            <p:nvPr/>
          </p:nvCxnSpPr>
          <p:spPr>
            <a:xfrm>
              <a:off x="2231421" y="3452853"/>
              <a:ext cx="32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48739CDD-E322-0438-7C7B-74929CACE1D8}"/>
                </a:ext>
              </a:extLst>
            </p:cNvPr>
            <p:cNvCxnSpPr>
              <a:cxnSpLocks/>
            </p:cNvCxnSpPr>
            <p:nvPr/>
          </p:nvCxnSpPr>
          <p:spPr>
            <a:xfrm>
              <a:off x="2231421" y="1484784"/>
              <a:ext cx="32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4499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C6E8DFC2-4754-79E9-33B6-5DC36593522B}"/>
              </a:ext>
            </a:extLst>
          </p:cNvPr>
          <p:cNvSpPr txBox="1"/>
          <p:nvPr/>
        </p:nvSpPr>
        <p:spPr>
          <a:xfrm>
            <a:off x="263352" y="260648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Padají tělesa z různou hmotností stejnou nebo různou rychlostí?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D41ECFF-B16E-FA02-82CA-DA59C1467BB4}"/>
              </a:ext>
            </a:extLst>
          </p:cNvPr>
          <p:cNvSpPr txBox="1"/>
          <p:nvPr/>
        </p:nvSpPr>
        <p:spPr>
          <a:xfrm>
            <a:off x="2598311" y="764704"/>
            <a:ext cx="907300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Abychom si mohli odpovědět na otázku v nadpisu, provedeme pokus s tzv. </a:t>
            </a:r>
            <a:r>
              <a:rPr lang="cs-CZ" b="1" dirty="0"/>
              <a:t>Newtonovou trubicí</a:t>
            </a:r>
            <a:r>
              <a:rPr lang="cs-CZ" dirty="0"/>
              <a:t> – viz obrázek. V trubici je hliněná kulička a peříčko. Peříčko je jistě lehčí než hliněná kulička (na materiálu kuličky nijak nezáleží). </a:t>
            </a:r>
          </a:p>
          <a:p>
            <a:r>
              <a:rPr lang="cs-CZ" dirty="0"/>
              <a:t>Je-li v trubici vzduch, dopadne kulička ve svisle postavené trubici dříve než peříčko, neboť peříčku klade vzduch mnohem větší odpor. Nejedná se tedy o volný pád, protože kromě tíhové síly působí na obě tělesa odpor prostředí.</a:t>
            </a:r>
          </a:p>
          <a:p>
            <a:endParaRPr lang="cs-CZ" sz="800" dirty="0"/>
          </a:p>
          <a:p>
            <a:r>
              <a:rPr lang="cs-CZ" b="1" dirty="0"/>
              <a:t>Vyčerpáme-li z trubice vzduch, dopadnou obě tělesa, kulička i peříčko současně.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C626218-DD81-C094-73B9-ECFA656F2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r="21429"/>
          <a:stretch/>
        </p:blipFill>
        <p:spPr>
          <a:xfrm>
            <a:off x="551384" y="836712"/>
            <a:ext cx="1800200" cy="5561703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FC43F3F-F4CE-0943-3C2A-F33CBFBA96FF}"/>
              </a:ext>
            </a:extLst>
          </p:cNvPr>
          <p:cNvSpPr txBox="1"/>
          <p:nvPr/>
        </p:nvSpPr>
        <p:spPr>
          <a:xfrm>
            <a:off x="4110479" y="3068960"/>
            <a:ext cx="6048672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Tíhové zrychlení je pro všechna tělesa padající ve vakuu stejné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3B07D64-E32C-90B8-E518-4FA71B51C0A1}"/>
              </a:ext>
            </a:extLst>
          </p:cNvPr>
          <p:cNvSpPr txBox="1"/>
          <p:nvPr/>
        </p:nvSpPr>
        <p:spPr>
          <a:xfrm>
            <a:off x="6738771" y="3573016"/>
            <a:ext cx="792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Video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DCCE811-4A00-2CF1-E8ED-D516A9041E71}"/>
                  </a:ext>
                </a:extLst>
              </p:cNvPr>
              <p:cNvSpPr txBox="1"/>
              <p:nvPr/>
            </p:nvSpPr>
            <p:spPr>
              <a:xfrm>
                <a:off x="2598311" y="4446404"/>
                <a:ext cx="9073008" cy="203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Princip ekvivalence byl znám již v klasické fyzice, kde říká, že předmět se v gravitačním poli pohybuje po stejné trajektorii bez ohledu na svou hmotnost a fyzikální složení. Tedy že gravitační síla působící na předmět o hmotnosti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 je přímo úměrná setrvačné síle působící na předmět o stejné hmotnosti 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. Na peříčko působí slabá gravitační síla, která musí překonávat  slabou setrvačnou sílu, na kuličku působí velká gravitační síla a ekvivalentně větší setrvačná síla. Při volném pádu jejich rychlost poroste stejným tempem a budou padat stejně, při urychlení na stejnou rychlost. 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DCCE811-4A00-2CF1-E8ED-D516A9041E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8311" y="4446404"/>
                <a:ext cx="9073008" cy="2031325"/>
              </a:xfrm>
              <a:prstGeom prst="rect">
                <a:avLst/>
              </a:prstGeom>
              <a:blipFill>
                <a:blip r:embed="rId4"/>
                <a:stretch>
                  <a:fillRect l="-537" t="-1497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C3B107A7-EC12-B203-0899-C8E451F8FA5E}"/>
              </a:ext>
            </a:extLst>
          </p:cNvPr>
          <p:cNvSpPr txBox="1"/>
          <p:nvPr/>
        </p:nvSpPr>
        <p:spPr>
          <a:xfrm>
            <a:off x="2598311" y="4078697"/>
            <a:ext cx="892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Vysvětlení - princip ekvivalence</a:t>
            </a:r>
            <a:r>
              <a:rPr lang="cs-CZ" dirty="0"/>
              <a:t> - fyzikální zákon o rovnosti gravitační a setrvačné hmotnosti.</a:t>
            </a:r>
          </a:p>
        </p:txBody>
      </p:sp>
    </p:spTree>
    <p:extLst>
      <p:ext uri="{BB962C8B-B14F-4D97-AF65-F5344CB8AC3E}">
        <p14:creationId xmlns:p14="http://schemas.microsoft.com/office/powerpoint/2010/main" val="4288028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31504" y="404665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Volný pád v tíhovém poli Země s nulovou počáteční rychlostí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627853" y="1054648"/>
                <a:ext cx="8928992" cy="23784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Vzhledem k téměř homogennímu tíhovému poli Země (tj. považujeme tíhové zrychlení </a:t>
                </a:r>
                <a:r>
                  <a:rPr lang="cs-CZ" b="1" dirty="0"/>
                  <a:t>g</a:t>
                </a:r>
                <a:r>
                  <a:rPr lang="cs-CZ" dirty="0"/>
                  <a:t> za konstantní) a pomineme-li odporové síly působící na pohybující se těleso (například odpor vzduchu), lze </a:t>
                </a:r>
                <a:r>
                  <a:rPr lang="cs-CZ" b="1" dirty="0"/>
                  <a:t>volný pád </a:t>
                </a:r>
                <a:r>
                  <a:rPr lang="cs-CZ" dirty="0"/>
                  <a:t> považovat za </a:t>
                </a:r>
                <a:r>
                  <a:rPr lang="cs-CZ" b="1" dirty="0"/>
                  <a:t>přímočarý</a:t>
                </a:r>
                <a:r>
                  <a:rPr lang="cs-CZ" dirty="0"/>
                  <a:t> </a:t>
                </a:r>
                <a:r>
                  <a:rPr lang="cs-CZ" b="1" dirty="0"/>
                  <a:t>pohyb rovnoměrně zrychlený </a:t>
                </a:r>
                <a:r>
                  <a:rPr lang="cs-CZ" dirty="0"/>
                  <a:t> a pro výpočty parametrů tohoto pohybu (okamžité rychlosti, dráhy a času) lze použít dříve odvozené vztahy pro pohyb přímočarý rovnoměrně zrychlený, kde zrychlení </a:t>
                </a:r>
                <a:r>
                  <a:rPr lang="cs-CZ" b="1" dirty="0"/>
                  <a:t>a </a:t>
                </a:r>
                <a:r>
                  <a:rPr lang="cs-CZ" dirty="0"/>
                  <a:t>nahradíme tíhovým zrychlením </a:t>
                </a:r>
                <a:r>
                  <a:rPr lang="cs-CZ" b="1" dirty="0"/>
                  <a:t>g</a:t>
                </a:r>
                <a:r>
                  <a:rPr lang="cs-CZ" dirty="0"/>
                  <a:t>.</a:t>
                </a:r>
              </a:p>
              <a:p>
                <a:r>
                  <a:rPr lang="cs-CZ" sz="2400" dirty="0"/>
                  <a:t> </a:t>
                </a:r>
              </a:p>
              <a:p>
                <a:r>
                  <a:rPr lang="cs-CZ" sz="2400" dirty="0"/>
                  <a:t>1)   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                      </m:t>
                    </m:r>
                    <m:r>
                      <a:rPr lang="cs-CZ" sz="2400" i="1">
                        <a:latin typeface="Cambria Math"/>
                      </a:rPr>
                      <m:t>2)  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𝒔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            3)  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𝒈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𝒔</m:t>
                        </m:r>
                      </m:e>
                    </m:rad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7853" y="1054648"/>
                <a:ext cx="8928992" cy="2378408"/>
              </a:xfrm>
              <a:prstGeom prst="rect">
                <a:avLst/>
              </a:prstGeom>
              <a:blipFill>
                <a:blip r:embed="rId2"/>
                <a:stretch>
                  <a:fillRect l="-1024" t="-1282" r="-137" b="-17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663857" y="4221088"/>
                <a:ext cx="8856984" cy="1496692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vztahu 3).</a:t>
                </a:r>
              </a:p>
              <a:p>
                <a:r>
                  <a:rPr lang="cs-CZ" dirty="0"/>
                  <a:t>Ze vztahu 2) vyjádříme čas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: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𝑡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2.</m:t>
                            </m:r>
                            <m:r>
                              <a:rPr lang="cs-CZ" i="1">
                                <a:latin typeface="Cambria Math"/>
                              </a:rPr>
                              <m:t>𝑠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   a vztah pro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 dosadíme do vztahu 1):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𝑔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2.</m:t>
                            </m:r>
                            <m:r>
                              <a:rPr lang="cs-CZ" i="1">
                                <a:latin typeface="Cambria Math"/>
                              </a:rPr>
                              <m:t>𝑠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den>
                        </m:f>
                        <m:r>
                          <a:rPr lang="cs-CZ" i="1">
                            <a:latin typeface="Cambria Math"/>
                          </a:rPr>
                          <m:t>  </m:t>
                        </m:r>
                      </m:e>
                    </m:rad>
                  </m:oMath>
                </a14:m>
                <a:r>
                  <a:rPr lang="cs-CZ" dirty="0"/>
                  <a:t>  a po jednoduché úpravě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2.</m:t>
                            </m:r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𝑠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     dostaneme po vykrácení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𝑔</m:t>
                    </m:r>
                  </m:oMath>
                </a14:m>
                <a:r>
                  <a:rPr lang="cs-CZ" dirty="0"/>
                  <a:t> vztah 3) </a:t>
                </a:r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𝒈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𝒔</m:t>
                        </m:r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3857" y="4221088"/>
                <a:ext cx="8856984" cy="1496692"/>
              </a:xfrm>
              <a:prstGeom prst="rect">
                <a:avLst/>
              </a:prstGeom>
              <a:blipFill>
                <a:blip r:embed="rId3"/>
                <a:stretch>
                  <a:fillRect l="-480" t="-1195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04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lideplayer.cz/slide/3150712/11/images/6/Voln%C3%BD+p%C3%A1d+Graf+z%C3%A1vislosti+dr%C3%A1hy+voln%C3%A9ho+p%C3%A1du+na+%C4%8Das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4000"/>
                    </a14:imgEffect>
                    <a14:imgEffect>
                      <a14:brightnessContrast bright="44000"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486"/>
          <a:stretch/>
        </p:blipFill>
        <p:spPr bwMode="auto">
          <a:xfrm>
            <a:off x="2135560" y="1556792"/>
            <a:ext cx="7920880" cy="484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06BE63D-5DC2-B172-1CA6-445F73E2566A}"/>
                  </a:ext>
                </a:extLst>
              </p:cNvPr>
              <p:cNvSpPr txBox="1"/>
              <p:nvPr/>
            </p:nvSpPr>
            <p:spPr>
              <a:xfrm>
                <a:off x="2279576" y="544614"/>
                <a:ext cx="69127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/>
                  <a:t>Graf závislosti dráhy volného pádu 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sz="2000" dirty="0"/>
                  <a:t>  na čase 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2000" dirty="0"/>
                  <a:t>    -    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06BE63D-5DC2-B172-1CA6-445F73E256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9576" y="544614"/>
                <a:ext cx="6912768" cy="400110"/>
              </a:xfrm>
              <a:prstGeom prst="rect">
                <a:avLst/>
              </a:prstGeom>
              <a:blipFill>
                <a:blip r:embed="rId4"/>
                <a:stretch>
                  <a:fillRect l="-970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8219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lideplayer.cz/slide/3150712/11/images/6/Voln%C3%BD+p%C3%A1d+Graf+z%C3%A1vislosti+dr%C3%A1hy+voln%C3%A9ho+p%C3%A1du+na+%C4%8Das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4000"/>
                    </a14:imgEffect>
                    <a14:imgEffect>
                      <a14:brightnessContrast bright="44000"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5" t="22122" r="1818" b="10000"/>
          <a:stretch/>
        </p:blipFill>
        <p:spPr bwMode="auto">
          <a:xfrm>
            <a:off x="7824192" y="2011725"/>
            <a:ext cx="3852428" cy="312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06BE63D-5DC2-B172-1CA6-445F73E2566A}"/>
                  </a:ext>
                </a:extLst>
              </p:cNvPr>
              <p:cNvSpPr txBox="1"/>
              <p:nvPr/>
            </p:nvSpPr>
            <p:spPr>
              <a:xfrm>
                <a:off x="2279576" y="544614"/>
                <a:ext cx="69127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/>
                  <a:t>Graf závislosti dráhy volného pádu 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sz="2000" dirty="0"/>
                  <a:t>  na čase 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2000" dirty="0"/>
                  <a:t>    -    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06BE63D-5DC2-B172-1CA6-445F73E256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9576" y="544614"/>
                <a:ext cx="6912768" cy="400110"/>
              </a:xfrm>
              <a:prstGeom prst="rect">
                <a:avLst/>
              </a:prstGeom>
              <a:blipFill>
                <a:blip r:embed="rId4"/>
                <a:stretch>
                  <a:fillRect l="-970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ulka 2">
                <a:extLst>
                  <a:ext uri="{FF2B5EF4-FFF2-40B4-BE49-F238E27FC236}">
                    <a16:creationId xmlns:a16="http://schemas.microsoft.com/office/drawing/2014/main" id="{1B9D6074-308A-4F54-80E1-FDD35015B16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22740975"/>
                  </p:ext>
                </p:extLst>
              </p:nvPr>
            </p:nvGraphicFramePr>
            <p:xfrm>
              <a:off x="551384" y="1678290"/>
              <a:ext cx="3091892" cy="35014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92088">
                      <a:extLst>
                        <a:ext uri="{9D8B030D-6E8A-4147-A177-3AD203B41FA5}">
                          <a16:colId xmlns:a16="http://schemas.microsoft.com/office/drawing/2014/main" val="1595309250"/>
                        </a:ext>
                      </a:extLst>
                    </a:gridCol>
                    <a:gridCol w="1257172">
                      <a:extLst>
                        <a:ext uri="{9D8B030D-6E8A-4147-A177-3AD203B41FA5}">
                          <a16:colId xmlns:a16="http://schemas.microsoft.com/office/drawing/2014/main" val="2503418094"/>
                        </a:ext>
                      </a:extLst>
                    </a:gridCol>
                    <a:gridCol w="1042632">
                      <a:extLst>
                        <a:ext uri="{9D8B030D-6E8A-4147-A177-3AD203B41FA5}">
                          <a16:colId xmlns:a16="http://schemas.microsoft.com/office/drawing/2014/main" val="2899556578"/>
                        </a:ext>
                      </a:extLst>
                    </a:gridCol>
                  </a:tblGrid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=0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=0 </m:t>
                                </m:r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=0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smtClean="0">
                                    <a:latin typeface="Cambria Math" panose="02040503050406030204" pitchFamily="18" charset="0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41178648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=1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=10 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𝑚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=5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5368721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=20 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𝑚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=20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63766967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=3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=30 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𝑚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=45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791684502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=40 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𝑚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=80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6190093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4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=50 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𝑚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.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=125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142271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ulka 2">
                <a:extLst>
                  <a:ext uri="{FF2B5EF4-FFF2-40B4-BE49-F238E27FC236}">
                    <a16:creationId xmlns:a16="http://schemas.microsoft.com/office/drawing/2014/main" id="{1B9D6074-308A-4F54-80E1-FDD35015B16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22740975"/>
                  </p:ext>
                </p:extLst>
              </p:nvPr>
            </p:nvGraphicFramePr>
            <p:xfrm>
              <a:off x="551384" y="1678290"/>
              <a:ext cx="3091892" cy="35014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92088">
                      <a:extLst>
                        <a:ext uri="{9D8B030D-6E8A-4147-A177-3AD203B41FA5}">
                          <a16:colId xmlns:a16="http://schemas.microsoft.com/office/drawing/2014/main" val="1595309250"/>
                        </a:ext>
                      </a:extLst>
                    </a:gridCol>
                    <a:gridCol w="1257172">
                      <a:extLst>
                        <a:ext uri="{9D8B030D-6E8A-4147-A177-3AD203B41FA5}">
                          <a16:colId xmlns:a16="http://schemas.microsoft.com/office/drawing/2014/main" val="2503418094"/>
                        </a:ext>
                      </a:extLst>
                    </a:gridCol>
                    <a:gridCol w="1042632">
                      <a:extLst>
                        <a:ext uri="{9D8B030D-6E8A-4147-A177-3AD203B41FA5}">
                          <a16:colId xmlns:a16="http://schemas.microsoft.com/office/drawing/2014/main" val="2899556578"/>
                        </a:ext>
                      </a:extLst>
                    </a:gridCol>
                  </a:tblGrid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1042" r="-292308" b="-5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1042" r="-83575" b="-5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1042" r="-1170" b="-501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1178648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101042" r="-292308" b="-4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101042" r="-83575" b="-4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101042" r="-1170" b="-401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55368721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201042" r="-292308" b="-3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201042" r="-83575" b="-3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201042" r="-1170" b="-301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3766967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304211" r="-292308" b="-2042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304211" r="-83575" b="-2042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304211" r="-1170" b="-2042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91684502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400000" r="-292308" b="-102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400000" r="-83575" b="-102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400000" r="-1170" b="-1020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06190093"/>
                      </a:ext>
                    </a:extLst>
                  </a:tr>
                  <a:tr h="5835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769" t="-500000" r="-292308" b="-2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3285" t="-500000" r="-83575" b="-20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97661" t="-500000" r="-1170" b="-20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14227164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29F085D4-43EE-494E-B996-F93685C3AABB}"/>
              </a:ext>
            </a:extLst>
          </p:cNvPr>
          <p:cNvCxnSpPr>
            <a:cxnSpLocks/>
          </p:cNvCxnSpPr>
          <p:nvPr/>
        </p:nvCxnSpPr>
        <p:spPr>
          <a:xfrm>
            <a:off x="4592797" y="1484784"/>
            <a:ext cx="0" cy="316835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825905E-450C-498F-A6F5-701D2857D740}"/>
              </a:ext>
            </a:extLst>
          </p:cNvPr>
          <p:cNvCxnSpPr/>
          <p:nvPr/>
        </p:nvCxnSpPr>
        <p:spPr>
          <a:xfrm flipV="1">
            <a:off x="4583832" y="4680319"/>
            <a:ext cx="266429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AA7BB390-2937-49A0-A40C-698EA421E5FE}"/>
              </a:ext>
            </a:extLst>
          </p:cNvPr>
          <p:cNvCxnSpPr>
            <a:cxnSpLocks/>
          </p:cNvCxnSpPr>
          <p:nvPr/>
        </p:nvCxnSpPr>
        <p:spPr>
          <a:xfrm>
            <a:off x="5616226" y="4536303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F72CC169-7058-496E-A899-9DD795E0E0B9}"/>
              </a:ext>
            </a:extLst>
          </p:cNvPr>
          <p:cNvCxnSpPr>
            <a:cxnSpLocks/>
          </p:cNvCxnSpPr>
          <p:nvPr/>
        </p:nvCxnSpPr>
        <p:spPr>
          <a:xfrm>
            <a:off x="5105818" y="4536303"/>
            <a:ext cx="0" cy="2880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89DD2EB2-DD4B-4F54-B903-59D8BCA3240A}"/>
              </a:ext>
            </a:extLst>
          </p:cNvPr>
          <p:cNvCxnSpPr>
            <a:cxnSpLocks/>
          </p:cNvCxnSpPr>
          <p:nvPr/>
        </p:nvCxnSpPr>
        <p:spPr>
          <a:xfrm>
            <a:off x="6108704" y="452705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044B31B8-698A-46D2-AD77-821672359CB5}"/>
              </a:ext>
            </a:extLst>
          </p:cNvPr>
          <p:cNvCxnSpPr>
            <a:cxnSpLocks/>
          </p:cNvCxnSpPr>
          <p:nvPr/>
        </p:nvCxnSpPr>
        <p:spPr>
          <a:xfrm>
            <a:off x="6612760" y="453601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2E129857-609E-46AF-B01E-4D29A0F28EFD}"/>
              </a:ext>
            </a:extLst>
          </p:cNvPr>
          <p:cNvCxnSpPr/>
          <p:nvPr/>
        </p:nvCxnSpPr>
        <p:spPr>
          <a:xfrm>
            <a:off x="4493606" y="436513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5EDACD2E-A61C-45BA-BE04-A9D0398F752B}"/>
              </a:ext>
            </a:extLst>
          </p:cNvPr>
          <p:cNvCxnSpPr/>
          <p:nvPr/>
        </p:nvCxnSpPr>
        <p:spPr>
          <a:xfrm>
            <a:off x="4495312" y="4077136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50FC2865-138E-408A-ADE5-22EB557E62FA}"/>
              </a:ext>
            </a:extLst>
          </p:cNvPr>
          <p:cNvCxnSpPr/>
          <p:nvPr/>
        </p:nvCxnSpPr>
        <p:spPr>
          <a:xfrm>
            <a:off x="4493750" y="3797425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AB579C1-A4D5-4AD5-84A9-3451E2877F4F}"/>
              </a:ext>
            </a:extLst>
          </p:cNvPr>
          <p:cNvCxnSpPr/>
          <p:nvPr/>
        </p:nvCxnSpPr>
        <p:spPr>
          <a:xfrm>
            <a:off x="4493606" y="3509425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6A3AD757-3452-445F-944C-9BBBFEA2C526}"/>
              </a:ext>
            </a:extLst>
          </p:cNvPr>
          <p:cNvCxnSpPr/>
          <p:nvPr/>
        </p:nvCxnSpPr>
        <p:spPr>
          <a:xfrm>
            <a:off x="4475820" y="3204591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BBBAEB08-8475-4621-9228-9C3CA7E63D92}"/>
              </a:ext>
            </a:extLst>
          </p:cNvPr>
          <p:cNvCxnSpPr/>
          <p:nvPr/>
        </p:nvCxnSpPr>
        <p:spPr>
          <a:xfrm>
            <a:off x="4477526" y="2916591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C640252C-B6DC-402A-8072-45C949E109EE}"/>
              </a:ext>
            </a:extLst>
          </p:cNvPr>
          <p:cNvCxnSpPr/>
          <p:nvPr/>
        </p:nvCxnSpPr>
        <p:spPr>
          <a:xfrm>
            <a:off x="4475964" y="2636880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930DCD6C-643E-4DEE-8907-1B9DFC77CCF8}"/>
              </a:ext>
            </a:extLst>
          </p:cNvPr>
          <p:cNvCxnSpPr/>
          <p:nvPr/>
        </p:nvCxnSpPr>
        <p:spPr>
          <a:xfrm>
            <a:off x="4475820" y="2348880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B65905C1-CEF6-4360-B970-CD2C3D11AC49}"/>
              </a:ext>
            </a:extLst>
          </p:cNvPr>
          <p:cNvCxnSpPr/>
          <p:nvPr/>
        </p:nvCxnSpPr>
        <p:spPr>
          <a:xfrm>
            <a:off x="4475820" y="2012981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74B62C5C-E6C2-44B2-BD19-35BB26E88BAC}"/>
              </a:ext>
            </a:extLst>
          </p:cNvPr>
          <p:cNvCxnSpPr/>
          <p:nvPr/>
        </p:nvCxnSpPr>
        <p:spPr>
          <a:xfrm>
            <a:off x="4475676" y="1724981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2162A15B-30AE-4CD5-B444-EAB9C027073F}"/>
              </a:ext>
            </a:extLst>
          </p:cNvPr>
          <p:cNvSpPr txBox="1"/>
          <p:nvPr/>
        </p:nvSpPr>
        <p:spPr>
          <a:xfrm>
            <a:off x="4132149" y="3019925"/>
            <a:ext cx="242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3B1A3940-6942-4895-8F67-1BCE5F663BD4}"/>
              </a:ext>
            </a:extLst>
          </p:cNvPr>
          <p:cNvSpPr txBox="1"/>
          <p:nvPr/>
        </p:nvSpPr>
        <p:spPr>
          <a:xfrm>
            <a:off x="3987927" y="1533672"/>
            <a:ext cx="445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</a:t>
            </a:r>
          </a:p>
        </p:txBody>
      </p: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36BCDE49-E3FB-4D2B-8ED2-0233BE2CBF6F}"/>
              </a:ext>
            </a:extLst>
          </p:cNvPr>
          <p:cNvCxnSpPr/>
          <p:nvPr/>
        </p:nvCxnSpPr>
        <p:spPr>
          <a:xfrm flipV="1">
            <a:off x="5105818" y="1718338"/>
            <a:ext cx="0" cy="280871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>
            <a:extLst>
              <a:ext uri="{FF2B5EF4-FFF2-40B4-BE49-F238E27FC236}">
                <a16:creationId xmlns:a16="http://schemas.microsoft.com/office/drawing/2014/main" id="{C125A4B9-685D-4063-87E0-BA9292F94422}"/>
              </a:ext>
            </a:extLst>
          </p:cNvPr>
          <p:cNvCxnSpPr/>
          <p:nvPr/>
        </p:nvCxnSpPr>
        <p:spPr>
          <a:xfrm>
            <a:off x="4592797" y="1724981"/>
            <a:ext cx="51302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E868DD14-DCC5-4903-B06A-6591EE715412}"/>
              </a:ext>
            </a:extLst>
          </p:cNvPr>
          <p:cNvCxnSpPr/>
          <p:nvPr/>
        </p:nvCxnSpPr>
        <p:spPr>
          <a:xfrm flipV="1">
            <a:off x="4610727" y="1124744"/>
            <a:ext cx="576064" cy="352839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20F428B1-A8CA-41F5-BE9D-61F2E596D7D1}"/>
                  </a:ext>
                </a:extLst>
              </p:cNvPr>
              <p:cNvSpPr txBox="1"/>
              <p:nvPr/>
            </p:nvSpPr>
            <p:spPr>
              <a:xfrm>
                <a:off x="5447928" y="1628800"/>
                <a:ext cx="95925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20F428B1-A8CA-41F5-BE9D-61F2E596D7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7928" y="1628800"/>
                <a:ext cx="959253" cy="369332"/>
              </a:xfrm>
              <a:prstGeom prst="rect">
                <a:avLst/>
              </a:prstGeom>
              <a:blipFill>
                <a:blip r:embed="rId6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2642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47528" y="476673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Pád v tíhovém poli Země s nenulovou počáteční rychlostí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991544" y="1124745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hmotný předmět „pouze“ neupustíme například z vyhlídkové věže, ale hodíme jej směrem dolů, udělíme mu počáteční rychlost.  Tíhová síla pak tuto rychlost zvyšuje.</a:t>
            </a:r>
          </a:p>
          <a:p>
            <a:r>
              <a:rPr lang="cs-CZ" dirty="0"/>
              <a:t>Udělená počáteční rychlost samozřejmě má vliv na velikost okamžité rychlosti, dráhy a času.</a:t>
            </a:r>
          </a:p>
          <a:p>
            <a:r>
              <a:rPr lang="cs-CZ" dirty="0"/>
              <a:t>Vztahy pro výpočet okamžité rychlosti, dráhy a času jsou opět stejné jako u vztahů pro výpočet stejných parametrů pro pohyb rovnoměrně zrychlený, přímočarý s nenulovou počáteční rychlostí.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2423592" y="3284984"/>
                <a:ext cx="7200800" cy="624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400" dirty="0"/>
                  <a:t>1)   </a:t>
                </a:r>
                <a14:m>
                  <m:oMath xmlns:m="http://schemas.openxmlformats.org/officeDocument/2006/math"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                      </m:t>
                    </m:r>
                    <m:r>
                      <a:rPr lang="cs-CZ" sz="2400" i="1">
                        <a:latin typeface="Cambria Math"/>
                      </a:rPr>
                      <m:t>2)  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𝒔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592" y="3284984"/>
                <a:ext cx="7200800" cy="624082"/>
              </a:xfrm>
              <a:prstGeom prst="rect">
                <a:avLst/>
              </a:prstGeom>
              <a:blipFill>
                <a:blip r:embed="rId2"/>
                <a:stretch>
                  <a:fillRect l="-1355" b="-9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5051960" y="4509120"/>
            <a:ext cx="684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735960" y="4509120"/>
            <a:ext cx="0" cy="187220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6023992" y="4388465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>
            <a:stCxn id="9" idx="4"/>
          </p:cNvCxnSpPr>
          <p:nvPr/>
        </p:nvCxnSpPr>
        <p:spPr>
          <a:xfrm>
            <a:off x="6132004" y="4604490"/>
            <a:ext cx="0" cy="69671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735960" y="6381328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39070" y="4757797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9070" y="4757797"/>
                <a:ext cx="93610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4080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opocitej.cz/files/vrh_svisly_vzhu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1990724"/>
            <a:ext cx="1438275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9376" y="231031"/>
            <a:ext cx="325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Svislý vrh vzhůru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711624" y="692696"/>
                <a:ext cx="8354813" cy="61050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Trajektorie pohybu je svislá přímka a pohyb je </a:t>
                </a:r>
                <a:r>
                  <a:rPr lang="cs-CZ" altLang="cs-CZ" b="1" dirty="0">
                    <a:solidFill>
                      <a:srgbClr val="333333"/>
                    </a:solidFill>
                    <a:latin typeface="Open Sans"/>
                  </a:rPr>
                  <a:t>rovnoměrně zpomalený</a:t>
                </a: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.  Pro rychlost a dráhu rovnoměrně zpomaleného pohybu platí vztahy 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pro okamžitou rychlost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cs-CZ" altLang="cs-CZ" sz="24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alt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altLang="cs-CZ" sz="2400" b="1" dirty="0">
                  <a:solidFill>
                    <a:srgbClr val="FF0000"/>
                  </a:solidFill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a dráha je dána vztahem</a:t>
                </a: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</a:t>
                </a:r>
                <a14:m>
                  <m:oMath xmlns:m="http://schemas.openxmlformats.org/officeDocument/2006/math"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𝒔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alt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alt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cs-CZ" altLang="cs-CZ" b="1" dirty="0">
                  <a:solidFill>
                    <a:srgbClr val="333333"/>
                  </a:solidFill>
                  <a:latin typeface="Open Sans"/>
                </a:endParaRP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 altLang="cs-CZ" sz="800" b="1" dirty="0">
                  <a:solidFill>
                    <a:srgbClr val="333333"/>
                  </a:solidFill>
                  <a:latin typeface="Open Sans"/>
                </a:endParaRP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Výška výstupu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  <a:latin typeface="Cambria Math"/>
                      </a:rPr>
                      <m:t>𝒉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je rovna  dráze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  <a:latin typeface="Cambria Math"/>
                      </a:rPr>
                      <m:t>𝒔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a vypočítáme jí z podmínky, že v nejvyšším bodě se těleso na okamžik zastaví, jeho okamžitá rychlost je nulová. Odtud vyjádříme čas a dosadíme do vztahu pro dráhu</a:t>
                </a:r>
                <a:endParaRPr lang="cs-CZ" altLang="cs-CZ" dirty="0"/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→     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 →        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𝒈</m:t>
                        </m:r>
                      </m:den>
                    </m:f>
                  </m:oMath>
                </a14:m>
                <a:endParaRPr lang="cs-CZ" altLang="cs-CZ" sz="24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a dráha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  <a:latin typeface="Cambria Math"/>
                      </a:rPr>
                      <m:t>𝒔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, která vyjadřuje okamžitou výšku tělesa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solidFill>
                          <a:srgbClr val="FF0000"/>
                        </a:solidFill>
                        <a:latin typeface="Cambria Math"/>
                      </a:rPr>
                      <m:t>𝒉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nad bodem, z něhož bylo vrženo, je pak vyjádřena vztahem</a:t>
                </a:r>
                <a:endParaRPr lang="cs-CZ" altLang="cs-CZ" dirty="0">
                  <a:solidFill>
                    <a:srgbClr val="FF0000"/>
                  </a:solidFill>
                </a:endParaRP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 </a:t>
                </a:r>
                <a14:m>
                  <m:oMath xmlns:m="http://schemas.openxmlformats.org/officeDocument/2006/math"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𝒉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𝒈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𝟎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𝒈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𝟎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𝒈</m:t>
                        </m:r>
                      </m:den>
                    </m:f>
                  </m:oMath>
                </a14:m>
                <a:endParaRPr lang="cs-CZ" altLang="cs-CZ" sz="24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 altLang="cs-CZ" sz="8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Pohyb je rovnoměrně zpomalený až do nejvyššího bodu trajektorie, z tohoto bodu padá těleso volným pádem. </a:t>
                </a:r>
                <a:endParaRPr lang="cs-CZ" altLang="cs-CZ" dirty="0"/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Ve vakuu je doba výstupu tělesa stejná jako doba pádu a rychlost dopadu se rovná počáteční rychlosti.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624" y="692696"/>
                <a:ext cx="8354813" cy="6105069"/>
              </a:xfrm>
              <a:prstGeom prst="rect">
                <a:avLst/>
              </a:prstGeom>
              <a:blipFill>
                <a:blip r:embed="rId3"/>
                <a:stretch>
                  <a:fillRect l="-657" t="-599" r="-12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2991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775520" y="332656"/>
                <a:ext cx="6912768" cy="2000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Těleso padá volným pádem z výšky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= 80 m. Určete za jakou dobu dopadne na povrch Země a dále určete rychlost, jakou bude mít těleso v okamžiku dopadu. Odpor vzduchu neuvažujte.</a:t>
                </a:r>
              </a:p>
              <a:p>
                <a:endParaRPr lang="cs-CZ" sz="800" strike="sngStrike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332656"/>
                <a:ext cx="6912768" cy="2000548"/>
              </a:xfrm>
              <a:prstGeom prst="rect">
                <a:avLst/>
              </a:prstGeom>
              <a:blipFill>
                <a:blip r:embed="rId2"/>
                <a:stretch>
                  <a:fillRect l="-705" t="-1829" r="-882" b="-3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1775520" y="1916832"/>
            <a:ext cx="691276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75520" y="2492896"/>
                <a:ext cx="8568952" cy="2005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doby dopadu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r>
                  <a:rPr lang="cs-CZ" dirty="0"/>
                  <a:t>k výpočtu použijeme vztah pro výpočet dráhy rovnoměrně zrychleného pohybu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ze kterého vyjádříme čas t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2.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cs-CZ" dirty="0"/>
                  <a:t>po dosazení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2.80 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</a:rPr>
                      <m:t>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492896"/>
                <a:ext cx="8568952" cy="2005614"/>
              </a:xfrm>
              <a:prstGeom prst="rect">
                <a:avLst/>
              </a:prstGeom>
              <a:blipFill>
                <a:blip r:embed="rId3"/>
                <a:stretch>
                  <a:fillRect l="-569" t="-1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775520" y="4653137"/>
                <a:ext cx="8640960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2. Výpočet dopadové rychlosti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r>
                  <a:rPr lang="cs-CZ" dirty="0"/>
                  <a:t>K výpočtu použijeme </a:t>
                </a:r>
                <a:r>
                  <a:rPr lang="cs-CZ" dirty="0" err="1"/>
                  <a:t>vztyh</a:t>
                </a:r>
                <a:r>
                  <a:rPr lang="cs-CZ" dirty="0"/>
                  <a:t> pro výpočet rychlosti rovnoměrně zrychleného pohybu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         → 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 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𝒗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4653137"/>
                <a:ext cx="8640960" cy="946991"/>
              </a:xfrm>
              <a:prstGeom prst="rect">
                <a:avLst/>
              </a:prstGeom>
              <a:blipFill>
                <a:blip r:embed="rId4"/>
                <a:stretch>
                  <a:fillRect l="-564" t="-3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1883532" y="594928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Těleso padající z výšky 80 m dosáhne povrchu Země za 4 s a dopadne rychlostí 40 m.s</a:t>
            </a:r>
            <a:r>
              <a:rPr lang="cs-CZ" b="1" baseline="30000" dirty="0"/>
              <a:t>-1</a:t>
            </a:r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B7872672-7D7A-7D02-AB03-5B1FE07027C4}"/>
              </a:ext>
            </a:extLst>
          </p:cNvPr>
          <p:cNvCxnSpPr/>
          <p:nvPr/>
        </p:nvCxnSpPr>
        <p:spPr>
          <a:xfrm>
            <a:off x="1775520" y="2359764"/>
            <a:ext cx="691276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1880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775520" y="404665"/>
                <a:ext cx="6912768" cy="1723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Jak hluboká je propast Macocha, jestliže volně puštěný kámen dopadne na její dno za dobu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=5,25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Odpor vzduchu neuvažujte.</a:t>
                </a:r>
              </a:p>
              <a:p>
                <a:endParaRPr lang="cs-CZ" sz="800" strike="sngStrike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=5,25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404665"/>
                <a:ext cx="6912768" cy="1723549"/>
              </a:xfrm>
              <a:prstGeom prst="rect">
                <a:avLst/>
              </a:prstGeom>
              <a:blipFill>
                <a:blip r:embed="rId2"/>
                <a:stretch>
                  <a:fillRect l="-705" t="-1767" b="-7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1777480" y="1700808"/>
            <a:ext cx="691080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75520" y="2564905"/>
                <a:ext cx="8640960" cy="2538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výpočtu použijeme vztah pro výpočet dráhy rovnoměrně zrychleného pohybu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5,25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≅138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564905"/>
                <a:ext cx="8640960" cy="2538387"/>
              </a:xfrm>
              <a:prstGeom prst="rect">
                <a:avLst/>
              </a:prstGeom>
              <a:blipFill>
                <a:blip r:embed="rId3"/>
                <a:stretch>
                  <a:fillRect l="-564" t="-14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1775520" y="522920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Propast Macocha je hluboká přibližně 138 m.</a:t>
            </a:r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A6D09A2B-BA9D-30D6-6E5B-127A638B08E9}"/>
              </a:ext>
            </a:extLst>
          </p:cNvPr>
          <p:cNvCxnSpPr/>
          <p:nvPr/>
        </p:nvCxnSpPr>
        <p:spPr>
          <a:xfrm>
            <a:off x="1777480" y="2146218"/>
            <a:ext cx="691080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840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703512" y="332657"/>
                <a:ext cx="6984776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</a:t>
                </a:r>
              </a:p>
              <a:p>
                <a:r>
                  <a:rPr lang="cs-CZ" dirty="0"/>
                  <a:t>Pneumatické kladivo padá z volným pádem z výšky 1,5 m. Jak velkou rychlostí dopadne?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332657"/>
                <a:ext cx="6984776" cy="1877437"/>
              </a:xfrm>
              <a:prstGeom prst="rect">
                <a:avLst/>
              </a:prstGeom>
              <a:blipFill>
                <a:blip r:embed="rId2"/>
                <a:stretch>
                  <a:fillRect l="-698" t="-1948" b="-3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1775520" y="1796647"/>
            <a:ext cx="69847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1775520" y="2492897"/>
                <a:ext cx="8424936" cy="28782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zadaných údajů nelze rychlost dopadu vypočítat přímo. Proto nejdříve ze vztahu pro dráhu rovnoměrně zrychleného pohybu vypočítáme čas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2.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cs-CZ" dirty="0"/>
                  <a:t>po dosazení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2.1,5 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</a:rPr>
                      <m:t>         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𝒕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𝟓𝟓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Vypočtenou hodnotu času dosadíme do vztahu pro rychlost rovnoměrně zrychleného pohybu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cs-CZ" dirty="0"/>
                  <a:t> po dosazení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.0,55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492897"/>
                <a:ext cx="8424936" cy="2878224"/>
              </a:xfrm>
              <a:prstGeom prst="rect">
                <a:avLst/>
              </a:prstGeom>
              <a:blipFill>
                <a:blip r:embed="rId3"/>
                <a:stretch>
                  <a:fillRect l="-579" t="-1271" b="-25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3505FDAA-BF58-ADF4-0E4C-C6B432F8F96B}"/>
              </a:ext>
            </a:extLst>
          </p:cNvPr>
          <p:cNvCxnSpPr/>
          <p:nvPr/>
        </p:nvCxnSpPr>
        <p:spPr>
          <a:xfrm>
            <a:off x="1775520" y="2276872"/>
            <a:ext cx="69847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659BCE-7C20-C061-658A-52D8D129F02A}"/>
                  </a:ext>
                </a:extLst>
              </p:cNvPr>
              <p:cNvSpPr txBox="1"/>
              <p:nvPr/>
            </p:nvSpPr>
            <p:spPr>
              <a:xfrm>
                <a:off x="1775520" y="5691818"/>
                <a:ext cx="5112568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Pneumatické kladivo dopadne rychlostí 5,5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659BCE-7C20-C061-658A-52D8D129F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5691818"/>
                <a:ext cx="5112568" cy="375552"/>
              </a:xfrm>
              <a:prstGeom prst="rect">
                <a:avLst/>
              </a:prstGeom>
              <a:blipFill>
                <a:blip r:embed="rId4"/>
                <a:stretch>
                  <a:fillRect l="-95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08823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9536" y="47667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Galileo Galilei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91544" y="846005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Zákonitosti volného pádu jako první zkoumal a experimentálně stanovil začátkem 17. století Galileo Galilei. Zjistil, že všechna tělesa padají na určitém místě Země se stejným zrychlením g a pokud na ně nepůsobí jiná síla (odporová síla prostředí apod.) padají stejnou rychlostí.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879977" y="2191124"/>
            <a:ext cx="38080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Galileo Galilei byl toskánský astronom, filosof a fyzik těsně spjatý s vědeckou revolucí. Mezi jeho úspěchy řadíme vylepšení dalekohledu, rozmanitá astronomická pozorování, první z Newtonových zákonů pohybu a účinnou podporu Koperníkova systému. Často je uváděn jako „otec moderní astronomie“, „otec moderní fyziky“ a dokonce „otec vědy“. </a:t>
            </a:r>
          </a:p>
          <a:p>
            <a:endParaRPr lang="cs-CZ" dirty="0"/>
          </a:p>
          <a:p>
            <a:r>
              <a:rPr lang="cs-CZ" sz="1400" b="1"/>
              <a:t>Narození </a:t>
            </a:r>
            <a:r>
              <a:rPr lang="cs-CZ" sz="1400"/>
              <a:t>15</a:t>
            </a:r>
            <a:r>
              <a:rPr lang="cs-CZ" sz="1400" dirty="0"/>
              <a:t>. 2. 1564, Pisa, Itálie</a:t>
            </a:r>
          </a:p>
          <a:p>
            <a:r>
              <a:rPr lang="cs-CZ" sz="1400" b="1" dirty="0"/>
              <a:t>Úmrtí</a:t>
            </a:r>
            <a:r>
              <a:rPr lang="cs-CZ" sz="1400" dirty="0"/>
              <a:t>8. 1. 1642 (77 let), Arcetri, Itálie</a:t>
            </a:r>
          </a:p>
          <a:p>
            <a:r>
              <a:rPr lang="cs-CZ" sz="1400" b="1" dirty="0"/>
              <a:t>Děti  </a:t>
            </a:r>
            <a:r>
              <a:rPr lang="cs-CZ" sz="1400" dirty="0"/>
              <a:t>Maria </a:t>
            </a:r>
            <a:r>
              <a:rPr lang="cs-CZ" sz="1400" dirty="0" err="1"/>
              <a:t>Celeste</a:t>
            </a:r>
            <a:r>
              <a:rPr lang="cs-CZ" sz="1400" dirty="0"/>
              <a:t>, Vincenzo Gamba</a:t>
            </a:r>
          </a:p>
          <a:p>
            <a:r>
              <a:rPr lang="cs-CZ" sz="1400" b="1" dirty="0"/>
              <a:t>Sourozenci  </a:t>
            </a:r>
            <a:r>
              <a:rPr lang="cs-CZ" sz="1400" dirty="0" err="1"/>
              <a:t>Michelagnolo</a:t>
            </a:r>
            <a:r>
              <a:rPr lang="cs-CZ" sz="1400" dirty="0"/>
              <a:t> Galilei</a:t>
            </a:r>
          </a:p>
          <a:p>
            <a:r>
              <a:rPr lang="cs-CZ" sz="1400" b="1" dirty="0"/>
              <a:t>Rodiče  </a:t>
            </a:r>
            <a:r>
              <a:rPr lang="cs-CZ" sz="1400" dirty="0"/>
              <a:t>Giulia </a:t>
            </a:r>
            <a:r>
              <a:rPr lang="cs-CZ" sz="1400" dirty="0" err="1"/>
              <a:t>Ammannati</a:t>
            </a:r>
            <a:r>
              <a:rPr lang="cs-CZ" sz="1400" dirty="0"/>
              <a:t>, Vincenzo Galilei</a:t>
            </a:r>
          </a:p>
        </p:txBody>
      </p:sp>
      <p:pic>
        <p:nvPicPr>
          <p:cNvPr id="5122" name="Picture 2" descr="Soubor:Galileo Galilei 2.jpg – Wikiped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2089296"/>
            <a:ext cx="2784980" cy="352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37938" y="6165304"/>
            <a:ext cx="1116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11824828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1925</Words>
  <Application>Microsoft Office PowerPoint</Application>
  <PresentationFormat>Širokoúhlá obrazovka</PresentationFormat>
  <Paragraphs>168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Cambria Math</vt:lpstr>
      <vt:lpstr>Open Sans</vt:lpstr>
      <vt:lpstr>Motiv sady Office</vt:lpstr>
      <vt:lpstr>Mechanika – kinematika (Fyz23)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Volný pád</dc:title>
  <dc:creator>test</dc:creator>
  <cp:lastModifiedBy>Karel Sixl</cp:lastModifiedBy>
  <cp:revision>84</cp:revision>
  <dcterms:created xsi:type="dcterms:W3CDTF">2022-10-08T13:17:37Z</dcterms:created>
  <dcterms:modified xsi:type="dcterms:W3CDTF">2025-12-26T15:10:51Z</dcterms:modified>
</cp:coreProperties>
</file>