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4" r:id="rId10"/>
    <p:sldId id="265" r:id="rId11"/>
    <p:sldId id="266" r:id="rId12"/>
    <p:sldId id="268" r:id="rId13"/>
    <p:sldId id="269" r:id="rId14"/>
    <p:sldId id="26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Gotick%C3%A1_architektura" TargetMode="External"/><Relationship Id="rId2" Type="http://schemas.openxmlformats.org/officeDocument/2006/relationships/hyperlink" Target="https://cs.wikipedia.org/wiki/Gotick%C3%A1_architektura#/media/Soubor:Saint-Denis_-_Fa%C3%A7ad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outfit4events.cz/czk/magazin/historicke-odevy-a-obuv/gotika-obleceni-vrcholneho-a-pozdniho-stredoveku/" TargetMode="External"/><Relationship Id="rId4" Type="http://schemas.openxmlformats.org/officeDocument/2006/relationships/hyperlink" Target="https://ehawin.cz/portfolio/dvorska-gotik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992DA7-EEAF-8DDD-EE76-EB2ED0219F9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GOTIKA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CDF4C6B-A2E6-C805-D615-368C864F40D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819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011BE3-6480-D457-87DF-EF0D77222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GOTIKA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CB36C4-F548-7387-A36B-7158CE2C61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Umělecký sloh</a:t>
            </a:r>
          </a:p>
          <a:p>
            <a:r>
              <a:rPr lang="cs-CZ" dirty="0"/>
              <a:t>Navazuje na románský sloh</a:t>
            </a:r>
          </a:p>
          <a:p>
            <a:r>
              <a:rPr lang="cs-CZ" dirty="0"/>
              <a:t>Vzniká v polovině 12. století ve Francii</a:t>
            </a:r>
          </a:p>
          <a:p>
            <a:r>
              <a:rPr lang="cs-CZ" dirty="0"/>
              <a:t>Do Německa a střední Evropy se dostává později</a:t>
            </a:r>
          </a:p>
          <a:p>
            <a:r>
              <a:rPr lang="cs-CZ" dirty="0"/>
              <a:t>Název odvozen od Gótů – chápáno negativně, jako barbarské</a:t>
            </a:r>
          </a:p>
          <a:p>
            <a:r>
              <a:rPr lang="cs-CZ" dirty="0"/>
              <a:t>Typický pro západní a střední </a:t>
            </a:r>
            <a:r>
              <a:rPr lang="cs-CZ" dirty="0" smtClean="0"/>
              <a:t>Evropu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248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4E25B9-0BF0-7E9A-D3A2-2031D3377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ZNAKY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54903EA-E5AC-4DAF-0FC6-3C2101726E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Blízký vztah k bohu=&gt; vertikalismus</a:t>
            </a:r>
          </a:p>
          <a:p>
            <a:r>
              <a:rPr lang="cs-CZ" dirty="0"/>
              <a:t>Hudba – nové nástroje z Orientu – loutna, šalmaj, housle, flétny</a:t>
            </a:r>
          </a:p>
          <a:p>
            <a:r>
              <a:rPr lang="cs-CZ" dirty="0"/>
              <a:t>Móda – špičaté boty a dlouhé rukávy u mužů, rozšířené rozstřižené rukávy u žen a vysoké klobouky</a:t>
            </a:r>
          </a:p>
          <a:p>
            <a:r>
              <a:rPr lang="cs-CZ" dirty="0"/>
              <a:t>Sochařství – součástí architektury, typické sochy – Panna Marie, apoštolové, piety</a:t>
            </a:r>
          </a:p>
          <a:p>
            <a:r>
              <a:rPr lang="cs-CZ" dirty="0"/>
              <a:t>Malířství – obrazy svatých, první obrazy krajin, deskové malby, fresky</a:t>
            </a:r>
          </a:p>
        </p:txBody>
      </p:sp>
    </p:spTree>
    <p:extLst>
      <p:ext uri="{BB962C8B-B14F-4D97-AF65-F5344CB8AC3E}">
        <p14:creationId xmlns:p14="http://schemas.microsoft.com/office/powerpoint/2010/main" val="295747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1562FC-4061-3EB1-9B50-FB52B1AF4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ARCHITEKTURA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48B6E6E-814D-5A83-3915-5F244EA446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Vznik ve Francii v </a:t>
            </a:r>
            <a:r>
              <a:rPr lang="cs-CZ" dirty="0" err="1"/>
              <a:t>Ile</a:t>
            </a:r>
            <a:r>
              <a:rPr lang="cs-CZ" dirty="0"/>
              <a:t>-de-France</a:t>
            </a:r>
          </a:p>
          <a:p>
            <a:r>
              <a:rPr lang="cs-CZ" dirty="0"/>
              <a:t>První gotická stavba – přestavba benediktýnského kláštera St. Denis</a:t>
            </a:r>
          </a:p>
          <a:p>
            <a:r>
              <a:rPr lang="cs-CZ" u="sng" dirty="0"/>
              <a:t>Znaky:</a:t>
            </a:r>
          </a:p>
          <a:p>
            <a:pPr lvl="1"/>
            <a:r>
              <a:rPr lang="cs-CZ" dirty="0"/>
              <a:t>Žebrová křížová klenba</a:t>
            </a:r>
          </a:p>
          <a:p>
            <a:pPr lvl="1"/>
            <a:r>
              <a:rPr lang="cs-CZ" dirty="0"/>
              <a:t>Opěrný systém</a:t>
            </a:r>
          </a:p>
          <a:p>
            <a:pPr lvl="1"/>
            <a:r>
              <a:rPr lang="cs-CZ" dirty="0"/>
              <a:t>Mohutné vstupní portály</a:t>
            </a:r>
          </a:p>
          <a:p>
            <a:pPr lvl="1"/>
            <a:r>
              <a:rPr lang="cs-CZ" dirty="0"/>
              <a:t>vitráže</a:t>
            </a:r>
          </a:p>
        </p:txBody>
      </p:sp>
    </p:spTree>
    <p:extLst>
      <p:ext uri="{BB962C8B-B14F-4D97-AF65-F5344CB8AC3E}">
        <p14:creationId xmlns:p14="http://schemas.microsoft.com/office/powerpoint/2010/main" val="303576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838F27-0B26-72DC-A46B-373646D3F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EVROPSKÉ PAMÁTKY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4F85350-14BC-314A-0F58-EF342C6F5D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Klášter Saint-Denis</a:t>
            </a:r>
          </a:p>
          <a:p>
            <a:r>
              <a:rPr lang="cs-CZ" dirty="0"/>
              <a:t>Katedrála Notre-Dame v Paříži</a:t>
            </a:r>
          </a:p>
          <a:p>
            <a:r>
              <a:rPr lang="cs-CZ" dirty="0"/>
              <a:t>Katedrála v Remeši</a:t>
            </a:r>
          </a:p>
          <a:p>
            <a:r>
              <a:rPr lang="cs-CZ" dirty="0"/>
              <a:t>Katedrála v </a:t>
            </a:r>
            <a:r>
              <a:rPr lang="cs-CZ" dirty="0" err="1"/>
              <a:t>Le</a:t>
            </a:r>
            <a:r>
              <a:rPr lang="cs-CZ" dirty="0"/>
              <a:t> </a:t>
            </a:r>
            <a:r>
              <a:rPr lang="cs-CZ" dirty="0" err="1"/>
              <a:t>Mans</a:t>
            </a:r>
            <a:endParaRPr lang="cs-CZ" dirty="0"/>
          </a:p>
          <a:p>
            <a:r>
              <a:rPr lang="cs-CZ" dirty="0"/>
              <a:t>Katedrála v </a:t>
            </a:r>
            <a:r>
              <a:rPr lang="cs-CZ" dirty="0" err="1"/>
              <a:t>Chartes</a:t>
            </a:r>
            <a:endParaRPr lang="cs-CZ" dirty="0"/>
          </a:p>
          <a:p>
            <a:r>
              <a:rPr lang="cs-CZ" dirty="0"/>
              <a:t>Katedrály v Yorku, v </a:t>
            </a:r>
            <a:r>
              <a:rPr lang="cs-CZ" dirty="0" err="1"/>
              <a:t>Salisbury</a:t>
            </a:r>
            <a:endParaRPr lang="cs-CZ" dirty="0"/>
          </a:p>
          <a:p>
            <a:r>
              <a:rPr lang="cs-CZ" dirty="0"/>
              <a:t>Westminsterské opatství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573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4AF66E-58EC-78DD-AA50-81860C333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ČESKÉ PAMÁTKY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4D66609-4D9C-0C0C-D2E9-52F2E1A32B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Katedrála sv. Víta na Pražském hradě</a:t>
            </a:r>
          </a:p>
          <a:p>
            <a:r>
              <a:rPr lang="cs-CZ" dirty="0"/>
              <a:t>Katedrála sv. Barbory v Kutné Hoře</a:t>
            </a:r>
          </a:p>
          <a:p>
            <a:r>
              <a:rPr lang="cs-CZ" dirty="0"/>
              <a:t>Kostel sv. Bartoloměje v Kolíně</a:t>
            </a:r>
          </a:p>
          <a:p>
            <a:r>
              <a:rPr lang="cs-CZ" dirty="0"/>
              <a:t>Katedrála sv. Bartoloměje v Plzni</a:t>
            </a:r>
          </a:p>
          <a:p>
            <a:r>
              <a:rPr lang="cs-CZ" dirty="0"/>
              <a:t>Hrad Bezděz</a:t>
            </a:r>
          </a:p>
          <a:p>
            <a:r>
              <a:rPr lang="cs-CZ" dirty="0"/>
              <a:t>Hrad Bítov</a:t>
            </a:r>
          </a:p>
          <a:p>
            <a:r>
              <a:rPr lang="cs-CZ" dirty="0"/>
              <a:t>Vladislavský sál </a:t>
            </a:r>
          </a:p>
        </p:txBody>
      </p:sp>
    </p:spTree>
    <p:extLst>
      <p:ext uri="{BB962C8B-B14F-4D97-AF65-F5344CB8AC3E}">
        <p14:creationId xmlns:p14="http://schemas.microsoft.com/office/powerpoint/2010/main" val="120750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0408905-DBC0-26EC-0B48-1CE6203AD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ARCHITEKTI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3D97332-193C-4053-8AEA-03800DAD12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Jindřich Parléř</a:t>
            </a:r>
          </a:p>
          <a:p>
            <a:r>
              <a:rPr lang="cs-CZ" dirty="0"/>
              <a:t>Petr Parléř</a:t>
            </a:r>
          </a:p>
          <a:p>
            <a:r>
              <a:rPr lang="cs-CZ" dirty="0"/>
              <a:t>Matyáš z </a:t>
            </a:r>
            <a:r>
              <a:rPr lang="cs-CZ" dirty="0" err="1"/>
              <a:t>Arassu</a:t>
            </a:r>
            <a:endParaRPr lang="cs-CZ" dirty="0"/>
          </a:p>
          <a:p>
            <a:r>
              <a:rPr lang="cs-CZ" dirty="0"/>
              <a:t>Matěj Rejsek</a:t>
            </a:r>
          </a:p>
          <a:p>
            <a:r>
              <a:rPr lang="cs-CZ" dirty="0"/>
              <a:t>Benedikt </a:t>
            </a:r>
            <a:r>
              <a:rPr lang="cs-CZ" dirty="0" err="1" smtClean="0"/>
              <a:t>Rejt</a:t>
            </a:r>
            <a:r>
              <a:rPr lang="cs-CZ" smtClean="0"/>
              <a:t> </a:t>
            </a:r>
            <a:r>
              <a:rPr lang="cs-CZ" smtClean="0">
                <a:solidFill>
                  <a:srgbClr val="FF0000"/>
                </a:solidFill>
              </a:rPr>
              <a:t> </a:t>
            </a:r>
            <a:r>
              <a:rPr lang="cs-CZ" smtClean="0">
                <a:solidFill>
                  <a:srgbClr val="FF0000"/>
                </a:solidFill>
              </a:rPr>
              <a:t>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771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31404F-6C02-F639-38C4-D2654DCAA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KATEDRÁLA V SAINT-DENIS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2F872E6-E21B-6677-0B52-E887BC2759E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992" y="2557463"/>
            <a:ext cx="219001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19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BF5992-2D09-BDC7-3DFF-03A0CEB91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KATEDRÁLA NOTRE-DAME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D80BB831-D040-40B0-8AF1-842BAFB05ED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472" y="2557463"/>
            <a:ext cx="223905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803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4BA9AE-A9B5-103C-3481-412076766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KATEDRÁLA V SALISBURY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19DBF43E-6D36-9D84-D0CD-0C11B15FB6B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13861"/>
            <a:ext cx="4038600" cy="3414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98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98A038-CC50-7F8A-A304-2C2766419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KATEDRÁLA V KOLÍNĚ NAD RÝNEM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41DF4EAB-79B1-03C6-E0DD-6689382B16E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449" y="2944293"/>
            <a:ext cx="3800475" cy="2867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51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C5FF94-9347-795C-8096-0611567E7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GOTICKÁ MÓDA</a:t>
            </a:r>
          </a:p>
        </p:txBody>
      </p:sp>
      <p:pic>
        <p:nvPicPr>
          <p:cNvPr id="6146" name="Picture 2" descr="Dvorská gotika – Ehawin">
            <a:extLst>
              <a:ext uri="{FF2B5EF4-FFF2-40B4-BE49-F238E27FC236}">
                <a16:creationId xmlns:a16="http://schemas.microsoft.com/office/drawing/2014/main" id="{7F0707C9-D6B9-8518-C8B0-02022BA8E4D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2" y="2811463"/>
            <a:ext cx="3990975" cy="280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637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4A58AA-8329-48AC-D84A-288E46A43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GOTICKÁ MÓDA</a:t>
            </a:r>
          </a:p>
        </p:txBody>
      </p:sp>
      <p:pic>
        <p:nvPicPr>
          <p:cNvPr id="7170" name="Picture 2" descr="Gotika a gotické oblečení ve středověku | Outfit4Events">
            <a:extLst>
              <a:ext uri="{FF2B5EF4-FFF2-40B4-BE49-F238E27FC236}">
                <a16:creationId xmlns:a16="http://schemas.microsoft.com/office/drawing/2014/main" id="{9C170700-2EA0-E7A2-88E2-62D9054737A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344" y="2936240"/>
            <a:ext cx="3639312" cy="256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809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5F4FE5-73B1-D37B-4FF3-10F987816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ZDROJE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4C12584-6B10-832F-AA99-1AB58CD771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https://cs.wikipedia.org/wiki/Gotick%C3%A1_architektura#/media/Soubor:Saint-Denis_-_Fa%C3%A7ade.jpg</a:t>
            </a:r>
            <a:endParaRPr lang="cs-CZ" dirty="0"/>
          </a:p>
          <a:p>
            <a:r>
              <a:rPr lang="cs-CZ" dirty="0"/>
              <a:t>2) </a:t>
            </a:r>
            <a:r>
              <a:rPr lang="cs-CZ" dirty="0">
                <a:hlinkClick r:id="rId3"/>
              </a:rPr>
              <a:t>https://cs.wikipedia.org/wiki/Gotick%C3%A1_architektura</a:t>
            </a:r>
            <a:endParaRPr lang="cs-CZ" dirty="0"/>
          </a:p>
          <a:p>
            <a:r>
              <a:rPr lang="cs-CZ" dirty="0"/>
              <a:t>3) </a:t>
            </a:r>
            <a:r>
              <a:rPr lang="cs-CZ" dirty="0">
                <a:hlinkClick r:id="rId3"/>
              </a:rPr>
              <a:t>https://cs.wikipedia.org/wiki/Gotick%C3%A1_architektura</a:t>
            </a:r>
            <a:endParaRPr lang="cs-CZ" dirty="0"/>
          </a:p>
          <a:p>
            <a:r>
              <a:rPr lang="cs-CZ" dirty="0"/>
              <a:t>4) </a:t>
            </a:r>
            <a:r>
              <a:rPr lang="cs-CZ" dirty="0">
                <a:hlinkClick r:id="rId4"/>
              </a:rPr>
              <a:t>https://ehawin.cz/portfolio/dvorska-gotika/</a:t>
            </a:r>
            <a:endParaRPr lang="cs-CZ" dirty="0"/>
          </a:p>
          <a:p>
            <a:r>
              <a:rPr lang="cs-CZ" dirty="0"/>
              <a:t>5) </a:t>
            </a:r>
            <a:r>
              <a:rPr lang="cs-CZ" dirty="0">
                <a:hlinkClick r:id="rId5"/>
              </a:rPr>
              <a:t>https://www.outfit4events.cz/czk/magazin/historicke-odevy-a-obuv/gotika-obleceni-vrcholneho-a-pozdniho-stredoveku/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661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69</TotalTime>
  <Words>254</Words>
  <Application>Microsoft Office PowerPoint</Application>
  <PresentationFormat>Širokoúhlá obrazovka</PresentationFormat>
  <Paragraphs>57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Arial</vt:lpstr>
      <vt:lpstr>Garamond</vt:lpstr>
      <vt:lpstr>Organika</vt:lpstr>
      <vt:lpstr>GOTIKA</vt:lpstr>
      <vt:lpstr>GOTIKA</vt:lpstr>
      <vt:lpstr>ZNAKY</vt:lpstr>
      <vt:lpstr>ARCHITEKTURA</vt:lpstr>
      <vt:lpstr>EVROPSKÉ PAMÁTKY</vt:lpstr>
      <vt:lpstr>ČESKÉ PAMÁTKY</vt:lpstr>
      <vt:lpstr>ARCHITEKTI</vt:lpstr>
      <vt:lpstr>KATEDRÁLA V SAINT-DENIS</vt:lpstr>
      <vt:lpstr>KATEDRÁLA NOTRE-DAME</vt:lpstr>
      <vt:lpstr>KATEDRÁLA V SALISBURY</vt:lpstr>
      <vt:lpstr>KATEDRÁLA V KOLÍNĚ NAD RÝNEM</vt:lpstr>
      <vt:lpstr>GOTICKÁ MÓDA</vt:lpstr>
      <vt:lpstr>GOTICKÁ MÓDA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GOTIKA</dc:title>
  <dc:creator>Pc</dc:creator>
  <cp:lastModifiedBy>KOČOVSKÝ VÁCLAV Mgr.</cp:lastModifiedBy>
  <cp:revision>9</cp:revision>
  <dcterms:created xsi:type="dcterms:W3CDTF">2023-01-12T20:56:20Z</dcterms:created>
  <dcterms:modified xsi:type="dcterms:W3CDTF">2025-11-12T12:54:00Z</dcterms:modified>
</cp:coreProperties>
</file>