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6442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8489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8167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2031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6293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529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02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4179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6402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6395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9134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1596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205613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6562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1745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5968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10777-0BEB-4520-9E25-CA86EDD00C5E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154F3ED-5E34-4AF2-B766-608DB4C4C4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0864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5D3E613-021C-4D56-813E-B2AFFF6026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SLOVOTVORBA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AFC6827F-F96F-4915-87D1-9D98967E4F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3522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E701C0B-5213-4DEC-BA9F-7E40C22AA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5636"/>
            <a:ext cx="10515600" cy="1325563"/>
          </a:xfrm>
        </p:spPr>
        <p:txBody>
          <a:bodyPr/>
          <a:lstStyle/>
          <a:p>
            <a:r>
              <a:rPr lang="cs-CZ" dirty="0"/>
              <a:t>SLOVOTVORBA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B754833-102D-4B5B-B757-C38CA09E23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</a:t>
            </a:r>
            <a:r>
              <a:rPr lang="cs-CZ" sz="2800" dirty="0"/>
              <a:t>DERIVOLOGIE</a:t>
            </a:r>
          </a:p>
          <a:p>
            <a:pPr marL="0" indent="0">
              <a:buNone/>
            </a:pPr>
            <a:r>
              <a:rPr lang="cs-CZ" sz="2800" dirty="0"/>
              <a:t>- Nauka o tvoření slov; popisuje způsoby tvoření, slovotvornou stavbu slov a slovotvorné vztahy k jiným slovům</a:t>
            </a:r>
          </a:p>
        </p:txBody>
      </p:sp>
    </p:spTree>
    <p:extLst>
      <p:ext uri="{BB962C8B-B14F-4D97-AF65-F5344CB8AC3E}">
        <p14:creationId xmlns:p14="http://schemas.microsoft.com/office/powerpoint/2010/main" xmlns="" val="357877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AE34EFC-63FC-4C61-8A55-9357BCCEF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ZPŮSOBY VZNIKÁNÍ NOVÝCH SLOV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9ABD28C3-7FC4-4791-B540-4644970E4B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/>
              <a:t>Odvozování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Skládání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zkracování</a:t>
            </a:r>
          </a:p>
        </p:txBody>
      </p:sp>
    </p:spTree>
    <p:extLst>
      <p:ext uri="{BB962C8B-B14F-4D97-AF65-F5344CB8AC3E}">
        <p14:creationId xmlns:p14="http://schemas.microsoft.com/office/powerpoint/2010/main" xmlns="" val="1681076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F1724EA-0EF1-4DD6-981B-40C191434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STRUKTURA SLOVA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0A1B853-5075-4407-98CA-93A0C5F5A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dirty="0"/>
              <a:t>Slova základová </a:t>
            </a:r>
            <a:r>
              <a:rPr lang="cs-CZ" sz="2800" dirty="0"/>
              <a:t>– slova, od nichž jsou jiná slova odvozená; jsou východiskem slovotvorby – např. </a:t>
            </a:r>
            <a:r>
              <a:rPr lang="cs-CZ" sz="2800" i="1" dirty="0"/>
              <a:t>les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/>
              <a:t>Slova utvořená </a:t>
            </a:r>
            <a:r>
              <a:rPr lang="cs-CZ" sz="2800" dirty="0"/>
              <a:t>– slova jako výsledek slovotvorby – např. </a:t>
            </a:r>
            <a:r>
              <a:rPr lang="cs-CZ" sz="2800" i="1" dirty="0"/>
              <a:t>denní</a:t>
            </a:r>
            <a:r>
              <a:rPr lang="cs-CZ" sz="2800" dirty="0"/>
              <a:t> (odvozeno od den)</a:t>
            </a:r>
          </a:p>
        </p:txBody>
      </p:sp>
    </p:spTree>
    <p:extLst>
      <p:ext uri="{BB962C8B-B14F-4D97-AF65-F5344CB8AC3E}">
        <p14:creationId xmlns:p14="http://schemas.microsoft.com/office/powerpoint/2010/main" xmlns="" val="2317977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A914A69-4604-4056-B5FD-0F7996AE5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MORFÉMOVÁ STAVBA SLOVA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32C9728-BBC8-4CAC-8F96-AC503AE8A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Morfém – nejmenší jednotka slova nesoucí význam</a:t>
            </a:r>
          </a:p>
          <a:p>
            <a:r>
              <a:rPr lang="cs-CZ" sz="2800" dirty="0"/>
              <a:t>Typy morfémů:</a:t>
            </a:r>
          </a:p>
          <a:p>
            <a:pPr lvl="1"/>
            <a:r>
              <a:rPr lang="cs-CZ" sz="2800" dirty="0"/>
              <a:t>Radix – kořen</a:t>
            </a:r>
          </a:p>
          <a:p>
            <a:pPr lvl="1"/>
            <a:r>
              <a:rPr lang="cs-CZ" sz="2800" dirty="0"/>
              <a:t>Afixy – předpona, přípona</a:t>
            </a:r>
          </a:p>
        </p:txBody>
      </p:sp>
    </p:spTree>
    <p:extLst>
      <p:ext uri="{BB962C8B-B14F-4D97-AF65-F5344CB8AC3E}">
        <p14:creationId xmlns:p14="http://schemas.microsoft.com/office/powerpoint/2010/main" xmlns="" val="255251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A1EAD73-5C19-4515-97A9-B26EE9BC6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KOŘEN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792B372-FAB0-48CD-8EF9-FB28A332AC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= RADIX</a:t>
            </a:r>
          </a:p>
          <a:p>
            <a:pPr marL="0" indent="0">
              <a:buNone/>
            </a:pPr>
            <a:r>
              <a:rPr lang="cs-CZ" sz="2800" dirty="0"/>
              <a:t>= část slova, společná všem příbuzným slovům; nositel věcného významu; dále </a:t>
            </a:r>
            <a:r>
              <a:rPr lang="cs-CZ" sz="2800" dirty="0" err="1"/>
              <a:t>nečlenitelný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b="1" i="1" u="sng" dirty="0"/>
              <a:t>Kov</a:t>
            </a:r>
            <a:r>
              <a:rPr lang="cs-CZ" sz="2800" i="1" dirty="0"/>
              <a:t>ář, </a:t>
            </a:r>
            <a:r>
              <a:rPr lang="cs-CZ" sz="2800" b="1" i="1" u="sng" dirty="0"/>
              <a:t>kov</a:t>
            </a:r>
            <a:r>
              <a:rPr lang="cs-CZ" sz="2800" i="1" dirty="0"/>
              <a:t>adlina, o</a:t>
            </a:r>
            <a:r>
              <a:rPr lang="cs-CZ" sz="2800" b="1" i="1" u="sng" dirty="0"/>
              <a:t>kov</a:t>
            </a:r>
            <a:r>
              <a:rPr lang="cs-CZ" sz="2800" i="1" dirty="0"/>
              <a:t>y, </a:t>
            </a:r>
            <a:r>
              <a:rPr lang="cs-CZ" sz="2800" b="1" i="1" u="sng" dirty="0"/>
              <a:t>kov</a:t>
            </a:r>
            <a:r>
              <a:rPr lang="cs-CZ" sz="2800" i="1" dirty="0"/>
              <a:t>at, vy</a:t>
            </a:r>
            <a:r>
              <a:rPr lang="cs-CZ" sz="2800" b="1" i="1" u="sng" dirty="0"/>
              <a:t>kov</a:t>
            </a:r>
            <a:r>
              <a:rPr lang="cs-CZ" sz="2800" i="1" dirty="0"/>
              <a:t>at, </a:t>
            </a:r>
            <a:r>
              <a:rPr lang="cs-CZ" sz="2800" b="1" i="1" u="sng" dirty="0"/>
              <a:t>kov</a:t>
            </a:r>
            <a:r>
              <a:rPr lang="cs-CZ" sz="2800" i="1" dirty="0"/>
              <a:t>aný</a:t>
            </a:r>
          </a:p>
        </p:txBody>
      </p:sp>
    </p:spTree>
    <p:extLst>
      <p:ext uri="{BB962C8B-B14F-4D97-AF65-F5344CB8AC3E}">
        <p14:creationId xmlns:p14="http://schemas.microsoft.com/office/powerpoint/2010/main" xmlns="" val="2918488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8FBDC9E-E1BC-4C27-B127-1DD91CAD7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PŘEDPONA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53C3531-EFAD-436F-8451-2A5E865B23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</a:t>
            </a:r>
            <a:r>
              <a:rPr lang="cs-CZ" sz="2800" dirty="0"/>
              <a:t>PREFIX</a:t>
            </a:r>
          </a:p>
          <a:p>
            <a:pPr>
              <a:buFontTx/>
              <a:buChar char="-"/>
            </a:pPr>
            <a:r>
              <a:rPr lang="cs-CZ" sz="2800" dirty="0"/>
              <a:t>Morfém</a:t>
            </a:r>
          </a:p>
          <a:p>
            <a:pPr>
              <a:buFontTx/>
              <a:buChar char="-"/>
            </a:pPr>
            <a:r>
              <a:rPr lang="cs-CZ" sz="2800" dirty="0"/>
              <a:t>Část slova před kořenem</a:t>
            </a:r>
          </a:p>
          <a:p>
            <a:pPr>
              <a:buFontTx/>
              <a:buChar char="-"/>
            </a:pPr>
            <a:r>
              <a:rPr lang="cs-CZ" sz="2800" dirty="0"/>
              <a:t>Např. </a:t>
            </a:r>
            <a:r>
              <a:rPr lang="cs-CZ" sz="2800" b="1" i="1" u="sng" dirty="0"/>
              <a:t>pod</a:t>
            </a:r>
            <a:r>
              <a:rPr lang="cs-CZ" sz="2800" i="1" dirty="0"/>
              <a:t>kova, </a:t>
            </a:r>
            <a:r>
              <a:rPr lang="cs-CZ" sz="2800" b="1" i="1" u="sng" dirty="0"/>
              <a:t>u</a:t>
            </a:r>
            <a:r>
              <a:rPr lang="cs-CZ" sz="2800" i="1" dirty="0"/>
              <a:t>kovaný, </a:t>
            </a:r>
            <a:r>
              <a:rPr lang="cs-CZ" sz="2800" b="1" i="1" u="sng" dirty="0"/>
              <a:t>ne</a:t>
            </a:r>
            <a:r>
              <a:rPr lang="cs-CZ" sz="2800" i="1" dirty="0"/>
              <a:t>kov</a:t>
            </a:r>
          </a:p>
        </p:txBody>
      </p:sp>
    </p:spTree>
    <p:extLst>
      <p:ext uri="{BB962C8B-B14F-4D97-AF65-F5344CB8AC3E}">
        <p14:creationId xmlns:p14="http://schemas.microsoft.com/office/powerpoint/2010/main" xmlns="" val="3862157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DD05F2D-8C14-4CDD-9A1B-6E653948C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PŘÍPONA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BF03942-F719-423D-95A8-274582F749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</a:t>
            </a:r>
            <a:r>
              <a:rPr lang="cs-CZ" sz="2800" dirty="0"/>
              <a:t>SUFIX</a:t>
            </a:r>
          </a:p>
          <a:p>
            <a:pPr>
              <a:buFontTx/>
              <a:buChar char="-"/>
            </a:pPr>
            <a:r>
              <a:rPr lang="cs-CZ" sz="2800" dirty="0"/>
              <a:t>Morfém</a:t>
            </a:r>
          </a:p>
          <a:p>
            <a:pPr>
              <a:buFontTx/>
              <a:buChar char="-"/>
            </a:pPr>
            <a:r>
              <a:rPr lang="cs-CZ" sz="2800" dirty="0"/>
              <a:t>Část slova za kořenem (nebo mezi kořenem a koncovkou)</a:t>
            </a:r>
          </a:p>
          <a:p>
            <a:pPr>
              <a:buFontTx/>
              <a:buChar char="-"/>
            </a:pPr>
            <a:r>
              <a:rPr lang="cs-CZ" sz="2800" dirty="0"/>
              <a:t>Např. </a:t>
            </a:r>
            <a:r>
              <a:rPr lang="cs-CZ" sz="2800" i="1" dirty="0"/>
              <a:t>kov</a:t>
            </a:r>
            <a:r>
              <a:rPr lang="cs-CZ" sz="2800" b="1" i="1" u="sng" dirty="0"/>
              <a:t>ář</a:t>
            </a:r>
            <a:r>
              <a:rPr lang="cs-CZ" sz="2800" i="1" dirty="0"/>
              <a:t>, kov</a:t>
            </a:r>
            <a:r>
              <a:rPr lang="cs-CZ" sz="2800" b="1" i="1" u="sng" dirty="0"/>
              <a:t>adlin</a:t>
            </a:r>
            <a:r>
              <a:rPr lang="cs-CZ" sz="2800" i="1" dirty="0"/>
              <a:t>a, kov</a:t>
            </a:r>
            <a:r>
              <a:rPr lang="cs-CZ" sz="2800" b="1" i="1" u="sng" dirty="0"/>
              <a:t>árn</a:t>
            </a:r>
            <a:r>
              <a:rPr lang="cs-CZ" sz="2800" i="1" dirty="0"/>
              <a:t>a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5068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A83A498-BA9C-4434-8327-1D3FD69C6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KONCOVKA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17C3B5A-B384-45D7-B01D-4BED44CCF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</a:t>
            </a:r>
            <a:r>
              <a:rPr lang="cs-CZ" sz="2800" dirty="0"/>
              <a:t>část ohebného slova na konci slovního tvaru – mění se v různých tvarech slova</a:t>
            </a:r>
          </a:p>
          <a:p>
            <a:pPr marL="0" indent="0">
              <a:buNone/>
            </a:pPr>
            <a:r>
              <a:rPr lang="cs-CZ" sz="2800" dirty="0"/>
              <a:t>- nositel mluvnického významu slova</a:t>
            </a:r>
          </a:p>
          <a:p>
            <a:pPr>
              <a:buFontTx/>
              <a:buChar char="-"/>
            </a:pPr>
            <a:r>
              <a:rPr lang="cs-CZ" sz="2800" dirty="0"/>
              <a:t>Připojuje se ke kmeni slova</a:t>
            </a:r>
          </a:p>
          <a:p>
            <a:pPr>
              <a:buFontTx/>
              <a:buChar char="-"/>
            </a:pPr>
            <a:r>
              <a:rPr lang="cs-CZ" sz="2800" i="1" dirty="0"/>
              <a:t>Hrad</a:t>
            </a:r>
            <a:r>
              <a:rPr lang="cs-CZ" sz="2800" b="1" i="1" u="sng" dirty="0"/>
              <a:t>y</a:t>
            </a:r>
            <a:r>
              <a:rPr lang="cs-CZ" sz="2800" i="1" dirty="0"/>
              <a:t> – hrad</a:t>
            </a:r>
            <a:r>
              <a:rPr lang="cs-CZ" sz="2800" b="1" i="1" u="sng" dirty="0"/>
              <a:t>ům</a:t>
            </a:r>
            <a:r>
              <a:rPr lang="cs-CZ" sz="2800" i="1" dirty="0"/>
              <a:t> – hrad</a:t>
            </a:r>
            <a:r>
              <a:rPr lang="cs-CZ" sz="2800" b="1" i="1" u="sng" dirty="0"/>
              <a:t>ů</a:t>
            </a:r>
          </a:p>
          <a:p>
            <a:pPr>
              <a:buFontTx/>
              <a:buChar char="-"/>
            </a:pPr>
            <a:r>
              <a:rPr lang="cs-CZ" sz="2800" i="1" dirty="0"/>
              <a:t>Nes</a:t>
            </a:r>
            <a:r>
              <a:rPr lang="cs-CZ" sz="2800" b="1" i="1" u="sng" dirty="0"/>
              <a:t>u</a:t>
            </a:r>
            <a:r>
              <a:rPr lang="cs-CZ" sz="2800" i="1" dirty="0"/>
              <a:t>, nes</a:t>
            </a:r>
            <a:r>
              <a:rPr lang="cs-CZ" sz="2800" b="1" i="1" u="sng" dirty="0"/>
              <a:t>ou</a:t>
            </a:r>
            <a:r>
              <a:rPr lang="cs-CZ" sz="2800" i="1" dirty="0"/>
              <a:t>, nes</a:t>
            </a:r>
            <a:r>
              <a:rPr lang="cs-CZ" sz="2800" b="1" i="1" u="sng" dirty="0"/>
              <a:t>eme</a:t>
            </a:r>
            <a:r>
              <a:rPr lang="cs-CZ" sz="2800" i="1" dirty="0"/>
              <a:t>, nes</a:t>
            </a:r>
            <a:r>
              <a:rPr lang="cs-CZ" sz="2800" b="1" i="1" u="sng" dirty="0"/>
              <a:t>te</a:t>
            </a:r>
          </a:p>
          <a:p>
            <a:pPr>
              <a:buFontTx/>
              <a:buChar char="-"/>
            </a:pPr>
            <a:r>
              <a:rPr lang="cs-CZ" sz="2800" dirty="0"/>
              <a:t>Nulová koncovka - </a:t>
            </a:r>
            <a:r>
              <a:rPr lang="cs-CZ" sz="2800" i="1" dirty="0"/>
              <a:t>hrad</a:t>
            </a:r>
          </a:p>
        </p:txBody>
      </p:sp>
    </p:spTree>
    <p:extLst>
      <p:ext uri="{BB962C8B-B14F-4D97-AF65-F5344CB8AC3E}">
        <p14:creationId xmlns:p14="http://schemas.microsoft.com/office/powerpoint/2010/main" xmlns="" val="1655641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2E6558E-592E-45AC-8E2F-DD181B113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KMEN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CA2497A-951F-4A4C-AD85-EAABB17179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</a:t>
            </a:r>
            <a:r>
              <a:rPr lang="cs-CZ" sz="2800" dirty="0"/>
              <a:t>část ohebného slova, která zůstane pod oddělení koncovky</a:t>
            </a:r>
          </a:p>
        </p:txBody>
      </p:sp>
    </p:spTree>
    <p:extLst>
      <p:ext uri="{BB962C8B-B14F-4D97-AF65-F5344CB8AC3E}">
        <p14:creationId xmlns:p14="http://schemas.microsoft.com/office/powerpoint/2010/main" xmlns="" val="3489002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3856C61-FA37-45C4-8BD7-730E9FCB8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PŘÍBUZNÁ SLOVA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D9A31BB-B421-4DEF-BB3A-5977EE27E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</a:t>
            </a:r>
            <a:r>
              <a:rPr lang="cs-CZ" sz="2800" dirty="0"/>
              <a:t>slova se stejným kořenem a společným základním významem</a:t>
            </a:r>
          </a:p>
        </p:txBody>
      </p:sp>
    </p:spTree>
    <p:extLst>
      <p:ext uri="{BB962C8B-B14F-4D97-AF65-F5344CB8AC3E}">
        <p14:creationId xmlns:p14="http://schemas.microsoft.com/office/powerpoint/2010/main" xmlns="" val="1903867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EEBB409-797D-4D55-909C-2D832EEE6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SLOVOTVORNÁ STAVBA SLOVA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1DB6ABB-0918-4819-86C7-E37564500D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</a:t>
            </a:r>
            <a:r>
              <a:rPr lang="cs-CZ" sz="2800" dirty="0"/>
              <a:t>výsledek způsobu vytvoření slova</a:t>
            </a:r>
          </a:p>
          <a:p>
            <a:pPr marL="0" indent="0">
              <a:buNone/>
            </a:pP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Slovotvorný základ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Slovotvorný prostředek - formant</a:t>
            </a:r>
          </a:p>
        </p:txBody>
      </p:sp>
    </p:spTree>
    <p:extLst>
      <p:ext uri="{BB962C8B-B14F-4D97-AF65-F5344CB8AC3E}">
        <p14:creationId xmlns:p14="http://schemas.microsoft.com/office/powerpoint/2010/main" xmlns="" val="56872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1E05388-DDBB-4108-9D35-A4C5764C3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SLOVOTVORNÝ ZÁKLAD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B5F113-7607-4728-952B-880705186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Část slova základového, která je základem pro vytvoření nového slova</a:t>
            </a:r>
          </a:p>
          <a:p>
            <a:r>
              <a:rPr lang="cs-CZ" sz="2800" dirty="0"/>
              <a:t>Přechází ze slova základového do slova utvořeného</a:t>
            </a:r>
          </a:p>
          <a:p>
            <a:r>
              <a:rPr lang="cs-CZ" sz="2800" i="1" dirty="0"/>
              <a:t>Pře</a:t>
            </a:r>
            <a:r>
              <a:rPr lang="cs-CZ" sz="2800" b="1" i="1" u="sng" dirty="0"/>
              <a:t>nést</a:t>
            </a:r>
            <a:r>
              <a:rPr lang="cs-CZ" sz="2800" i="1" dirty="0"/>
              <a:t>, pra</a:t>
            </a:r>
            <a:r>
              <a:rPr lang="cs-CZ" sz="2800" b="1" i="1" u="sng" dirty="0"/>
              <a:t>člověk</a:t>
            </a:r>
            <a:r>
              <a:rPr lang="cs-CZ" sz="2800" i="1" dirty="0"/>
              <a:t>, ne</a:t>
            </a:r>
            <a:r>
              <a:rPr lang="cs-CZ" sz="2800" b="1" i="1" u="sng" dirty="0"/>
              <a:t>hezký</a:t>
            </a:r>
            <a:r>
              <a:rPr lang="cs-CZ" sz="2800" i="1" dirty="0"/>
              <a:t>, </a:t>
            </a:r>
            <a:r>
              <a:rPr lang="cs-CZ" sz="2800" b="1" i="1" u="sng" dirty="0"/>
              <a:t>cukr</a:t>
            </a:r>
            <a:r>
              <a:rPr lang="cs-CZ" sz="2800" i="1" dirty="0"/>
              <a:t>ář, </a:t>
            </a:r>
            <a:r>
              <a:rPr lang="cs-CZ" sz="2800" b="1" i="1" u="sng" dirty="0"/>
              <a:t>vod</a:t>
            </a:r>
            <a:r>
              <a:rPr lang="cs-CZ" sz="2800" i="1" dirty="0"/>
              <a:t>ník, </a:t>
            </a:r>
            <a:r>
              <a:rPr lang="cs-CZ" sz="2800" b="1" i="1" u="sng" dirty="0"/>
              <a:t>uči</a:t>
            </a:r>
            <a:r>
              <a:rPr lang="cs-CZ" sz="2800" i="1" dirty="0"/>
              <a:t>tel</a:t>
            </a:r>
          </a:p>
        </p:txBody>
      </p:sp>
    </p:spTree>
    <p:extLst>
      <p:ext uri="{BB962C8B-B14F-4D97-AF65-F5344CB8AC3E}">
        <p14:creationId xmlns:p14="http://schemas.microsoft.com/office/powerpoint/2010/main" xmlns="" val="807353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497BB6E-F0F1-418A-B9ED-C25FEC1A1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SLOVOTVORNÝ PROSTŘEDEK - FORMANT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AE762F2-5BA8-4CC0-AE59-6A2E472EA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Část slova, pomocí něhož se ze základového slova tvoří nové slovo</a:t>
            </a:r>
          </a:p>
          <a:p>
            <a:r>
              <a:rPr lang="cs-CZ" sz="2800" dirty="0"/>
              <a:t>Může to být předpona, přípona, soubor koncovek, spojovací samohláska při skládání slov</a:t>
            </a:r>
          </a:p>
          <a:p>
            <a:r>
              <a:rPr lang="cs-CZ" sz="2800" b="1" i="1" u="sng" dirty="0"/>
              <a:t>Ne</a:t>
            </a:r>
            <a:r>
              <a:rPr lang="cs-CZ" sz="2800" i="1" dirty="0"/>
              <a:t>stejný, </a:t>
            </a:r>
            <a:r>
              <a:rPr lang="cs-CZ" sz="2800" i="1" dirty="0" err="1"/>
              <a:t>tmav</a:t>
            </a:r>
            <a:r>
              <a:rPr lang="cs-CZ" sz="2800" b="1" i="1" u="sng" dirty="0" err="1"/>
              <a:t>ě</a:t>
            </a:r>
            <a:r>
              <a:rPr lang="cs-CZ" sz="2800" i="1" dirty="0" err="1"/>
              <a:t>modrý</a:t>
            </a:r>
            <a:r>
              <a:rPr lang="cs-CZ" sz="2800" i="1" dirty="0"/>
              <a:t>, truhlář</a:t>
            </a:r>
            <a:r>
              <a:rPr lang="cs-CZ" sz="2800" b="1" i="1" u="sng" dirty="0"/>
              <a:t>ský</a:t>
            </a:r>
            <a:r>
              <a:rPr lang="cs-CZ" sz="2800" i="1" dirty="0"/>
              <a:t>, moř</a:t>
            </a:r>
            <a:r>
              <a:rPr lang="cs-CZ" sz="2800" b="1" i="1" u="sng" dirty="0"/>
              <a:t>em</a:t>
            </a:r>
          </a:p>
        </p:txBody>
      </p:sp>
    </p:spTree>
    <p:extLst>
      <p:ext uri="{BB962C8B-B14F-4D97-AF65-F5344CB8AC3E}">
        <p14:creationId xmlns:p14="http://schemas.microsoft.com/office/powerpoint/2010/main" xmlns="" val="454830514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</TotalTime>
  <Words>301</Words>
  <Application>Microsoft Office PowerPoint</Application>
  <PresentationFormat>Vlastní</PresentationFormat>
  <Paragraphs>55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Fazeta</vt:lpstr>
      <vt:lpstr>SLOVOTVORBA</vt:lpstr>
      <vt:lpstr>SLOVOTVORBA</vt:lpstr>
      <vt:lpstr>ZPŮSOBY VZNIKÁNÍ NOVÝCH SLOV</vt:lpstr>
      <vt:lpstr>STRUKTURA SLOVA</vt:lpstr>
      <vt:lpstr>MORFÉMOVÁ STAVBA SLOVA</vt:lpstr>
      <vt:lpstr>KOŘEN</vt:lpstr>
      <vt:lpstr>PŘEDPONA</vt:lpstr>
      <vt:lpstr>PŘÍPONA</vt:lpstr>
      <vt:lpstr>KONCOVKA</vt:lpstr>
      <vt:lpstr>KMEN</vt:lpstr>
      <vt:lpstr>PŘÍBUZNÁ SLOVA</vt:lpstr>
      <vt:lpstr>SLOVOTVORNÁ STAVBA SLOVA</vt:lpstr>
      <vt:lpstr>SLOVOTVORNÝ ZÁKLAD</vt:lpstr>
      <vt:lpstr>SLOVOTVORNÝ PROSTŘEDEK - FORMANT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SLOVOTVORBA</dc:title>
  <dc:creator>Hana Blažková</dc:creator>
  <cp:lastModifiedBy>BLAZKOVAH</cp:lastModifiedBy>
  <cp:revision>4</cp:revision>
  <dcterms:created xsi:type="dcterms:W3CDTF">2017-10-03T19:44:33Z</dcterms:created>
  <dcterms:modified xsi:type="dcterms:W3CDTF">2017-10-04T05:33:06Z</dcterms:modified>
</cp:coreProperties>
</file>