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4" r:id="rId11"/>
    <p:sldId id="265" r:id="rId12"/>
    <p:sldId id="276" r:id="rId13"/>
    <p:sldId id="275" r:id="rId14"/>
    <p:sldId id="266" r:id="rId15"/>
    <p:sldId id="267" r:id="rId16"/>
    <p:sldId id="269" r:id="rId17"/>
    <p:sldId id="270" r:id="rId18"/>
    <p:sldId id="271" r:id="rId19"/>
    <p:sldId id="272" r:id="rId20"/>
    <p:sldId id="277" r:id="rId21"/>
    <p:sldId id="278" r:id="rId22"/>
    <p:sldId id="279" r:id="rId23"/>
    <p:sldId id="273" r:id="rId24"/>
    <p:sldId id="274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76569-4D0D-4E94-8BB6-D516F7DE3A38}" type="datetimeFigureOut">
              <a:rPr lang="cs-CZ" smtClean="0"/>
              <a:t>15.2.2013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2B1D1-0CBB-4A87-B59F-B1E2AA474EA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HOMÉR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717032"/>
            <a:ext cx="6400800" cy="1921768"/>
          </a:xfrm>
        </p:spPr>
        <p:txBody>
          <a:bodyPr>
            <a:normAutofit/>
          </a:bodyPr>
          <a:lstStyle/>
          <a:p>
            <a:r>
              <a:rPr lang="cs-CZ" sz="7200" dirty="0" smtClean="0">
                <a:solidFill>
                  <a:srgbClr val="00B0F0"/>
                </a:solidFill>
              </a:rPr>
              <a:t>ÍLIAS</a:t>
            </a:r>
          </a:p>
          <a:p>
            <a:r>
              <a:rPr lang="cs-CZ" sz="2800" b="1" dirty="0" smtClean="0">
                <a:solidFill>
                  <a:srgbClr val="7030A0"/>
                </a:solidFill>
              </a:rPr>
              <a:t>Ilias – řecky </a:t>
            </a:r>
            <a:r>
              <a:rPr lang="cs-CZ" sz="2800" b="1" dirty="0" err="1" smtClean="0">
                <a:solidFill>
                  <a:srgbClr val="7030A0"/>
                </a:solidFill>
              </a:rPr>
              <a:t>Ílion</a:t>
            </a:r>
            <a:r>
              <a:rPr lang="cs-CZ" sz="2800" b="1" dirty="0" smtClean="0">
                <a:solidFill>
                  <a:srgbClr val="7030A0"/>
                </a:solidFill>
              </a:rPr>
              <a:t> = Trója</a:t>
            </a:r>
            <a:endParaRPr lang="cs-CZ" sz="3000" b="1" dirty="0" smtClean="0">
              <a:solidFill>
                <a:srgbClr val="7030A0"/>
              </a:solidFill>
            </a:endParaRPr>
          </a:p>
          <a:p>
            <a:endParaRPr lang="cs-CZ" sz="72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lit. druh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veršovaná epika</a:t>
            </a:r>
          </a:p>
          <a:p>
            <a:r>
              <a:rPr lang="cs-CZ" dirty="0" smtClean="0"/>
              <a:t>psáno hexametrem (</a:t>
            </a:r>
            <a:r>
              <a:rPr lang="cs-CZ" dirty="0"/>
              <a:t>=</a:t>
            </a:r>
            <a:r>
              <a:rPr lang="cs-CZ" dirty="0" smtClean="0"/>
              <a:t>časoměrný verš o šesti daktylských stopách; </a:t>
            </a:r>
            <a:r>
              <a:rPr lang="cs-CZ" sz="2400" dirty="0" smtClean="0"/>
              <a:t>daktyl:  </a:t>
            </a:r>
            <a:r>
              <a:rPr lang="cs-CZ" sz="2400" b="1" dirty="0" smtClean="0">
                <a:solidFill>
                  <a:srgbClr val="7030A0"/>
                </a:solidFill>
              </a:rPr>
              <a:t>- U </a:t>
            </a:r>
            <a:r>
              <a:rPr lang="cs-CZ" sz="2400" b="1" dirty="0" err="1" smtClean="0">
                <a:solidFill>
                  <a:srgbClr val="7030A0"/>
                </a:solidFill>
              </a:rPr>
              <a:t>U</a:t>
            </a:r>
            <a:r>
              <a:rPr lang="cs-CZ" sz="2400" b="1" dirty="0">
                <a:solidFill>
                  <a:srgbClr val="7030A0"/>
                </a:solidFill>
              </a:rPr>
              <a:t> </a:t>
            </a:r>
            <a:r>
              <a:rPr lang="cs-CZ" sz="2400" dirty="0" smtClean="0"/>
              <a:t>= </a:t>
            </a:r>
            <a:r>
              <a:rPr lang="cs-CZ" sz="2400" dirty="0" smtClean="0"/>
              <a:t>1. slabika přízvučná, 2. + 3. nepřízvučné</a:t>
            </a:r>
            <a:r>
              <a:rPr lang="cs-CZ" dirty="0" smtClean="0"/>
              <a:t>)</a:t>
            </a:r>
            <a:endParaRPr lang="cs-CZ" dirty="0" smtClean="0"/>
          </a:p>
          <a:p>
            <a:r>
              <a:rPr lang="cs-CZ" dirty="0" smtClean="0"/>
              <a:t>asi 16 000 veršů</a:t>
            </a:r>
          </a:p>
          <a:p>
            <a:r>
              <a:rPr lang="cs-CZ" dirty="0" smtClean="0"/>
              <a:t>51 dní ze závěru dobývání Tróje</a:t>
            </a:r>
          </a:p>
          <a:p>
            <a:endParaRPr lang="cs-CZ" dirty="0" smtClean="0"/>
          </a:p>
          <a:p>
            <a:r>
              <a:rPr lang="cs-CZ" dirty="0" smtClean="0"/>
              <a:t>český překlad: Rudolf </a:t>
            </a:r>
            <a:r>
              <a:rPr lang="cs-CZ" dirty="0" err="1" smtClean="0"/>
              <a:t>Metrlík</a:t>
            </a:r>
            <a:r>
              <a:rPr lang="cs-CZ" dirty="0" smtClean="0"/>
              <a:t>,  volný verš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lit. žánr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b="1" u="sng" dirty="0" smtClean="0">
                <a:solidFill>
                  <a:srgbClr val="00B050"/>
                </a:solidFill>
              </a:rPr>
              <a:t>hrdinský epos </a:t>
            </a:r>
            <a:r>
              <a:rPr lang="cs-CZ" dirty="0" smtClean="0"/>
              <a:t>(nejstarší eposy světa)</a:t>
            </a:r>
          </a:p>
          <a:p>
            <a:r>
              <a:rPr lang="cs-CZ" dirty="0" smtClean="0"/>
              <a:t>hrdina, jehož osud sledujeme</a:t>
            </a:r>
          </a:p>
          <a:p>
            <a:r>
              <a:rPr lang="cs-CZ" dirty="0" smtClean="0"/>
              <a:t>do děje vstupují </a:t>
            </a:r>
            <a:r>
              <a:rPr lang="cs-CZ" b="1" i="1" dirty="0" smtClean="0">
                <a:solidFill>
                  <a:srgbClr val="7030A0"/>
                </a:solidFill>
              </a:rPr>
              <a:t>bohové či jiné mytologické postavy</a:t>
            </a:r>
            <a:r>
              <a:rPr lang="cs-CZ" dirty="0" smtClean="0"/>
              <a:t>, aby zasáhli ve prospěch hrdiny, popř. mu situaci ztížili</a:t>
            </a:r>
          </a:p>
          <a:p>
            <a:endParaRPr lang="cs-CZ" dirty="0"/>
          </a:p>
          <a:p>
            <a:r>
              <a:rPr lang="cs-CZ" dirty="0" smtClean="0"/>
              <a:t>další eposy: Epos o </a:t>
            </a:r>
            <a:r>
              <a:rPr lang="cs-CZ" dirty="0" err="1" smtClean="0"/>
              <a:t>Gilgamešovi</a:t>
            </a:r>
            <a:r>
              <a:rPr lang="cs-CZ" dirty="0" smtClean="0"/>
              <a:t>, Odyssea, Mahábhárata (indický soubor mýtů, legend,..)</a:t>
            </a:r>
          </a:p>
          <a:p>
            <a:r>
              <a:rPr lang="cs-CZ" dirty="0" smtClean="0"/>
              <a:t>dále: epos středověký (</a:t>
            </a:r>
            <a:r>
              <a:rPr lang="cs-CZ" dirty="0" err="1" smtClean="0"/>
              <a:t>Beowulf</a:t>
            </a:r>
            <a:r>
              <a:rPr lang="cs-CZ" dirty="0" smtClean="0"/>
              <a:t>), rytířský =dvorský (Tristan a </a:t>
            </a:r>
            <a:r>
              <a:rPr lang="cs-CZ" dirty="0" err="1" smtClean="0"/>
              <a:t>Izolda</a:t>
            </a:r>
            <a:r>
              <a:rPr lang="cs-CZ" dirty="0" smtClean="0"/>
              <a:t>)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autor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cs-CZ" dirty="0" smtClean="0"/>
              <a:t>- řecký básník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- 8. – 7. st. př. n. l. ?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- byl slepý (?)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2 </a:t>
            </a:r>
            <a:r>
              <a:rPr lang="cs-CZ" u="sng" dirty="0" smtClean="0"/>
              <a:t>hrdinské eposy</a:t>
            </a:r>
            <a:r>
              <a:rPr lang="cs-CZ" dirty="0" smtClean="0"/>
              <a:t>: </a:t>
            </a:r>
            <a:r>
              <a:rPr lang="cs-CZ" b="1" dirty="0" smtClean="0">
                <a:solidFill>
                  <a:schemeClr val="accent2"/>
                </a:solidFill>
              </a:rPr>
              <a:t>ILIAS, ODYSSEIA </a:t>
            </a:r>
            <a:r>
              <a:rPr lang="cs-CZ" b="1" dirty="0" smtClean="0"/>
              <a:t>(nevíme, zda oba tyto eposy vytvořil týž autor)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jeho spisy se staly základem tvorby pro starověké myslitele</a:t>
            </a:r>
            <a:endParaRPr lang="cs-CZ" dirty="0" smtClean="0"/>
          </a:p>
          <a:p>
            <a:pPr>
              <a:lnSpc>
                <a:spcPct val="90000"/>
              </a:lnSpc>
            </a:pPr>
            <a:endParaRPr lang="cs-CZ" b="1" dirty="0" smtClean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námět: </a:t>
            </a:r>
            <a:r>
              <a:rPr lang="cs-CZ" b="1" dirty="0" err="1" smtClean="0">
                <a:solidFill>
                  <a:schemeClr val="accent2"/>
                </a:solidFill>
              </a:rPr>
              <a:t>trójská</a:t>
            </a:r>
            <a:r>
              <a:rPr lang="cs-CZ" b="1" dirty="0" smtClean="0">
                <a:solidFill>
                  <a:schemeClr val="accent2"/>
                </a:solidFill>
              </a:rPr>
              <a:t> válka </a:t>
            </a:r>
            <a:r>
              <a:rPr lang="cs-CZ" dirty="0" smtClean="0"/>
              <a:t>(o pravdivosti se vedou spory)</a:t>
            </a:r>
          </a:p>
          <a:p>
            <a:pPr>
              <a:lnSpc>
                <a:spcPct val="90000"/>
              </a:lnSpc>
              <a:buNone/>
            </a:pPr>
            <a:r>
              <a:rPr lang="cs-CZ" b="1" dirty="0" smtClean="0">
                <a:solidFill>
                  <a:schemeClr val="accent2"/>
                </a:solidFill>
              </a:rPr>
              <a:t>čerpal: z ústního vypravování</a:t>
            </a:r>
          </a:p>
          <a:p>
            <a:pPr>
              <a:lnSpc>
                <a:spcPct val="90000"/>
              </a:lnSpc>
              <a:buNone/>
            </a:pPr>
            <a:endParaRPr lang="cs-CZ" b="1" dirty="0" smtClean="0">
              <a:solidFill>
                <a:schemeClr val="accent2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doba vzniku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archaické období řecké lit.</a:t>
            </a:r>
          </a:p>
          <a:p>
            <a:r>
              <a:rPr lang="cs-CZ" dirty="0" smtClean="0"/>
              <a:t>8. – 6. st. př. n. l.</a:t>
            </a:r>
          </a:p>
          <a:p>
            <a:endParaRPr lang="cs-CZ" dirty="0"/>
          </a:p>
          <a:p>
            <a:r>
              <a:rPr lang="cs-CZ" dirty="0" smtClean="0"/>
              <a:t>ANTICKÁ LIT.- stala se základem pro evropské lit.</a:t>
            </a:r>
          </a:p>
          <a:p>
            <a:r>
              <a:rPr lang="cs-CZ" dirty="0" smtClean="0"/>
              <a:t>- říká se, že v antických mýtech je ukryta </a:t>
            </a:r>
            <a:r>
              <a:rPr lang="cs-CZ" b="1" dirty="0" smtClean="0">
                <a:solidFill>
                  <a:schemeClr val="accent2"/>
                </a:solidFill>
              </a:rPr>
              <a:t>veškerá moudrost lidstva</a:t>
            </a:r>
          </a:p>
          <a:p>
            <a:r>
              <a:rPr lang="cs-CZ" dirty="0" smtClean="0"/>
              <a:t>- je v nich zakódováno vše – osudy, lidské vášně, charaktery, lidské vztahy, varování, ponaučení....</a:t>
            </a:r>
          </a:p>
          <a:p>
            <a:r>
              <a:rPr lang="cs-CZ" dirty="0" smtClean="0"/>
              <a:t>- to, co se děje dnes – bylo již dávno v mýtech vyřčeno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autoři stejného období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námět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trójská</a:t>
            </a:r>
            <a:r>
              <a:rPr lang="cs-CZ" dirty="0" smtClean="0"/>
              <a:t> válka</a:t>
            </a:r>
          </a:p>
          <a:p>
            <a:r>
              <a:rPr lang="cs-CZ" dirty="0" smtClean="0"/>
              <a:t>autor patrně čerpal z lidového podání známých bájí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téma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spor Achilla s </a:t>
            </a:r>
            <a:r>
              <a:rPr lang="cs-CZ" dirty="0" err="1" smtClean="0"/>
              <a:t>Agamemnónem</a:t>
            </a:r>
            <a:endParaRPr lang="cs-CZ" dirty="0" smtClean="0"/>
          </a:p>
          <a:p>
            <a:r>
              <a:rPr lang="cs-CZ" dirty="0" smtClean="0"/>
              <a:t>život bohů na Olympu</a:t>
            </a:r>
          </a:p>
          <a:p>
            <a:r>
              <a:rPr lang="cs-CZ" dirty="0" smtClean="0"/>
              <a:t>souboj Parida s </a:t>
            </a:r>
            <a:r>
              <a:rPr lang="cs-CZ" dirty="0" err="1" smtClean="0"/>
              <a:t>Meneláem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hl. postavy +  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Achilleus – udatný řecký bojovník, pouze 1 zranitelné místo = pata</a:t>
            </a:r>
          </a:p>
          <a:p>
            <a:r>
              <a:rPr lang="cs-CZ" dirty="0" err="1" smtClean="0"/>
              <a:t>Agamemnón</a:t>
            </a:r>
            <a:r>
              <a:rPr lang="cs-CZ" dirty="0" smtClean="0"/>
              <a:t> – řecký vojevůdce, urazil Achillea</a:t>
            </a:r>
          </a:p>
          <a:p>
            <a:r>
              <a:rPr lang="cs-CZ" dirty="0" err="1" smtClean="0"/>
              <a:t>Meneláos</a:t>
            </a:r>
            <a:r>
              <a:rPr lang="cs-CZ" dirty="0" smtClean="0"/>
              <a:t> – vůdce Řeků, vyzve na souboj syna </a:t>
            </a:r>
            <a:r>
              <a:rPr lang="cs-CZ" dirty="0" err="1"/>
              <a:t>t</a:t>
            </a:r>
            <a:r>
              <a:rPr lang="cs-CZ" dirty="0" err="1" smtClean="0"/>
              <a:t>rójského</a:t>
            </a:r>
            <a:r>
              <a:rPr lang="cs-CZ" dirty="0" smtClean="0"/>
              <a:t> krále - Parida</a:t>
            </a:r>
          </a:p>
          <a:p>
            <a:r>
              <a:rPr lang="cs-CZ" dirty="0" smtClean="0"/>
              <a:t>Hektor – syn </a:t>
            </a:r>
            <a:r>
              <a:rPr lang="cs-CZ" dirty="0" err="1" smtClean="0"/>
              <a:t>trójského</a:t>
            </a:r>
            <a:r>
              <a:rPr lang="cs-CZ" dirty="0" smtClean="0"/>
              <a:t> krále Priama, je zabit Achilleem</a:t>
            </a:r>
          </a:p>
          <a:p>
            <a:r>
              <a:rPr lang="cs-CZ" dirty="0" err="1" smtClean="0"/>
              <a:t>Patroklos</a:t>
            </a:r>
            <a:r>
              <a:rPr lang="cs-CZ" dirty="0" smtClean="0"/>
              <a:t> – přítel Achillea, půjčí si jeho zbroj, je zabit</a:t>
            </a:r>
          </a:p>
          <a:p>
            <a:r>
              <a:rPr lang="cs-CZ" dirty="0" err="1" smtClean="0"/>
              <a:t>Priamos</a:t>
            </a:r>
            <a:r>
              <a:rPr lang="cs-CZ" dirty="0" smtClean="0"/>
              <a:t> – starý </a:t>
            </a:r>
            <a:r>
              <a:rPr lang="cs-CZ" dirty="0" err="1" smtClean="0"/>
              <a:t>trójský</a:t>
            </a:r>
            <a:r>
              <a:rPr lang="cs-CZ" dirty="0" smtClean="0"/>
              <a:t> král, Hektorův otec</a:t>
            </a:r>
          </a:p>
          <a:p>
            <a:r>
              <a:rPr lang="cs-CZ" dirty="0" smtClean="0"/>
              <a:t>bohové – Zeus, </a:t>
            </a:r>
            <a:r>
              <a:rPr lang="cs-CZ" dirty="0" err="1" smtClean="0"/>
              <a:t>Poseidón</a:t>
            </a:r>
            <a:r>
              <a:rPr lang="cs-CZ" dirty="0" smtClean="0"/>
              <a:t>, 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děj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cs-CZ" dirty="0" smtClean="0"/>
              <a:t>- vypráví o boji Řeků proti městu TRÓJA (</a:t>
            </a:r>
            <a:r>
              <a:rPr lang="cs-CZ" dirty="0" err="1" smtClean="0"/>
              <a:t>Ilion</a:t>
            </a:r>
            <a:r>
              <a:rPr lang="cs-CZ" dirty="0" smtClean="0"/>
              <a:t>).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- válka trvala 10 let, zde pouze závěrečná fáze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- syn trojského krále PRIAMA – PARIS odloudil spartskému králi MENELAOVI jeho ženu HELENU.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MANELAOS  vyzval proto všechny řecké vladaře k boji proti Tróji; rozhodne se vyzvat na souboj Parida (aby se vyhnul zbytečnému krveprolití); avšak Trójané poruší příměří a nastává bitva.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dirty="0" smtClean="0"/>
              <a:t>Řekové město oblehnou, avšak nemohou ho dobýt. V průběhu obléhání propukne spor mezi ACHILLEM a AGAMEMNONEN (</a:t>
            </a:r>
            <a:r>
              <a:rPr lang="cs-CZ" dirty="0" err="1" smtClean="0"/>
              <a:t>Agememnon</a:t>
            </a:r>
            <a:r>
              <a:rPr lang="cs-CZ" dirty="0" smtClean="0"/>
              <a:t> si přivlastnil </a:t>
            </a:r>
            <a:r>
              <a:rPr lang="cs-CZ" dirty="0" err="1" smtClean="0"/>
              <a:t>Bríseovnu</a:t>
            </a:r>
            <a:r>
              <a:rPr lang="cs-CZ" dirty="0" smtClean="0"/>
              <a:t>, ženu, kterou získal Achilleus)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Štěstí je nakloněno Řekům, nakonec jsou však všichni slavní muži zraněni a Trójané v čele s Hektorem se dostávají až k jejich lodím.</a:t>
            </a:r>
          </a:p>
          <a:p>
            <a:r>
              <a:rPr lang="cs-CZ" dirty="0" err="1" smtClean="0"/>
              <a:t>Zásáhne</a:t>
            </a:r>
            <a:r>
              <a:rPr lang="cs-CZ" dirty="0" smtClean="0"/>
              <a:t> božská moc – Héra uspí Dia a </a:t>
            </a:r>
            <a:r>
              <a:rPr lang="cs-CZ" dirty="0" err="1" smtClean="0"/>
              <a:t>Poseidón</a:t>
            </a:r>
            <a:r>
              <a:rPr lang="cs-CZ" dirty="0" smtClean="0"/>
              <a:t> může pomáhat </a:t>
            </a:r>
            <a:r>
              <a:rPr lang="cs-CZ" dirty="0" err="1" smtClean="0"/>
              <a:t>Achájcům</a:t>
            </a:r>
            <a:r>
              <a:rPr lang="cs-CZ" dirty="0" smtClean="0"/>
              <a:t>. Po nějaké době je odvolán a Trójané se už chystají zapálit lodě.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Patroklos</a:t>
            </a:r>
            <a:r>
              <a:rPr lang="cs-CZ" dirty="0" smtClean="0"/>
              <a:t> chce Trójany zastrašit tím, že si půjčí Achillovu zbroj. ACHILLES se odmítal účastnit dalších bojů, avšak když je v boji zabit jeho přítel PATROKLES, rozhodne se v boji pomstít jeho smrt. (Zeus dovoluje účast v bitvě i bohům.) V boji zabije syna trojského krále HEKTORA a jeho mrtvolu vláčí 9 dní za vozem okolo Tróje. Tato neúcta k mrtvému rozzlobí i bohy na Olympu a na Diovo přání vydá Achilleus Hektorovu mrtvolu jeho otci.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Sám ACHILLES se dobytí Tróje nedožije, protože je v boji zasažen do svého jediného zranitelného místa – do paty/ odtud název Achillova pata.</a:t>
            </a:r>
          </a:p>
          <a:p>
            <a:r>
              <a:rPr lang="cs-CZ" dirty="0" smtClean="0"/>
              <a:t>V závěru vstupuje na scénu vládce řeckého ostrova ITHAKY – ODYSSEUS.</a:t>
            </a:r>
          </a:p>
          <a:p>
            <a:r>
              <a:rPr lang="cs-CZ" dirty="0" smtClean="0"/>
              <a:t>Vymyslí plán, jak Tróju dobýt.</a:t>
            </a:r>
          </a:p>
          <a:p>
            <a:r>
              <a:rPr lang="cs-CZ" dirty="0" smtClean="0"/>
              <a:t>Epos končí pohřbem Hektora.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scéna, kterou známe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 smtClean="0"/>
              <a:t>Řekové postaví dřevěného koně, do jehož útrob se ukryjí řečtí vojáci.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Trójané vtáhnou koně do města, v noci řečtí vojáci opustí svůj úkryt, dají lampou signál řeckému loďstvu a společnými silami je Trója dobyta, obyvatelstvo pobito a město vypáleno.</a:t>
            </a:r>
          </a:p>
          <a:p>
            <a:pPr>
              <a:lnSpc>
                <a:spcPct val="90000"/>
              </a:lnSpc>
            </a:pPr>
            <a:endParaRPr lang="cs-CZ" dirty="0" smtClean="0"/>
          </a:p>
          <a:p>
            <a:pPr>
              <a:lnSpc>
                <a:spcPct val="90000"/>
              </a:lnSpc>
            </a:pPr>
            <a:r>
              <a:rPr lang="cs-CZ" dirty="0" smtClean="0">
                <a:solidFill>
                  <a:srgbClr val="FF0000"/>
                </a:solidFill>
              </a:rPr>
              <a:t>tato scéna nebyla původně součástí eposu !!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prostředí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Trója</a:t>
            </a:r>
          </a:p>
          <a:p>
            <a:r>
              <a:rPr lang="cs-CZ" dirty="0" smtClean="0"/>
              <a:t>detailní popisy (badatelé podle Homérova vylíčení poznali, kde se dávná Trója nacházela)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posledních 51 dnů </a:t>
            </a:r>
            <a:r>
              <a:rPr lang="cs-CZ" dirty="0" err="1" smtClean="0"/>
              <a:t>trójské</a:t>
            </a:r>
            <a:r>
              <a:rPr lang="cs-CZ" dirty="0" smtClean="0"/>
              <a:t> války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hl. myšlenka</a:t>
            </a:r>
            <a:br>
              <a:rPr lang="cs-CZ" dirty="0" smtClean="0"/>
            </a:br>
            <a:r>
              <a:rPr lang="cs-CZ" dirty="0" smtClean="0"/>
              <a:t>zde spíše vliv díla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Význam tohoto díla je obrovský, neboť ovlivnilo řecké náboženství,mytologii a část řecké literatury. </a:t>
            </a:r>
          </a:p>
          <a:p>
            <a:r>
              <a:rPr lang="cs-CZ" dirty="0" smtClean="0"/>
              <a:t>Zároveň se stalo nejstarším zachovaným dílem evropské literatury, čímž samozřejmě ovlivnilo dějiny evropského myšlení.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jazyková složka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přirovnání (přirovnává k přírodním jevům, zvířatům,…)</a:t>
            </a:r>
          </a:p>
          <a:p>
            <a:r>
              <a:rPr lang="cs-CZ" dirty="0" smtClean="0"/>
              <a:t>básnické přívlastky (udatný hrdina, útoční Řekové)</a:t>
            </a:r>
          </a:p>
          <a:p>
            <a:r>
              <a:rPr lang="cs-CZ" dirty="0" smtClean="0"/>
              <a:t>inverze (obrácený </a:t>
            </a:r>
            <a:r>
              <a:rPr lang="cs-CZ" dirty="0" err="1" smtClean="0"/>
              <a:t>slovesled</a:t>
            </a:r>
            <a:r>
              <a:rPr lang="cs-CZ" dirty="0" smtClean="0"/>
              <a:t>) – skrz křoviny husté</a:t>
            </a:r>
          </a:p>
          <a:p>
            <a:r>
              <a:rPr lang="cs-CZ" dirty="0" smtClean="0"/>
              <a:t>výčty </a:t>
            </a:r>
            <a:r>
              <a:rPr lang="cs-CZ" dirty="0" smtClean="0">
                <a:latin typeface="Arial"/>
                <a:cs typeface="Arial"/>
              </a:rPr>
              <a:t>→ zpomalení děje (výčet řeckého vojska)</a:t>
            </a:r>
          </a:p>
          <a:p>
            <a:r>
              <a:rPr lang="cs-CZ" dirty="0" smtClean="0">
                <a:latin typeface="Arial"/>
                <a:cs typeface="Arial"/>
              </a:rPr>
              <a:t>přímá řeč (monolog vůdce) – neoživuje děj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Jako když rozdrtí lev - a úplně lehounce - útlá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mláďata rychlé laně, jež uchopí silnými zuby,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přijde-li do jejich líhně a mladistvý život jim vezme -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 když je přítomna laň, jim na blízku, nemůže přec je 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chránit, neboť i ji strach náramný přepadne: rychle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uskočí stranou a pádí skrz křoviny husté a stromy,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utíká, zalita potem, pryč z dosahu mohutné šelmy: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právě tak jediný z </a:t>
            </a:r>
            <a:r>
              <a:rPr lang="cs-CZ" dirty="0" err="1"/>
              <a:t>Tróů</a:t>
            </a:r>
            <a:r>
              <a:rPr lang="cs-CZ" dirty="0"/>
              <a:t> je nemohl uchránit zhouby,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neboť prchali sami pryč z dosahu útočných Řeků.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. . . Král </a:t>
            </a:r>
            <a:r>
              <a:rPr lang="cs-CZ" dirty="0" err="1"/>
              <a:t>Agamemnón</a:t>
            </a:r>
            <a:r>
              <a:rPr lang="cs-CZ" dirty="0"/>
              <a:t> v tom davu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Diovi, vladaři blesků, se podobal hlavou i zrakem,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/>
              <a:t>Areovi</a:t>
            </a:r>
            <a:r>
              <a:rPr lang="cs-CZ" dirty="0"/>
              <a:t> svým pásem a hrudí </a:t>
            </a:r>
            <a:r>
              <a:rPr lang="cs-CZ" dirty="0" err="1"/>
              <a:t>Poseidónovi</a:t>
            </a:r>
            <a:r>
              <a:rPr lang="cs-CZ" dirty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Jako as ve stádě býk vždy nad všemi vyniká velmi,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Neboť na pastvě krávy svou velkostí nápadně předčí,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takovým učinil Zeus v ten den i </a:t>
            </a:r>
            <a:r>
              <a:rPr lang="cs-CZ" dirty="0" err="1"/>
              <a:t>Agamemnóna</a:t>
            </a:r>
            <a:r>
              <a:rPr lang="cs-CZ" dirty="0"/>
              <a:t>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nápadným v zástupu vojska a nad reky vynikajícím.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 3 – najděte jména bohů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/>
              <a:t>Na to zas oblačný Zeus své manželce v odpověď pravil: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„Héro, tam bys přec mohla i později nastoupit cestu,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teď však na lůžko pojďme se potěšit v objetí lásky,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neboť taková touha mě doposud nezmohla nikdy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po žádné z bohyň neb žen a srdce mi nezaplnila,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ani když láskou jsem vzplál kdys k manželce </a:t>
            </a:r>
            <a:r>
              <a:rPr lang="cs-CZ" dirty="0" err="1"/>
              <a:t>Ixíonově</a:t>
            </a:r>
            <a:r>
              <a:rPr lang="cs-CZ" dirty="0"/>
              <a:t>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z které se </a:t>
            </a:r>
            <a:r>
              <a:rPr lang="cs-CZ" dirty="0" err="1"/>
              <a:t>Peirithoos</a:t>
            </a:r>
            <a:r>
              <a:rPr lang="cs-CZ" dirty="0"/>
              <a:t>, rek podobný bohům, pak zrodil;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ani když k Danaji půvabných nohou, k ctné </a:t>
            </a:r>
            <a:r>
              <a:rPr lang="cs-CZ" dirty="0" err="1"/>
              <a:t>Akrisiovně</a:t>
            </a:r>
            <a:r>
              <a:rPr lang="cs-CZ" dirty="0"/>
              <a:t>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z které se narodil Perseus, rek proslulý nad všechny muže,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ani když k dívce jsem vzplál, jíž přeslavný </a:t>
            </a:r>
            <a:r>
              <a:rPr lang="cs-CZ" dirty="0" err="1"/>
              <a:t>Foiníx</a:t>
            </a:r>
            <a:r>
              <a:rPr lang="cs-CZ" dirty="0"/>
              <a:t> dal život,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matce to </a:t>
            </a:r>
            <a:r>
              <a:rPr lang="cs-CZ" dirty="0" err="1"/>
              <a:t>Rhadamantya</a:t>
            </a:r>
            <a:r>
              <a:rPr lang="cs-CZ" dirty="0"/>
              <a:t> a </a:t>
            </a:r>
            <a:r>
              <a:rPr lang="cs-CZ" dirty="0" err="1"/>
              <a:t>Mínóa</a:t>
            </a:r>
            <a:r>
              <a:rPr lang="cs-CZ" dirty="0"/>
              <a:t> rovného bohům;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ani když k Semele kdysi a k </a:t>
            </a:r>
            <a:r>
              <a:rPr lang="cs-CZ" dirty="0" err="1"/>
              <a:t>Alkméně</a:t>
            </a:r>
            <a:r>
              <a:rPr lang="cs-CZ" dirty="0"/>
              <a:t> thébské jsem vzplanul,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která pak </a:t>
            </a:r>
            <a:r>
              <a:rPr lang="cs-CZ" dirty="0" err="1"/>
              <a:t>Héraklea</a:t>
            </a:r>
            <a:r>
              <a:rPr lang="cs-CZ" dirty="0"/>
              <a:t> mi zrodila přeudatného,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err="1"/>
              <a:t>Semelé</a:t>
            </a:r>
            <a:r>
              <a:rPr lang="cs-CZ" dirty="0"/>
              <a:t> k potěše lidem pak zrodila Bakcha; ba ani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když jsem k </a:t>
            </a:r>
            <a:r>
              <a:rPr lang="cs-CZ" dirty="0" err="1"/>
              <a:t>Démétře</a:t>
            </a:r>
            <a:r>
              <a:rPr lang="cs-CZ" dirty="0"/>
              <a:t> vzplál, té vládkyni s krásnými vlasy,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ani když k proslulé Létě, ba ani když pro tebe samu,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nyní jak po tobě hořím a sladká touha mě jímá.“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kompozice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chronologické</a:t>
            </a:r>
          </a:p>
          <a:p>
            <a:r>
              <a:rPr lang="cs-CZ" dirty="0" smtClean="0"/>
              <a:t>chybí konkrétní úvod a závěr</a:t>
            </a:r>
          </a:p>
          <a:p>
            <a:r>
              <a:rPr lang="cs-CZ" dirty="0" smtClean="0"/>
              <a:t>o vlastní příčině bojů se dozvídáme až v průběhu vyprávění</a:t>
            </a:r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různé adaptace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film Trója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852</Words>
  <Application>Microsoft Office PowerPoint</Application>
  <PresentationFormat>Předvádění na obrazovce (4:3)</PresentationFormat>
  <Paragraphs>94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sady Office</vt:lpstr>
      <vt:lpstr>HOMÉR</vt:lpstr>
      <vt:lpstr>lit. druh</vt:lpstr>
      <vt:lpstr>lit. žánr</vt:lpstr>
      <vt:lpstr>autor</vt:lpstr>
      <vt:lpstr>doba vzniku</vt:lpstr>
      <vt:lpstr>autoři stejného období</vt:lpstr>
      <vt:lpstr>námět</vt:lpstr>
      <vt:lpstr>téma</vt:lpstr>
      <vt:lpstr>hl. postavy +  charakteristika</vt:lpstr>
      <vt:lpstr>děj</vt:lpstr>
      <vt:lpstr>Snímek 11</vt:lpstr>
      <vt:lpstr>Snímek 12</vt:lpstr>
      <vt:lpstr>Snímek 13</vt:lpstr>
      <vt:lpstr>Snímek 14</vt:lpstr>
      <vt:lpstr>scéna, kterou známe</vt:lpstr>
      <vt:lpstr>prostředí</vt:lpstr>
      <vt:lpstr>čas</vt:lpstr>
      <vt:lpstr>hl. myšlenka zde spíše vliv díla</vt:lpstr>
      <vt:lpstr>jazyková složka </vt:lpstr>
      <vt:lpstr>ukázka 1</vt:lpstr>
      <vt:lpstr>ukázka 2</vt:lpstr>
      <vt:lpstr>ukázka 3 – najděte jména bohů</vt:lpstr>
      <vt:lpstr>kompozice</vt:lpstr>
      <vt:lpstr>různé adaptace</vt:lpstr>
    </vt:vector>
  </TitlesOfParts>
  <Company>Tomica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HOMÉR</dc:title>
  <dc:creator>Tom</dc:creator>
  <cp:lastModifiedBy>Tom</cp:lastModifiedBy>
  <cp:revision>12</cp:revision>
  <dcterms:created xsi:type="dcterms:W3CDTF">2013-02-15T09:18:03Z</dcterms:created>
  <dcterms:modified xsi:type="dcterms:W3CDTF">2013-02-15T10:58:19Z</dcterms:modified>
</cp:coreProperties>
</file>