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8F307F-807E-336D-4C53-A161EFF691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ANTICKÝ ŘÍM 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7C6F188-865D-88A7-C480-17510C731E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71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834BEE-DBC0-B916-7C02-B27CE57FE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KRIZE ŘÍMSKÉ REPUBLIKY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E04DF0-9D34-6065-F087-9BC13B389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Rozmach římské republiky – mnoho otroků, nové nerostné bohatství, levné suroviny z provincií=&gt; ekonomická krize=&gt; velké množství levných otroků</a:t>
            </a:r>
          </a:p>
          <a:p>
            <a:r>
              <a:rPr lang="cs-CZ" b="1" dirty="0"/>
              <a:t>Spartakovo povstání – 73 – 71 před n. l.</a:t>
            </a:r>
          </a:p>
          <a:p>
            <a:r>
              <a:rPr lang="cs-CZ" dirty="0"/>
              <a:t>=&gt; vznik protichůdných politických stran:</a:t>
            </a:r>
          </a:p>
          <a:p>
            <a:pPr lvl="1"/>
            <a:r>
              <a:rPr lang="cs-CZ" b="1" u="sng" dirty="0" err="1"/>
              <a:t>Populáři</a:t>
            </a:r>
            <a:r>
              <a:rPr lang="cs-CZ" dirty="0"/>
              <a:t> – střední vrstva, opora v lidovém shromáždění a tribunát lidu</a:t>
            </a:r>
          </a:p>
          <a:p>
            <a:pPr lvl="1"/>
            <a:r>
              <a:rPr lang="cs-CZ" b="1" u="sng" dirty="0"/>
              <a:t>Optimáti </a:t>
            </a:r>
            <a:r>
              <a:rPr lang="cs-CZ" dirty="0"/>
              <a:t>– vyšší vrstva, senát</a:t>
            </a:r>
          </a:p>
        </p:txBody>
      </p:sp>
    </p:spTree>
    <p:extLst>
      <p:ext uri="{BB962C8B-B14F-4D97-AF65-F5344CB8AC3E}">
        <p14:creationId xmlns:p14="http://schemas.microsoft.com/office/powerpoint/2010/main" val="298163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9D265F-487D-8177-509F-5E8086B49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PRVNÍ TRIUMVIRÁT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5443623-4E2E-8B26-549A-EF5B354F8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Triumvirát</a:t>
            </a:r>
            <a:r>
              <a:rPr lang="cs-CZ" dirty="0"/>
              <a:t> – vláda tří konzulů</a:t>
            </a:r>
          </a:p>
          <a:p>
            <a:r>
              <a:rPr lang="cs-CZ" b="1" i="1" u="sng" dirty="0"/>
              <a:t>Marcus Licinius </a:t>
            </a:r>
            <a:r>
              <a:rPr lang="cs-CZ" b="1" i="1" u="sng" dirty="0" err="1"/>
              <a:t>Crassus</a:t>
            </a:r>
            <a:endParaRPr lang="cs-CZ" b="1" i="1" u="sng" dirty="0"/>
          </a:p>
          <a:p>
            <a:pPr lvl="1"/>
            <a:r>
              <a:rPr lang="cs-CZ" dirty="0"/>
              <a:t>Velmi bohatý, potlačil Spartakovo povstání</a:t>
            </a:r>
          </a:p>
          <a:p>
            <a:r>
              <a:rPr lang="cs-CZ" b="1" i="1" u="sng" dirty="0" err="1"/>
              <a:t>Gnaeus</a:t>
            </a:r>
            <a:r>
              <a:rPr lang="cs-CZ" b="1" i="1" u="sng" dirty="0"/>
              <a:t> Pompeius </a:t>
            </a:r>
            <a:r>
              <a:rPr lang="cs-CZ" b="1" i="1" u="sng" dirty="0" err="1"/>
              <a:t>Magnus</a:t>
            </a:r>
            <a:endParaRPr lang="cs-CZ" b="1" i="1" u="sng" dirty="0"/>
          </a:p>
          <a:p>
            <a:pPr lvl="1"/>
            <a:r>
              <a:rPr lang="cs-CZ" dirty="0"/>
              <a:t>Porazil povstalce v Hispánii, populární mezi vojáky</a:t>
            </a:r>
          </a:p>
          <a:p>
            <a:r>
              <a:rPr lang="cs-CZ" b="1" i="1" u="sng" dirty="0" err="1"/>
              <a:t>Gaius</a:t>
            </a:r>
            <a:r>
              <a:rPr lang="cs-CZ" b="1" i="1" u="sng" dirty="0"/>
              <a:t> </a:t>
            </a:r>
            <a:r>
              <a:rPr lang="cs-CZ" b="1" i="1" u="sng" dirty="0" err="1"/>
              <a:t>Iulius</a:t>
            </a:r>
            <a:r>
              <a:rPr lang="cs-CZ" b="1" i="1" u="sng" dirty="0"/>
              <a:t> Caesar</a:t>
            </a:r>
          </a:p>
          <a:p>
            <a:pPr lvl="1"/>
            <a:r>
              <a:rPr lang="cs-CZ" dirty="0"/>
              <a:t>Geniální vojevůdce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667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B4F8E1-30CE-7C15-58EE-8E1DF17EB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OBČANSKÁ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F42994-BC82-8C42-60DB-384672FFAF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Crassus</a:t>
            </a:r>
            <a:r>
              <a:rPr lang="cs-CZ" dirty="0"/>
              <a:t> je mrtvý, Caesar a </a:t>
            </a:r>
            <a:r>
              <a:rPr lang="cs-CZ" dirty="0" err="1"/>
              <a:t>Pompeus</a:t>
            </a:r>
            <a:r>
              <a:rPr lang="cs-CZ" dirty="0"/>
              <a:t> spolu válčí</a:t>
            </a:r>
          </a:p>
          <a:p>
            <a:r>
              <a:rPr lang="cs-CZ" b="1" dirty="0"/>
              <a:t>49 před n. l. – Caesar překročil řeku Rubikon</a:t>
            </a:r>
            <a:r>
              <a:rPr lang="cs-CZ" dirty="0"/>
              <a:t>=&gt; </a:t>
            </a:r>
            <a:r>
              <a:rPr lang="cs-CZ" dirty="0" err="1"/>
              <a:t>Pompeus</a:t>
            </a:r>
            <a:r>
              <a:rPr lang="cs-CZ" dirty="0"/>
              <a:t> utíká do Řecka a pak do Egypta, kde je zabit=&gt; Caesar dosadil na egyptský trůn Kleopatru=&gt; </a:t>
            </a:r>
            <a:r>
              <a:rPr lang="cs-CZ" b="1" dirty="0"/>
              <a:t>r. 45 před n. l. se stal Caesar samovládcem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572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8C9E64-6941-EE91-826C-5D73F5AF4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CAESAROVA DIKTATURA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CAC0CE-7AF0-99BB-AC5A-223728D6E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Reformy</a:t>
            </a:r>
          </a:p>
          <a:p>
            <a:r>
              <a:rPr lang="cs-CZ" dirty="0"/>
              <a:t>Kolonizace západní části impéria</a:t>
            </a:r>
          </a:p>
          <a:p>
            <a:r>
              <a:rPr lang="cs-CZ" dirty="0"/>
              <a:t>Sociální podpora</a:t>
            </a:r>
          </a:p>
          <a:p>
            <a:r>
              <a:rPr lang="cs-CZ" dirty="0"/>
              <a:t>Úprava kalendáře</a:t>
            </a:r>
          </a:p>
          <a:p>
            <a:r>
              <a:rPr lang="cs-CZ" dirty="0"/>
              <a:t>Rozšíření občanství</a:t>
            </a:r>
          </a:p>
          <a:p>
            <a:r>
              <a:rPr lang="cs-CZ" dirty="0"/>
              <a:t>44 před n. l – Caesar zavražděn</a:t>
            </a:r>
          </a:p>
        </p:txBody>
      </p:sp>
    </p:spTree>
    <p:extLst>
      <p:ext uri="{BB962C8B-B14F-4D97-AF65-F5344CB8AC3E}">
        <p14:creationId xmlns:p14="http://schemas.microsoft.com/office/powerpoint/2010/main" val="283489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39E89-1EF2-58CF-DA53-18DA7F17C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DRUHÝ TRIUMVIRÁT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150BA2-DBC6-DCF9-6570-71951698F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 smrti Caesara chtěl vládnout jeho přítel Marcus Antonius, ale Caesar ve své závěti jmenoval </a:t>
            </a:r>
            <a:r>
              <a:rPr lang="cs-CZ"/>
              <a:t>svého </a:t>
            </a:r>
            <a:r>
              <a:rPr lang="cs-CZ" smtClean="0"/>
              <a:t>prasynovce </a:t>
            </a:r>
            <a:r>
              <a:rPr lang="cs-CZ" dirty="0"/>
              <a:t>Octaviana</a:t>
            </a:r>
          </a:p>
          <a:p>
            <a:r>
              <a:rPr lang="cs-CZ" b="1" u="sng" dirty="0"/>
              <a:t>Druhý triumvirát:</a:t>
            </a:r>
          </a:p>
          <a:p>
            <a:pPr lvl="1"/>
            <a:r>
              <a:rPr lang="cs-CZ" dirty="0"/>
              <a:t>Octavianus</a:t>
            </a:r>
          </a:p>
          <a:p>
            <a:pPr lvl="1"/>
            <a:r>
              <a:rPr lang="cs-CZ" dirty="0"/>
              <a:t>Marcus Antonius</a:t>
            </a:r>
          </a:p>
          <a:p>
            <a:pPr lvl="1"/>
            <a:r>
              <a:rPr lang="cs-CZ" dirty="0"/>
              <a:t>Marcus </a:t>
            </a:r>
            <a:r>
              <a:rPr lang="cs-CZ" dirty="0" err="1"/>
              <a:t>Aemilus</a:t>
            </a:r>
            <a:r>
              <a:rPr lang="cs-CZ" dirty="0"/>
              <a:t> </a:t>
            </a:r>
            <a:r>
              <a:rPr lang="cs-CZ" dirty="0" err="1"/>
              <a:t>Lepidus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0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9CFFAB-8714-8EFB-76A4-169F89BF7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KONEC TRIUMVIRÁTU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275855-4306-F539-3174-5FF55C5C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Rozdělní sfér vlivu:</a:t>
            </a:r>
          </a:p>
          <a:p>
            <a:pPr lvl="1"/>
            <a:r>
              <a:rPr lang="cs-CZ" dirty="0"/>
              <a:t>Octavianus – Itálie</a:t>
            </a:r>
          </a:p>
          <a:p>
            <a:pPr lvl="1"/>
            <a:r>
              <a:rPr lang="cs-CZ" dirty="0"/>
              <a:t>Marcus Antonius – východní provincie</a:t>
            </a:r>
          </a:p>
          <a:p>
            <a:pPr lvl="1"/>
            <a:r>
              <a:rPr lang="cs-CZ" dirty="0" err="1"/>
              <a:t>Lepidus</a:t>
            </a:r>
            <a:r>
              <a:rPr lang="cs-CZ" dirty="0"/>
              <a:t> – Afrika</a:t>
            </a:r>
          </a:p>
          <a:p>
            <a:r>
              <a:rPr lang="cs-CZ" dirty="0"/>
              <a:t>Octavianus a MA spolu nevycházeli</a:t>
            </a:r>
            <a:r>
              <a:rPr lang="cs-CZ" b="1" dirty="0"/>
              <a:t>=&gt; r. 31 před n. l. - bitva u </a:t>
            </a:r>
            <a:r>
              <a:rPr lang="cs-CZ" b="1" dirty="0" err="1"/>
              <a:t>Aktia</a:t>
            </a:r>
            <a:r>
              <a:rPr lang="cs-CZ" dirty="0"/>
              <a:t>=&gt; </a:t>
            </a:r>
            <a:r>
              <a:rPr lang="cs-CZ" dirty="0" err="1"/>
              <a:t>Octavinus</a:t>
            </a:r>
            <a:r>
              <a:rPr lang="cs-CZ" dirty="0"/>
              <a:t> poráží MA a stává se jediným císařem</a:t>
            </a:r>
          </a:p>
        </p:txBody>
      </p:sp>
    </p:spTree>
    <p:extLst>
      <p:ext uri="{BB962C8B-B14F-4D97-AF65-F5344CB8AC3E}">
        <p14:creationId xmlns:p14="http://schemas.microsoft.com/office/powerpoint/2010/main" val="194173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</TotalTime>
  <Words>246</Words>
  <Application>Microsoft Office PowerPoint</Application>
  <PresentationFormat>Širokoúhlá obrazovka</PresentationFormat>
  <Paragraphs>37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ANTICKÝ ŘÍM II</vt:lpstr>
      <vt:lpstr>KRIZE ŘÍMSKÉ REPUBLIKY</vt:lpstr>
      <vt:lpstr>PRVNÍ TRIUMVIRÁT</vt:lpstr>
      <vt:lpstr>OBČANSKÁ VÁLKA</vt:lpstr>
      <vt:lpstr>CAESAROVA DIKTATURA</vt:lpstr>
      <vt:lpstr>DRUHÝ TRIUMVIRÁT</vt:lpstr>
      <vt:lpstr>KONEC TRIUMVIRÁTU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ANTICKÝ ŘÍM II</dc:title>
  <dc:creator>Pc</dc:creator>
  <cp:lastModifiedBy>BLAŽKOVÁ</cp:lastModifiedBy>
  <cp:revision>3</cp:revision>
  <dcterms:created xsi:type="dcterms:W3CDTF">2022-10-12T16:09:07Z</dcterms:created>
  <dcterms:modified xsi:type="dcterms:W3CDTF">2022-10-20T11:27:15Z</dcterms:modified>
</cp:coreProperties>
</file>