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8" r:id="rId3"/>
    <p:sldId id="258" r:id="rId4"/>
    <p:sldId id="271" r:id="rId5"/>
    <p:sldId id="259" r:id="rId6"/>
    <p:sldId id="260" r:id="rId7"/>
    <p:sldId id="272" r:id="rId8"/>
    <p:sldId id="261" r:id="rId9"/>
    <p:sldId id="270" r:id="rId10"/>
    <p:sldId id="269" r:id="rId11"/>
    <p:sldId id="263" r:id="rId12"/>
    <p:sldId id="267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4A3866-CE67-4EAC-8CF9-80EC0393F00B}" type="datetimeFigureOut">
              <a:rPr lang="cs-CZ" smtClean="0"/>
              <a:t>25.05.2026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61E07A-B9F9-40C1-AB09-60FE854439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3207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6BA9A3-9AF7-2247-B15F-235B5F5AE5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CD80386-B8E2-1CDD-94FB-4954425B72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351A377-1FC8-411D-FB2B-FB00B555D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F0B3C-ACCF-420E-A2E8-623E5DF3ECD8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0B1D24-CC53-A9F5-8D47-A62A4D4E0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13F07D-710B-8950-4F95-9810F1717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8315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F0629E-585C-134C-F854-9D5E49686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9BA272-FC10-0780-5065-6874361F4D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A3503C-56E3-E31C-5E9F-618906F37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90592-F59C-436F-9315-86025A7CDC31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A92C4E2-01CA-6A40-DB3D-C5850F0AF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E81769E-A3D6-E2AE-56F0-A204091E3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924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B7E62D-E665-0C78-11E5-0814EF61A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6BC9DE9-C720-A19F-4C04-15A1FF5F25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F674156-1B39-E39F-01EC-954C4CCF5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D6306-FE7C-46E6-A0D4-BCE94607DC63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C73FA00-2F33-1B07-BFBA-36E2C0EBC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92ECE67-D734-33A0-0BFA-DCE673F5B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636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19EB48-551E-E78B-F94A-C1CFB952F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98817DC-DC59-6431-A4DB-87C81F356E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650908B-BA33-854F-E0AC-6AF87FA153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145BCF1-A7C2-6845-9DF7-EA897A2E7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0A19B-DDAA-4051-93A8-F6BE6E6CDD30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961E1A7-5C73-C81A-2D20-0BB2C481C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F9BEE3-7951-D50A-1CC0-8DCBBF416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391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8D3279-B99D-02FE-DF5F-71D503A6D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FAB0478-B1F0-5E2D-26D5-959F27917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381ECAC-E986-AFF8-DE23-3D111A3B55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136B69A-F551-FF58-C06B-6EE66134D2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B1CAED9-52AB-EA01-9823-C355C46C10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05511C5-420F-0F2D-1574-6D510D707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BDAC1-E281-4178-A4DD-57A7259BF222}" type="datetime1">
              <a:rPr lang="cs-CZ" smtClean="0"/>
              <a:t>25.05.2026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FB6983F-607B-DDC0-0031-C16F99EF9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F7A883C-FF7B-5D69-CE5B-9ED1AD788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515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8B718F-EC16-C33E-B002-FA38B6102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8B15E90-A751-C3CA-5A44-CC5236BA5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D5096-D46C-40B6-8F19-504AB5779146}" type="datetime1">
              <a:rPr lang="cs-CZ" smtClean="0"/>
              <a:t>25.05.2026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1E9ED1E-D292-6038-3F38-5E92351F1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A901A87-B43C-1BF3-5158-45DEAA228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619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9C842CA-0948-C38E-F5DB-1D1A4A8DB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26455-E5B1-4D17-AF07-DE851683F006}" type="datetime1">
              <a:rPr lang="cs-CZ" smtClean="0"/>
              <a:t>25.05.2026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26EBDF6-829F-0938-C85B-790F20CFB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2B6F1ED-D41D-C33A-9B2C-F087D5849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0845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D4410E-7E3D-94FD-1129-62102DD29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CD5B126-570B-0895-B91E-658E98BD14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E3DA9B4-3145-483C-3E3B-47843195BD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F6D570C-57CA-4395-AC23-7770B3381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3488-FE02-4F3E-A6CA-FDE5EC6C5CCF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DBCA950-E324-8E3F-1659-17500806C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3E8C66C-DCB4-CDD5-1204-FD4F93A16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9322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18301F-28AA-2174-3F7A-7D35565AD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41051BD-8A38-83FE-6A07-6AF1315FEF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F336AC2-C579-262E-8E36-A3F84BFA96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30AB023-2F43-C63C-1E71-78828B582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D4088-8E68-420E-B8BF-EBE1FC1F1940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CBC69A0-CCF8-2811-F43F-B7173F015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9192B26-8188-A2FF-8AA0-AE3C24844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148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4E6259-15E5-955A-121E-06C58E099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E6734E1-79D9-AA38-4E97-C3B95B3A4E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606CFC-7222-EDE6-345D-C67DC6E44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D1B21-9905-41C0-AC1F-F5FC03DDABB2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51480B3-350C-27AC-9528-4BCAAE39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9C0769-F035-6AD9-5DB1-31BDFEFC6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984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D4D7544-5CD8-F3C6-8FEF-248B70323C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2D0F7E7-D582-22D3-8578-093419A6E6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D37BDAB-F86F-5F2B-E3E2-008EEB7A6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BDA3A-F1F5-439C-B540-8D0374156917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EE41029-A8F4-14DF-C0C9-EB861E351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8507FED-A627-70BB-1844-6470C93A2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147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20D2211-5458-88C5-2E05-DA0FD4505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0D011C7-1FFA-6ADE-DCBF-24EF8DDD7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02337B-3D72-C711-918C-C4FC7AF651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6281FE-A444-45BE-931F-26C1D7F16DC3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BCE4679-9C45-743E-85C2-EF131CD32C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52AB7E7-9587-AC1F-A9F7-E87C5BC767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7157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user/gymjev2006/video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6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3" Type="http://schemas.openxmlformats.org/officeDocument/2006/relationships/image" Target="../media/image171.png"/><Relationship Id="rId7" Type="http://schemas.openxmlformats.org/officeDocument/2006/relationships/image" Target="../media/image210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200.png"/><Relationship Id="rId11" Type="http://schemas.openxmlformats.org/officeDocument/2006/relationships/image" Target="../media/image25.png"/><Relationship Id="rId5" Type="http://schemas.openxmlformats.org/officeDocument/2006/relationships/image" Target="../media/image191.png"/><Relationship Id="rId10" Type="http://schemas.openxmlformats.org/officeDocument/2006/relationships/image" Target="../media/image240.png"/><Relationship Id="rId4" Type="http://schemas.openxmlformats.org/officeDocument/2006/relationships/image" Target="../media/image181.png"/><Relationship Id="rId9" Type="http://schemas.openxmlformats.org/officeDocument/2006/relationships/image" Target="../media/image2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427320-861E-7403-4E8E-614FF6B316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0880" y="2083242"/>
            <a:ext cx="5730240" cy="1649357"/>
          </a:xfrm>
        </p:spPr>
        <p:txBody>
          <a:bodyPr>
            <a:normAutofit fontScale="90000"/>
          </a:bodyPr>
          <a:lstStyle/>
          <a:p>
            <a:r>
              <a:rPr lang="cs-CZ" dirty="0"/>
              <a:t>Zapojení rezistorů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126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3C29155-7F28-5DE2-2719-CA39CB6088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78814"/>
            <a:ext cx="9144000" cy="946108"/>
          </a:xfrm>
        </p:spPr>
        <p:txBody>
          <a:bodyPr/>
          <a:lstStyle/>
          <a:p>
            <a:r>
              <a:rPr lang="cs-CZ" dirty="0"/>
              <a:t>Sériové zapojení rezistorů</a:t>
            </a:r>
          </a:p>
          <a:p>
            <a:r>
              <a:rPr lang="cs-CZ" dirty="0"/>
              <a:t>Paralelní zapojení rezistorů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A314032-20FD-3F05-BD0A-F3EF6B40D64D}"/>
              </a:ext>
            </a:extLst>
          </p:cNvPr>
          <p:cNvSpPr txBox="1"/>
          <p:nvPr/>
        </p:nvSpPr>
        <p:spPr>
          <a:xfrm>
            <a:off x="974433" y="5976599"/>
            <a:ext cx="1601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11. 5. 2026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179675" y="6241775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2"/>
              </a:rPr>
              <a:t>Petr Němec - YouTube</a:t>
            </a: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1B70ADA-D1DC-7F04-96E7-4E3C915E5E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/>
          <a:stretch>
            <a:fillRect/>
          </a:stretch>
        </p:blipFill>
        <p:spPr>
          <a:xfrm>
            <a:off x="4727393" y="736473"/>
            <a:ext cx="2737212" cy="900554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8E9B84F-C207-86C7-8E6E-021AB79CF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035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B446D78-47E1-2DD3-6CC9-F3A9B7E9F033}"/>
              </a:ext>
            </a:extLst>
          </p:cNvPr>
          <p:cNvSpPr txBox="1"/>
          <p:nvPr/>
        </p:nvSpPr>
        <p:spPr>
          <a:xfrm>
            <a:off x="365761" y="333955"/>
            <a:ext cx="3172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Zapojení  rezistorů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CEF1943-DF7E-2AD0-BF08-FAFF7D4D38CE}"/>
              </a:ext>
            </a:extLst>
          </p:cNvPr>
          <p:cNvSpPr txBox="1"/>
          <p:nvPr/>
        </p:nvSpPr>
        <p:spPr>
          <a:xfrm>
            <a:off x="382986" y="2221333"/>
            <a:ext cx="10797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Spojení za sebou – sériové spojení rezistorů</a:t>
            </a:r>
          </a:p>
        </p:txBody>
      </p:sp>
      <p:grpSp>
        <p:nvGrpSpPr>
          <p:cNvPr id="29" name="Skupina 28"/>
          <p:cNvGrpSpPr/>
          <p:nvPr/>
        </p:nvGrpSpPr>
        <p:grpSpPr>
          <a:xfrm>
            <a:off x="2767056" y="2598307"/>
            <a:ext cx="6647288" cy="310101"/>
            <a:chOff x="2767056" y="2598307"/>
            <a:chExt cx="6647288" cy="310101"/>
          </a:xfrm>
        </p:grpSpPr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84B46A9C-5235-5212-A51C-52EA99BE214B}"/>
                </a:ext>
              </a:extLst>
            </p:cNvPr>
            <p:cNvSpPr/>
            <p:nvPr/>
          </p:nvSpPr>
          <p:spPr>
            <a:xfrm>
              <a:off x="3478697" y="2598307"/>
              <a:ext cx="1463040" cy="31010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6A8FDDFF-C2E8-43CD-0EF6-3EEB509ADEAD}"/>
                </a:ext>
              </a:extLst>
            </p:cNvPr>
            <p:cNvSpPr/>
            <p:nvPr/>
          </p:nvSpPr>
          <p:spPr>
            <a:xfrm>
              <a:off x="5379058" y="2598307"/>
              <a:ext cx="1463040" cy="31010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680A253A-5B5C-A280-E2DD-01F72E12500E}"/>
                </a:ext>
              </a:extLst>
            </p:cNvPr>
            <p:cNvSpPr/>
            <p:nvPr/>
          </p:nvSpPr>
          <p:spPr>
            <a:xfrm>
              <a:off x="7239663" y="2598307"/>
              <a:ext cx="1463040" cy="31010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7E9F8B4A-5B27-868D-E5C7-F9AC20AD7E24}"/>
                </a:ext>
              </a:extLst>
            </p:cNvPr>
            <p:cNvCxnSpPr>
              <a:endCxn id="4" idx="1"/>
            </p:cNvCxnSpPr>
            <p:nvPr/>
          </p:nvCxnSpPr>
          <p:spPr>
            <a:xfrm>
              <a:off x="2767056" y="2753357"/>
              <a:ext cx="711641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1B0CC14B-1540-B3EC-F548-E02F7DFCCAD3}"/>
                </a:ext>
              </a:extLst>
            </p:cNvPr>
            <p:cNvCxnSpPr/>
            <p:nvPr/>
          </p:nvCxnSpPr>
          <p:spPr>
            <a:xfrm>
              <a:off x="8702703" y="2753357"/>
              <a:ext cx="711641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>
              <a:extLst>
                <a:ext uri="{FF2B5EF4-FFF2-40B4-BE49-F238E27FC236}">
                  <a16:creationId xmlns:a16="http://schemas.microsoft.com/office/drawing/2014/main" id="{8583BA0F-F493-58ED-350D-CE67055661C1}"/>
                </a:ext>
              </a:extLst>
            </p:cNvPr>
            <p:cNvCxnSpPr/>
            <p:nvPr/>
          </p:nvCxnSpPr>
          <p:spPr>
            <a:xfrm>
              <a:off x="4941737" y="2753357"/>
              <a:ext cx="43200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6813EAC9-EFED-4AD7-4B6A-EA7A1DBCAD9A}"/>
                </a:ext>
              </a:extLst>
            </p:cNvPr>
            <p:cNvCxnSpPr/>
            <p:nvPr/>
          </p:nvCxnSpPr>
          <p:spPr>
            <a:xfrm>
              <a:off x="6831516" y="2753357"/>
              <a:ext cx="39600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54F4A101-8257-DC56-424F-94B538E7B796}"/>
                    </a:ext>
                  </a:extLst>
                </p:cNvPr>
                <p:cNvSpPr txBox="1"/>
                <p:nvPr/>
              </p:nvSpPr>
              <p:spPr>
                <a:xfrm>
                  <a:off x="3916019" y="2614857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54F4A101-8257-DC56-424F-94B538E7B79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16019" y="2614857"/>
                  <a:ext cx="461176" cy="276999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2092016D-6A52-6022-CB10-F21CDA56F1DE}"/>
                    </a:ext>
                  </a:extLst>
                </p:cNvPr>
                <p:cNvSpPr txBox="1"/>
                <p:nvPr/>
              </p:nvSpPr>
              <p:spPr>
                <a:xfrm>
                  <a:off x="5816379" y="2614857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2092016D-6A52-6022-CB10-F21CDA56F1D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816379" y="2614857"/>
                  <a:ext cx="461176" cy="276999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F0D3E1AA-9947-9253-67CE-30AD3F7A39D1}"/>
                    </a:ext>
                  </a:extLst>
                </p:cNvPr>
                <p:cNvSpPr txBox="1"/>
                <p:nvPr/>
              </p:nvSpPr>
              <p:spPr>
                <a:xfrm>
                  <a:off x="7637228" y="2614857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F0D3E1AA-9947-9253-67CE-30AD3F7A39D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37228" y="2614857"/>
                  <a:ext cx="461176" cy="27699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C64D86CA-9144-548A-AD98-0C126AD87213}"/>
              </a:ext>
            </a:extLst>
          </p:cNvPr>
          <p:cNvSpPr txBox="1"/>
          <p:nvPr/>
        </p:nvSpPr>
        <p:spPr>
          <a:xfrm>
            <a:off x="382986" y="3010891"/>
            <a:ext cx="10877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dirty="0"/>
              <a:t>Spojení vedle sebe – paralelní spojení rezistorů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BB224A28-97BC-9F22-F43E-F8382EFD2A32}"/>
              </a:ext>
            </a:extLst>
          </p:cNvPr>
          <p:cNvGrpSpPr/>
          <p:nvPr/>
        </p:nvGrpSpPr>
        <p:grpSpPr>
          <a:xfrm>
            <a:off x="4341412" y="3448479"/>
            <a:ext cx="3498576" cy="1550821"/>
            <a:chOff x="4341412" y="3448479"/>
            <a:chExt cx="3498576" cy="1550821"/>
          </a:xfrm>
        </p:grpSpPr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2B6BC79D-63CC-4A76-1443-C9CD6AD563FA}"/>
                </a:ext>
              </a:extLst>
            </p:cNvPr>
            <p:cNvSpPr/>
            <p:nvPr/>
          </p:nvSpPr>
          <p:spPr>
            <a:xfrm>
              <a:off x="5359180" y="3448479"/>
              <a:ext cx="1463040" cy="310101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3CD8B6F1-B880-6756-1977-93EFDFB4A1C6}"/>
                    </a:ext>
                  </a:extLst>
                </p:cNvPr>
                <p:cNvSpPr txBox="1"/>
                <p:nvPr/>
              </p:nvSpPr>
              <p:spPr>
                <a:xfrm>
                  <a:off x="5796502" y="3465029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3CD8B6F1-B880-6756-1977-93EFDFB4A1C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96502" y="3465029"/>
                  <a:ext cx="461176" cy="276999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8" name="Obdélník 17">
              <a:extLst>
                <a:ext uri="{FF2B5EF4-FFF2-40B4-BE49-F238E27FC236}">
                  <a16:creationId xmlns:a16="http://schemas.microsoft.com/office/drawing/2014/main" id="{9C29910B-003B-F628-47F8-EDADB7DBEAAB}"/>
                </a:ext>
              </a:extLst>
            </p:cNvPr>
            <p:cNvSpPr/>
            <p:nvPr/>
          </p:nvSpPr>
          <p:spPr>
            <a:xfrm>
              <a:off x="5359180" y="4068839"/>
              <a:ext cx="1463040" cy="310101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971DFE27-13FE-3265-23E8-DA63156B06BC}"/>
                    </a:ext>
                  </a:extLst>
                </p:cNvPr>
                <p:cNvSpPr txBox="1"/>
                <p:nvPr/>
              </p:nvSpPr>
              <p:spPr>
                <a:xfrm>
                  <a:off x="5796501" y="4085389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971DFE27-13FE-3265-23E8-DA63156B06B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96501" y="4085389"/>
                  <a:ext cx="461176" cy="276999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711C3121-3672-2290-B324-CEF9C8F449E1}"/>
                </a:ext>
              </a:extLst>
            </p:cNvPr>
            <p:cNvSpPr/>
            <p:nvPr/>
          </p:nvSpPr>
          <p:spPr>
            <a:xfrm>
              <a:off x="5359180" y="4689199"/>
              <a:ext cx="1463040" cy="310101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ovéPole 20">
                  <a:extLst>
                    <a:ext uri="{FF2B5EF4-FFF2-40B4-BE49-F238E27FC236}">
                      <a16:creationId xmlns:a16="http://schemas.microsoft.com/office/drawing/2014/main" id="{B165C1C6-2330-065E-4D69-C134660C55CF}"/>
                    </a:ext>
                  </a:extLst>
                </p:cNvPr>
                <p:cNvSpPr txBox="1"/>
                <p:nvPr/>
              </p:nvSpPr>
              <p:spPr>
                <a:xfrm>
                  <a:off x="5756745" y="4705749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1" name="TextovéPole 20">
                  <a:extLst>
                    <a:ext uri="{FF2B5EF4-FFF2-40B4-BE49-F238E27FC236}">
                      <a16:creationId xmlns:a16="http://schemas.microsoft.com/office/drawing/2014/main" id="{B165C1C6-2330-065E-4D69-C134660C55C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56745" y="4705749"/>
                  <a:ext cx="461176" cy="276999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08FC8F64-834D-A2EC-F56C-8BE4629EC866}"/>
                </a:ext>
              </a:extLst>
            </p:cNvPr>
            <p:cNvCxnSpPr>
              <a:stCxn id="16" idx="1"/>
            </p:cNvCxnSpPr>
            <p:nvPr/>
          </p:nvCxnSpPr>
          <p:spPr>
            <a:xfrm flipH="1" flipV="1">
              <a:off x="5096788" y="3599553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>
              <a:extLst>
                <a:ext uri="{FF2B5EF4-FFF2-40B4-BE49-F238E27FC236}">
                  <a16:creationId xmlns:a16="http://schemas.microsoft.com/office/drawing/2014/main" id="{1B741828-8290-0BE9-7E36-C356000CBC07}"/>
                </a:ext>
              </a:extLst>
            </p:cNvPr>
            <p:cNvCxnSpPr/>
            <p:nvPr/>
          </p:nvCxnSpPr>
          <p:spPr>
            <a:xfrm flipH="1" flipV="1">
              <a:off x="5096788" y="4219755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>
              <a:extLst>
                <a:ext uri="{FF2B5EF4-FFF2-40B4-BE49-F238E27FC236}">
                  <a16:creationId xmlns:a16="http://schemas.microsoft.com/office/drawing/2014/main" id="{DDA6E83F-56A7-E698-82D9-0D8380ABCF48}"/>
                </a:ext>
              </a:extLst>
            </p:cNvPr>
            <p:cNvCxnSpPr/>
            <p:nvPr/>
          </p:nvCxnSpPr>
          <p:spPr>
            <a:xfrm flipH="1" flipV="1">
              <a:off x="5096788" y="4863811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>
              <a:extLst>
                <a:ext uri="{FF2B5EF4-FFF2-40B4-BE49-F238E27FC236}">
                  <a16:creationId xmlns:a16="http://schemas.microsoft.com/office/drawing/2014/main" id="{177FC3A0-2B67-416C-10DD-939A90CC65C5}"/>
                </a:ext>
              </a:extLst>
            </p:cNvPr>
            <p:cNvCxnSpPr/>
            <p:nvPr/>
          </p:nvCxnSpPr>
          <p:spPr>
            <a:xfrm flipH="1" flipV="1">
              <a:off x="6822220" y="4863811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26">
              <a:extLst>
                <a:ext uri="{FF2B5EF4-FFF2-40B4-BE49-F238E27FC236}">
                  <a16:creationId xmlns:a16="http://schemas.microsoft.com/office/drawing/2014/main" id="{E254F0D4-0044-C564-7BAB-D4DCF89ECCF8}"/>
                </a:ext>
              </a:extLst>
            </p:cNvPr>
            <p:cNvCxnSpPr/>
            <p:nvPr/>
          </p:nvCxnSpPr>
          <p:spPr>
            <a:xfrm flipH="1" flipV="1">
              <a:off x="6822220" y="4219755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>
              <a:extLst>
                <a:ext uri="{FF2B5EF4-FFF2-40B4-BE49-F238E27FC236}">
                  <a16:creationId xmlns:a16="http://schemas.microsoft.com/office/drawing/2014/main" id="{3ECDFC45-01AF-E4C8-C278-FCDD13A9BF54}"/>
                </a:ext>
              </a:extLst>
            </p:cNvPr>
            <p:cNvCxnSpPr/>
            <p:nvPr/>
          </p:nvCxnSpPr>
          <p:spPr>
            <a:xfrm flipH="1" flipV="1">
              <a:off x="6822220" y="3599553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>
              <a:extLst>
                <a:ext uri="{FF2B5EF4-FFF2-40B4-BE49-F238E27FC236}">
                  <a16:creationId xmlns:a16="http://schemas.microsoft.com/office/drawing/2014/main" id="{3F932C6A-53CD-9A81-6CFE-6AA2479E2194}"/>
                </a:ext>
              </a:extLst>
            </p:cNvPr>
            <p:cNvCxnSpPr/>
            <p:nvPr/>
          </p:nvCxnSpPr>
          <p:spPr>
            <a:xfrm>
              <a:off x="5096788" y="3599553"/>
              <a:ext cx="0" cy="12642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>
              <a:extLst>
                <a:ext uri="{FF2B5EF4-FFF2-40B4-BE49-F238E27FC236}">
                  <a16:creationId xmlns:a16="http://schemas.microsoft.com/office/drawing/2014/main" id="{500A5775-8606-6E36-EBCD-97B10A15DDB6}"/>
                </a:ext>
              </a:extLst>
            </p:cNvPr>
            <p:cNvCxnSpPr/>
            <p:nvPr/>
          </p:nvCxnSpPr>
          <p:spPr>
            <a:xfrm>
              <a:off x="7084612" y="3587626"/>
              <a:ext cx="0" cy="12642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>
              <a:extLst>
                <a:ext uri="{FF2B5EF4-FFF2-40B4-BE49-F238E27FC236}">
                  <a16:creationId xmlns:a16="http://schemas.microsoft.com/office/drawing/2014/main" id="{6A0D1479-6A02-5548-A3BE-BB360A20BBF8}"/>
                </a:ext>
              </a:extLst>
            </p:cNvPr>
            <p:cNvCxnSpPr/>
            <p:nvPr/>
          </p:nvCxnSpPr>
          <p:spPr>
            <a:xfrm>
              <a:off x="7084612" y="4219755"/>
              <a:ext cx="75537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>
              <a:extLst>
                <a:ext uri="{FF2B5EF4-FFF2-40B4-BE49-F238E27FC236}">
                  <a16:creationId xmlns:a16="http://schemas.microsoft.com/office/drawing/2014/main" id="{0AC79DCC-10DA-1247-B356-39B8FC0CA0DD}"/>
                </a:ext>
              </a:extLst>
            </p:cNvPr>
            <p:cNvCxnSpPr/>
            <p:nvPr/>
          </p:nvCxnSpPr>
          <p:spPr>
            <a:xfrm>
              <a:off x="4341412" y="4219755"/>
              <a:ext cx="75537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E83D556F-3DE9-3B38-828D-C81EAD2ACBF1}"/>
              </a:ext>
            </a:extLst>
          </p:cNvPr>
          <p:cNvSpPr txBox="1"/>
          <p:nvPr/>
        </p:nvSpPr>
        <p:spPr>
          <a:xfrm>
            <a:off x="365761" y="723646"/>
            <a:ext cx="114498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Elektronická zařízení se většinou skládají z velkého počtu součástek, jako jsou rezistory. zdroje., polovodičové součástky apod. Tyto součástky jsou spojeny mezi sebou spojeny a tvoří – </a:t>
            </a:r>
            <a:r>
              <a:rPr lang="cs-CZ" b="1" dirty="0"/>
              <a:t>elektrický obvod</a:t>
            </a:r>
            <a:r>
              <a:rPr lang="cs-CZ" dirty="0"/>
              <a:t>.</a:t>
            </a:r>
          </a:p>
          <a:p>
            <a:r>
              <a:rPr lang="cs-CZ" dirty="0"/>
              <a:t>Abychom porozuměli činnosti celého obvodu, musíme znát zákony, podle kterých se rozdělují </a:t>
            </a:r>
            <a:r>
              <a:rPr lang="cs-CZ" b="1" dirty="0"/>
              <a:t>elektrické proudy</a:t>
            </a:r>
            <a:r>
              <a:rPr lang="cs-CZ" dirty="0"/>
              <a:t> a </a:t>
            </a:r>
            <a:r>
              <a:rPr lang="cs-CZ" b="1" dirty="0"/>
              <a:t>elektrická napětí</a:t>
            </a:r>
            <a:r>
              <a:rPr lang="cs-CZ" dirty="0"/>
              <a:t> na jednotlivé prvky obvodu. </a:t>
            </a:r>
          </a:p>
          <a:p>
            <a:r>
              <a:rPr lang="cs-CZ" dirty="0"/>
              <a:t>Nejjednodušší elektrický obvod je složen z rezistorů, které můžeme spojovat dvěma způsoby: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3DE40313-82A7-79D6-3EAE-064897B912D8}"/>
              </a:ext>
            </a:extLst>
          </p:cNvPr>
          <p:cNvSpPr txBox="1"/>
          <p:nvPr/>
        </p:nvSpPr>
        <p:spPr>
          <a:xfrm>
            <a:off x="382986" y="5467619"/>
            <a:ext cx="113147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 obou spojení případně u kombinace obou spojení nás zajímá </a:t>
            </a:r>
            <a:r>
              <a:rPr lang="cs-CZ" b="1" dirty="0"/>
              <a:t>dělení elektrického proudu </a:t>
            </a:r>
            <a:r>
              <a:rPr lang="cs-CZ" dirty="0"/>
              <a:t>v jednotlivých větvích, </a:t>
            </a:r>
            <a:r>
              <a:rPr lang="cs-CZ" b="1" dirty="0"/>
              <a:t>dělení elektrického napětí </a:t>
            </a:r>
            <a:r>
              <a:rPr lang="cs-CZ" dirty="0"/>
              <a:t>v jednotlivých větvích a </a:t>
            </a:r>
            <a:r>
              <a:rPr lang="cs-CZ" b="1" dirty="0"/>
              <a:t>celkový odpor</a:t>
            </a:r>
            <a:r>
              <a:rPr lang="cs-CZ" dirty="0"/>
              <a:t>, které spojení rezistorů klade protékajícímu elektrickému proudu.</a:t>
            </a:r>
          </a:p>
        </p:txBody>
      </p:sp>
      <p:sp>
        <p:nvSpPr>
          <p:cNvPr id="22" name="Zástupný symbol pro číslo snímku 21">
            <a:extLst>
              <a:ext uri="{FF2B5EF4-FFF2-40B4-BE49-F238E27FC236}">
                <a16:creationId xmlns:a16="http://schemas.microsoft.com/office/drawing/2014/main" id="{2CCBAE87-C74A-9834-4055-E42E463D9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587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6364" y="226562"/>
            <a:ext cx="2537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Sériové spojení rezistorů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15883" y="4621185"/>
                <a:ext cx="11534260" cy="13213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podle Ohmova zákona pro elektrický proud platí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cs-CZ" dirty="0"/>
                  <a:t>, protože proud procházející rezistory je stejný, musí platit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   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     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883" y="4621185"/>
                <a:ext cx="11534260" cy="1321387"/>
              </a:xfrm>
              <a:prstGeom prst="rect">
                <a:avLst/>
              </a:prstGeom>
              <a:blipFill>
                <a:blip r:embed="rId2"/>
                <a:stretch>
                  <a:fillRect l="-4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Obrázek 14">
            <a:extLst>
              <a:ext uri="{FF2B5EF4-FFF2-40B4-BE49-F238E27FC236}">
                <a16:creationId xmlns:a16="http://schemas.microsoft.com/office/drawing/2014/main" id="{6349A516-7AC1-9E13-2B43-3073238296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510" y="164354"/>
            <a:ext cx="4693966" cy="177617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0F36FAC2-6BFF-1192-1939-C89E669FFA0A}"/>
                  </a:ext>
                </a:extLst>
              </p:cNvPr>
              <p:cNvSpPr txBox="1"/>
              <p:nvPr/>
            </p:nvSpPr>
            <p:spPr>
              <a:xfrm>
                <a:off x="382337" y="2719661"/>
                <a:ext cx="1153426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Elektrický proud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𝑰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Elektrický proud I procházející rezistory při sériovém spojení má ve všech částech spojení stejnou hodnotu. Elektrický proud vstupující do obvodu v bodě A má stejnou hodnotu jako proud vystupující z obvodu v bodě B.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0F36FAC2-6BFF-1192-1939-C89E669FFA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337" y="2719661"/>
                <a:ext cx="11534260" cy="1200329"/>
              </a:xfrm>
              <a:prstGeom prst="rect">
                <a:avLst/>
              </a:prstGeom>
              <a:blipFill>
                <a:blip r:embed="rId4"/>
                <a:stretch>
                  <a:fillRect l="-476" t="-25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>
            <a:extLst>
              <a:ext uri="{FF2B5EF4-FFF2-40B4-BE49-F238E27FC236}">
                <a16:creationId xmlns:a16="http://schemas.microsoft.com/office/drawing/2014/main" id="{DBAA8C90-8356-7723-190C-32F60B2CE65B}"/>
              </a:ext>
            </a:extLst>
          </p:cNvPr>
          <p:cNvSpPr txBox="1"/>
          <p:nvPr/>
        </p:nvSpPr>
        <p:spPr>
          <a:xfrm>
            <a:off x="356362" y="3674300"/>
            <a:ext cx="11453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Elektrické napětí U</a:t>
            </a:r>
            <a:r>
              <a:rPr lang="cs-CZ" dirty="0"/>
              <a:t> v jednotlivých částech obvodu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88E786EB-1A3F-D719-1216-AD77B14FF3DF}"/>
                  </a:ext>
                </a:extLst>
              </p:cNvPr>
              <p:cNvSpPr txBox="1"/>
              <p:nvPr/>
            </p:nvSpPr>
            <p:spPr>
              <a:xfrm>
                <a:off x="356363" y="3919990"/>
                <a:ext cx="113564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Elektrické napětí na jednotlivých rezistorech můžeme změřit paralelně připojeným voltmetrem – viz obrázek, nebo jej vypočítat pomoci Ohmova zákona ze známých hodnot elektrického proudu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cs-CZ" dirty="0"/>
                  <a:t> a známého odporu rezistoru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cs-CZ" dirty="0"/>
                  <a:t>.</a:t>
                </a:r>
                <a:endParaRPr lang="cs-CZ" sz="800" dirty="0"/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88E786EB-1A3F-D719-1216-AD77B14FF3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63" y="3919990"/>
                <a:ext cx="11356440" cy="646331"/>
              </a:xfrm>
              <a:prstGeom prst="rect">
                <a:avLst/>
              </a:prstGeom>
              <a:blipFill>
                <a:blip r:embed="rId5"/>
                <a:stretch>
                  <a:fillRect l="-429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A9AC038F-2488-9C9E-8987-41E665D2C8E2}"/>
                  </a:ext>
                </a:extLst>
              </p:cNvPr>
              <p:cNvSpPr txBox="1"/>
              <p:nvPr/>
            </p:nvSpPr>
            <p:spPr>
              <a:xfrm>
                <a:off x="1659172" y="5990013"/>
                <a:ext cx="8873656" cy="76944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sériovém spojení rezistorů je napětí na rezistorech ve stejném poměru jako jejich odpory: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A9AC038F-2488-9C9E-8987-41E665D2C8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172" y="5990013"/>
                <a:ext cx="8873656" cy="769441"/>
              </a:xfrm>
              <a:prstGeom prst="rect">
                <a:avLst/>
              </a:prstGeom>
              <a:blipFill>
                <a:blip r:embed="rId6"/>
                <a:stretch>
                  <a:fillRect l="-480" t="-3876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1941B0DD-DCE7-A1D4-1262-989768FF95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08" b="28686"/>
          <a:stretch>
            <a:fillRect/>
          </a:stretch>
        </p:blipFill>
        <p:spPr>
          <a:xfrm>
            <a:off x="3802484" y="2018466"/>
            <a:ext cx="4693966" cy="777671"/>
          </a:xfrm>
          <a:prstGeom prst="rect">
            <a:avLst/>
          </a:prstGeom>
        </p:spPr>
      </p:pic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8C1583A8-B457-0C1F-27F4-F9D61B1B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1041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9B4D7E-C3B4-B8AE-211A-38C1CEE70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E5E52DB-875F-D70E-C7F7-1B087CA8ED96}"/>
              </a:ext>
            </a:extLst>
          </p:cNvPr>
          <p:cNvSpPr txBox="1"/>
          <p:nvPr/>
        </p:nvSpPr>
        <p:spPr>
          <a:xfrm>
            <a:off x="356363" y="226562"/>
            <a:ext cx="464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Sériové spojení rezistorů – celkový odpor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1BEB8B7-0F01-4DA8-19A5-C4AD06588BFD}"/>
                  </a:ext>
                </a:extLst>
              </p:cNvPr>
              <p:cNvSpPr txBox="1"/>
              <p:nvPr/>
            </p:nvSpPr>
            <p:spPr>
              <a:xfrm>
                <a:off x="356363" y="2859673"/>
                <a:ext cx="11534260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Celkové napětí na části obvodu (mezi body A </a:t>
                </a:r>
                <a:r>
                  <a:rPr lang="cs-CZ" dirty="0" err="1"/>
                  <a:t>a</a:t>
                </a:r>
                <a:r>
                  <a:rPr lang="cs-CZ" dirty="0"/>
                  <a:t> B) je rovno součtu napětí na jednotlivých rezistorech</a:t>
                </a:r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podle Ohmova zákona platí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𝑈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cs-CZ" dirty="0"/>
                  <a:t> platí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1BEB8B7-0F01-4DA8-19A5-C4AD06588B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63" y="2859673"/>
                <a:ext cx="11534260" cy="1446550"/>
              </a:xfrm>
              <a:prstGeom prst="rect">
                <a:avLst/>
              </a:prstGeom>
              <a:blipFill>
                <a:blip r:embed="rId2"/>
                <a:stretch>
                  <a:fillRect l="-423" t="-21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>
            <a:extLst>
              <a:ext uri="{FF2B5EF4-FFF2-40B4-BE49-F238E27FC236}">
                <a16:creationId xmlns:a16="http://schemas.microsoft.com/office/drawing/2014/main" id="{8121E97E-C9CC-10AE-A7B5-53211F543F29}"/>
              </a:ext>
            </a:extLst>
          </p:cNvPr>
          <p:cNvSpPr txBox="1"/>
          <p:nvPr/>
        </p:nvSpPr>
        <p:spPr>
          <a:xfrm>
            <a:off x="2431227" y="6367824"/>
            <a:ext cx="77403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Odvozené vztahy se dají zobecnit pro libovolný počet sériově spojených rezistorů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DB5AA5C2-C2EF-5A0F-1159-F56496C66C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017" y="557518"/>
            <a:ext cx="4693966" cy="177617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1BC364FB-9475-1E4C-C752-653E0A91DE46}"/>
                  </a:ext>
                </a:extLst>
              </p:cNvPr>
              <p:cNvSpPr txBox="1"/>
              <p:nvPr/>
            </p:nvSpPr>
            <p:spPr>
              <a:xfrm>
                <a:off x="688390" y="4592283"/>
                <a:ext cx="10815220" cy="124713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Celkový odpor rezistoru, kterým můžeme rezistory spojené do série nahradit, je roven součtu jednotlivých odporů: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1BC364FB-9475-1E4C-C752-653E0A91DE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390" y="4592283"/>
                <a:ext cx="10815220" cy="1247136"/>
              </a:xfrm>
              <a:prstGeom prst="rect">
                <a:avLst/>
              </a:prstGeom>
              <a:blipFill>
                <a:blip r:embed="rId4"/>
                <a:stretch>
                  <a:fillRect l="-450" t="-1923" r="-56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6BE9509-1030-2A66-13E2-820099AD1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7942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8675" y="315414"/>
            <a:ext cx="104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32509" y="651877"/>
                <a:ext cx="11517746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Jaký je celkový odpor dvou rezistorů  o odporech 15 </a:t>
                </a:r>
                <a:r>
                  <a:rPr lang="cs-CZ" dirty="0">
                    <a:sym typeface="Symbol" panose="05050102010706020507" pitchFamily="18" charset="2"/>
                  </a:rPr>
                  <a:t></a:t>
                </a:r>
                <a:r>
                  <a:rPr lang="cs-CZ" dirty="0"/>
                  <a:t>   a  33 </a:t>
                </a:r>
                <a:r>
                  <a:rPr lang="cs-CZ" dirty="0">
                    <a:sym typeface="Symbol" panose="05050102010706020507" pitchFamily="18" charset="2"/>
                  </a:rPr>
                  <a:t></a:t>
                </a:r>
                <a:r>
                  <a:rPr lang="cs-CZ" dirty="0"/>
                  <a:t>   spojených do série? Jaký proud obvodem prochází jsou-li sériově řazené odpory připojeny na zdroj napětí 24 V ?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𝑈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V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=15</m:t>
                    </m:r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  <m:r>
                      <m:rPr>
                        <m:nor/>
                      </m:rPr>
                      <a:rPr lang="cs-CZ" b="0" i="0" dirty="0" smtClean="0">
                        <a:sym typeface="Symbol" panose="05050102010706020507" pitchFamily="18" charset="2"/>
                      </a:rPr>
                      <m:t>,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𝑅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2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=33</m:t>
                    </m:r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 ?,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 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651877"/>
                <a:ext cx="11517746" cy="1477328"/>
              </a:xfrm>
              <a:prstGeom prst="rect">
                <a:avLst/>
              </a:prstGeom>
              <a:blipFill>
                <a:blip r:embed="rId2"/>
                <a:stretch>
                  <a:fillRect l="-476" t="-3306" r="-424" b="-57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332509" y="2096651"/>
            <a:ext cx="1151774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93293" y="2341877"/>
                <a:ext cx="576000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/>
                  <a:t>Výpočet celkového odporu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𝑹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       </a:t>
                </a:r>
                <a:endParaRPr lang="cs-CZ" b="0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   číselně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m:rPr>
                        <m:nor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15</m:t>
                    </m:r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r>
                  <a:rPr lang="cs-CZ" dirty="0"/>
                  <a:t> + 33</a:t>
                </a:r>
                <a:r>
                  <a:rPr lang="cs-CZ" dirty="0"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  <m:r>
                      <m:rPr>
                        <m:nor/>
                      </m:rPr>
                      <a:rPr lang="cs-CZ" b="0" i="0" dirty="0" smtClean="0">
                        <a:sym typeface="Symbol" panose="05050102010706020507" pitchFamily="18" charset="2"/>
                      </a:rPr>
                      <m:t>= 48</m:t>
                    </m:r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endParaRPr lang="cs-CZ" dirty="0"/>
              </a:p>
              <a:p>
                <a:r>
                  <a:rPr lang="cs-CZ" dirty="0"/>
                  <a:t>       </a:t>
                </a:r>
              </a:p>
              <a:p>
                <a:r>
                  <a:rPr lang="cs-CZ" dirty="0"/>
                  <a:t>       Celkový odpor spojených rezistorů je 48</a:t>
                </a:r>
                <a:r>
                  <a:rPr lang="cs-CZ" dirty="0"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r>
                  <a:rPr lang="cs-CZ" dirty="0"/>
                  <a:t>.           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293" y="2341877"/>
                <a:ext cx="5760000" cy="1477328"/>
              </a:xfrm>
              <a:prstGeom prst="rect">
                <a:avLst/>
              </a:prstGeom>
              <a:blipFill>
                <a:blip r:embed="rId3"/>
                <a:stretch>
                  <a:fillRect l="-953" t="-2058" b="-53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88675" y="4286324"/>
                <a:ext cx="5760000" cy="18708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b="1" dirty="0"/>
                  <a:t>Výpočet proudu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𝐈</m:t>
                    </m:r>
                  </m:oMath>
                </a14:m>
                <a:r>
                  <a:rPr lang="cs-CZ" b="1" dirty="0"/>
                  <a:t> procházející rezistory</a:t>
                </a:r>
              </a:p>
              <a:p>
                <a:r>
                  <a:rPr lang="cs-CZ" dirty="0"/>
                  <a:t>       </a:t>
                </a:r>
              </a:p>
              <a:p>
                <a:r>
                  <a:rPr lang="cs-CZ" dirty="0"/>
                  <a:t>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𝑈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cs-CZ" dirty="0"/>
                  <a:t>                   číselně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24 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48 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=0,5 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       </a:t>
                </a:r>
              </a:p>
              <a:p>
                <a:r>
                  <a:rPr lang="cs-CZ" dirty="0"/>
                  <a:t>       Rezistory prochází proud 0,5 A. 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675" y="4286324"/>
                <a:ext cx="5760000" cy="1870897"/>
              </a:xfrm>
              <a:prstGeom prst="rect">
                <a:avLst/>
              </a:prstGeom>
              <a:blipFill>
                <a:blip r:embed="rId4"/>
                <a:stretch>
                  <a:fillRect l="-952" t="-16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bdélník 6">
            <a:extLst>
              <a:ext uri="{FF2B5EF4-FFF2-40B4-BE49-F238E27FC236}">
                <a16:creationId xmlns:a16="http://schemas.microsoft.com/office/drawing/2014/main" id="{4702CDBF-6224-29D0-5E33-801A23C87295}"/>
              </a:ext>
            </a:extLst>
          </p:cNvPr>
          <p:cNvSpPr/>
          <p:nvPr/>
        </p:nvSpPr>
        <p:spPr>
          <a:xfrm>
            <a:off x="7362908" y="3506525"/>
            <a:ext cx="1129085" cy="3737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470C823C-CF81-0AA0-21CC-D6BBF718E9D2}"/>
              </a:ext>
            </a:extLst>
          </p:cNvPr>
          <p:cNvSpPr/>
          <p:nvPr/>
        </p:nvSpPr>
        <p:spPr>
          <a:xfrm>
            <a:off x="8969072" y="3506525"/>
            <a:ext cx="1129085" cy="3737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7B98E1F9-EBED-89BE-41B0-74C37BA3D804}"/>
              </a:ext>
            </a:extLst>
          </p:cNvPr>
          <p:cNvCxnSpPr>
            <a:stCxn id="7" idx="1"/>
          </p:cNvCxnSpPr>
          <p:nvPr/>
        </p:nvCxnSpPr>
        <p:spPr>
          <a:xfrm flipH="1">
            <a:off x="6925586" y="3693381"/>
            <a:ext cx="4373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6A40C6EC-60A2-F971-AAB7-8FA8EA991103}"/>
              </a:ext>
            </a:extLst>
          </p:cNvPr>
          <p:cNvCxnSpPr/>
          <p:nvPr/>
        </p:nvCxnSpPr>
        <p:spPr>
          <a:xfrm flipH="1">
            <a:off x="10098157" y="3693381"/>
            <a:ext cx="4373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B44D021A-DC45-1878-43CF-44C18CBE3E4C}"/>
              </a:ext>
            </a:extLst>
          </p:cNvPr>
          <p:cNvCxnSpPr>
            <a:stCxn id="7" idx="3"/>
            <a:endCxn id="8" idx="1"/>
          </p:cNvCxnSpPr>
          <p:nvPr/>
        </p:nvCxnSpPr>
        <p:spPr>
          <a:xfrm>
            <a:off x="8491993" y="3693381"/>
            <a:ext cx="47707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C18949BA-DDC5-4BDA-57C7-D9F88C038606}"/>
              </a:ext>
            </a:extLst>
          </p:cNvPr>
          <p:cNvCxnSpPr/>
          <p:nvPr/>
        </p:nvCxnSpPr>
        <p:spPr>
          <a:xfrm>
            <a:off x="6925586" y="3693381"/>
            <a:ext cx="0" cy="9740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C39EB0D9-144F-F283-9AC3-DCEBA1FFB3AB}"/>
              </a:ext>
            </a:extLst>
          </p:cNvPr>
          <p:cNvCxnSpPr/>
          <p:nvPr/>
        </p:nvCxnSpPr>
        <p:spPr>
          <a:xfrm>
            <a:off x="10511625" y="3693381"/>
            <a:ext cx="0" cy="9740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41AD36C0-D46A-008B-1347-1462E90CC818}"/>
              </a:ext>
            </a:extLst>
          </p:cNvPr>
          <p:cNvCxnSpPr/>
          <p:nvPr/>
        </p:nvCxnSpPr>
        <p:spPr>
          <a:xfrm>
            <a:off x="6925585" y="4667416"/>
            <a:ext cx="172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90443609-DB64-9E5D-2999-6B324094074F}"/>
              </a:ext>
            </a:extLst>
          </p:cNvPr>
          <p:cNvCxnSpPr/>
          <p:nvPr/>
        </p:nvCxnSpPr>
        <p:spPr>
          <a:xfrm>
            <a:off x="8786193" y="4667416"/>
            <a:ext cx="172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7171069A-B700-35B0-4E57-597EFA1314A4}"/>
              </a:ext>
            </a:extLst>
          </p:cNvPr>
          <p:cNvCxnSpPr/>
          <p:nvPr/>
        </p:nvCxnSpPr>
        <p:spPr>
          <a:xfrm>
            <a:off x="8653585" y="4455589"/>
            <a:ext cx="0" cy="4077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98337274-FC8B-04E4-C508-481E87209CD2}"/>
              </a:ext>
            </a:extLst>
          </p:cNvPr>
          <p:cNvCxnSpPr/>
          <p:nvPr/>
        </p:nvCxnSpPr>
        <p:spPr>
          <a:xfrm>
            <a:off x="8786193" y="4582805"/>
            <a:ext cx="0" cy="180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131C2FF-1339-E0ED-66E0-53EF8B2DD8B1}"/>
                  </a:ext>
                </a:extLst>
              </p:cNvPr>
              <p:cNvSpPr txBox="1"/>
              <p:nvPr/>
            </p:nvSpPr>
            <p:spPr>
              <a:xfrm>
                <a:off x="7652111" y="3477544"/>
                <a:ext cx="453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131C2FF-1339-E0ED-66E0-53EF8B2DD8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2111" y="3477544"/>
                <a:ext cx="453225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F7524034-936D-A3EA-B1AE-103EDC55EFDB}"/>
                  </a:ext>
                </a:extLst>
              </p:cNvPr>
              <p:cNvSpPr txBox="1"/>
              <p:nvPr/>
            </p:nvSpPr>
            <p:spPr>
              <a:xfrm>
                <a:off x="9275197" y="3506525"/>
                <a:ext cx="453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F7524034-936D-A3EA-B1AE-103EDC55EF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5197" y="3506525"/>
                <a:ext cx="453225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D4AB636F-50E9-DC36-A0D3-DA4E218C1B30}"/>
                  </a:ext>
                </a:extLst>
              </p:cNvPr>
              <p:cNvSpPr txBox="1"/>
              <p:nvPr/>
            </p:nvSpPr>
            <p:spPr>
              <a:xfrm>
                <a:off x="8152074" y="4901939"/>
                <a:ext cx="12364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V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D4AB636F-50E9-DC36-A0D3-DA4E218C1B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2074" y="4901939"/>
                <a:ext cx="1236426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27C7DFB-8BE6-8B79-3019-BFB76785B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0944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2510" y="240145"/>
            <a:ext cx="5137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Paralelní spojení rezistorů </a:t>
            </a:r>
            <a:r>
              <a:rPr lang="cs-CZ" dirty="0"/>
              <a:t>(také zapojení vedle sebe)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EC6D627-650A-41F6-B171-F4D0071A49B7}"/>
                  </a:ext>
                </a:extLst>
              </p:cNvPr>
              <p:cNvSpPr txBox="1"/>
              <p:nvPr/>
            </p:nvSpPr>
            <p:spPr>
              <a:xfrm>
                <a:off x="4457351" y="717176"/>
                <a:ext cx="7411376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Elektrický proud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𝑰</m:t>
                    </m:r>
                  </m:oMath>
                </a14:m>
                <a:r>
                  <a:rPr lang="cs-CZ" dirty="0"/>
                  <a:t> přitékající do uzlu A se rozdělí to tří větví obvodu tak, že součet proudů ve větvích je roven přicházejícímu proudu do uzlu A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EC6D627-650A-41F6-B171-F4D0071A49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7351" y="717176"/>
                <a:ext cx="7411376" cy="923330"/>
              </a:xfrm>
              <a:prstGeom prst="rect">
                <a:avLst/>
              </a:prstGeom>
              <a:blipFill>
                <a:blip r:embed="rId2"/>
                <a:stretch>
                  <a:fillRect l="-658" t="-39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AAA0591-DB60-4120-A99E-E1528E0720A4}"/>
                  </a:ext>
                </a:extLst>
              </p:cNvPr>
              <p:cNvSpPr txBox="1"/>
              <p:nvPr/>
            </p:nvSpPr>
            <p:spPr>
              <a:xfrm>
                <a:off x="4567747" y="1839434"/>
                <a:ext cx="7340202" cy="2246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Elektrické napětí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𝑼</m:t>
                    </m:r>
                  </m:oMath>
                </a14:m>
                <a:r>
                  <a:rPr lang="cs-CZ" dirty="0"/>
                  <a:t> měřené mezi body A </a:t>
                </a:r>
                <a:r>
                  <a:rPr lang="cs-CZ" dirty="0" err="1"/>
                  <a:t>a</a:t>
                </a:r>
                <a:r>
                  <a:rPr lang="cs-CZ" dirty="0"/>
                  <a:t> B je stejné jako napětí měřené na jednotlivých rezistorech</a:t>
                </a:r>
              </a:p>
              <a:p>
                <a:endParaRPr lang="cs-CZ" sz="8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b="1" dirty="0"/>
              </a:p>
              <a:p>
                <a:r>
                  <a:rPr lang="cs-CZ" dirty="0"/>
                  <a:t>Podle Ohmova zákona je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cs-CZ" dirty="0"/>
                  <a:t> je celkový odpor paralelně spojených rezistorů.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AAA0591-DB60-4120-A99E-E1528E0720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7747" y="1839434"/>
                <a:ext cx="7340202" cy="2246769"/>
              </a:xfrm>
              <a:prstGeom prst="rect">
                <a:avLst/>
              </a:prstGeom>
              <a:blipFill>
                <a:blip r:embed="rId3"/>
                <a:stretch>
                  <a:fillRect l="-664" t="-1630" r="-249" b="-35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Skupina 7">
            <a:extLst>
              <a:ext uri="{FF2B5EF4-FFF2-40B4-BE49-F238E27FC236}">
                <a16:creationId xmlns:a16="http://schemas.microsoft.com/office/drawing/2014/main" id="{812C30F5-8CF7-4326-A02C-20F42A0334D0}"/>
              </a:ext>
            </a:extLst>
          </p:cNvPr>
          <p:cNvGrpSpPr/>
          <p:nvPr/>
        </p:nvGrpSpPr>
        <p:grpSpPr>
          <a:xfrm>
            <a:off x="158681" y="1038372"/>
            <a:ext cx="3928687" cy="3047831"/>
            <a:chOff x="422817" y="810399"/>
            <a:chExt cx="4134078" cy="3501626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817" y="810399"/>
              <a:ext cx="4134078" cy="3501626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808936" y="2370825"/>
              <a:ext cx="24938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F1BA75C7-26B9-8E01-6405-E3CFCA10F372}"/>
                </a:ext>
              </a:extLst>
            </p:cNvPr>
            <p:cNvSpPr txBox="1"/>
            <p:nvPr/>
          </p:nvSpPr>
          <p:spPr>
            <a:xfrm>
              <a:off x="3815232" y="2001493"/>
              <a:ext cx="24938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4567747" y="4546180"/>
                <a:ext cx="7300980" cy="13604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Elektrický proud se paralelním spojení rezistorů rozdělí do jednotlivých větví v poměru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7747" y="4546180"/>
                <a:ext cx="7300980" cy="1360437"/>
              </a:xfrm>
              <a:prstGeom prst="rect">
                <a:avLst/>
              </a:prstGeom>
              <a:blipFill>
                <a:blip r:embed="rId7"/>
                <a:stretch>
                  <a:fillRect l="-668" t="-2691" r="-3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567747" y="5999585"/>
                <a:ext cx="68859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Poznámka k úpravě:</a:t>
                </a:r>
              </a:p>
              <a:p>
                <a:r>
                  <a:rPr lang="cs-CZ" sz="1400" dirty="0"/>
                  <a:t>Napětí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cs-CZ" sz="1400" dirty="0"/>
                  <a:t> je ve všech větvích stejné, lze je tedy v poměru vykrátit.</a:t>
                </a: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7747" y="5999585"/>
                <a:ext cx="6885992" cy="523220"/>
              </a:xfrm>
              <a:prstGeom prst="rect">
                <a:avLst/>
              </a:prstGeom>
              <a:blipFill>
                <a:blip r:embed="rId8"/>
                <a:stretch>
                  <a:fillRect l="-265" t="-2326" b="-116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EC904335-2637-6748-F48C-085EC2F44B66}"/>
              </a:ext>
            </a:extLst>
          </p:cNvPr>
          <p:cNvCxnSpPr/>
          <p:nvPr/>
        </p:nvCxnSpPr>
        <p:spPr>
          <a:xfrm flipH="1">
            <a:off x="7077456" y="2807208"/>
            <a:ext cx="283464" cy="548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C7A43133-CC5A-8924-DD90-E15105B8E63C}"/>
              </a:ext>
            </a:extLst>
          </p:cNvPr>
          <p:cNvCxnSpPr/>
          <p:nvPr/>
        </p:nvCxnSpPr>
        <p:spPr>
          <a:xfrm flipH="1">
            <a:off x="7699248" y="2807208"/>
            <a:ext cx="164592" cy="548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>
            <a:extLst>
              <a:ext uri="{FF2B5EF4-FFF2-40B4-BE49-F238E27FC236}">
                <a16:creationId xmlns:a16="http://schemas.microsoft.com/office/drawing/2014/main" id="{DAA976FD-C526-6513-A9AB-8E7BA288B8E4}"/>
              </a:ext>
            </a:extLst>
          </p:cNvPr>
          <p:cNvCxnSpPr/>
          <p:nvPr/>
        </p:nvCxnSpPr>
        <p:spPr>
          <a:xfrm>
            <a:off x="8458200" y="2807208"/>
            <a:ext cx="73152" cy="548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64C2497B-CB96-FBFA-1828-654ACC7E6982}"/>
              </a:ext>
            </a:extLst>
          </p:cNvPr>
          <p:cNvCxnSpPr/>
          <p:nvPr/>
        </p:nvCxnSpPr>
        <p:spPr>
          <a:xfrm>
            <a:off x="8961120" y="2880360"/>
            <a:ext cx="283464" cy="4114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Obrázek 22">
            <a:extLst>
              <a:ext uri="{FF2B5EF4-FFF2-40B4-BE49-F238E27FC236}">
                <a16:creationId xmlns:a16="http://schemas.microsoft.com/office/drawing/2014/main" id="{98CBE491-0C82-3D1C-3F11-5FDEA684666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72" y="4158044"/>
            <a:ext cx="3764095" cy="2375817"/>
          </a:xfrm>
          <a:prstGeom prst="rect">
            <a:avLst/>
          </a:prstGeom>
        </p:spPr>
      </p:pic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4E41407-3A8B-CF04-4CCB-037084928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290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2509" y="240145"/>
            <a:ext cx="464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Paralelní spojení rezistorů – celkový odpor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096000" y="496445"/>
                <a:ext cx="5772727" cy="46058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obvodu jsou paralelně (též vedle sebe) zapojeny tři rezistory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/>
                  <a:t> Na všech rezistorech je stejné napětí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𝑼</m:t>
                    </m:r>
                  </m:oMath>
                </a14:m>
                <a:r>
                  <a:rPr lang="cs-CZ" dirty="0"/>
                  <a:t>. </a:t>
                </a:r>
              </a:p>
              <a:p>
                <a:r>
                  <a:rPr lang="cs-CZ" dirty="0"/>
                  <a:t>Proud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𝑰</m:t>
                    </m:r>
                  </m:oMath>
                </a14:m>
                <a:r>
                  <a:rPr lang="cs-CZ" dirty="0"/>
                  <a:t> přitékající do uzlu A se rozdělí to tří větví obvodu tak, že součet proudů ve větvích je roven přicházejícímu proudu do uzlu A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Podle Ohmova zákona platí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Celkový odpor obvodu na obrázku je 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96445"/>
                <a:ext cx="5772727" cy="4605813"/>
              </a:xfrm>
              <a:prstGeom prst="rect">
                <a:avLst/>
              </a:prstGeom>
              <a:blipFill>
                <a:blip r:embed="rId3"/>
                <a:stretch>
                  <a:fillRect l="-845" t="-661" r="-5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AD523F8-AA0D-0325-0588-CDC5F09BE3AB}"/>
                  </a:ext>
                </a:extLst>
              </p:cNvPr>
              <p:cNvSpPr txBox="1"/>
              <p:nvPr/>
            </p:nvSpPr>
            <p:spPr>
              <a:xfrm>
                <a:off x="7459688" y="5457449"/>
                <a:ext cx="3045350" cy="65761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AD523F8-AA0D-0325-0588-CDC5F09BE3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9688" y="5457449"/>
                <a:ext cx="3045350" cy="65761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Skupina 7">
            <a:extLst>
              <a:ext uri="{FF2B5EF4-FFF2-40B4-BE49-F238E27FC236}">
                <a16:creationId xmlns:a16="http://schemas.microsoft.com/office/drawing/2014/main" id="{812C30F5-8CF7-4326-A02C-20F42A0334D0}"/>
              </a:ext>
            </a:extLst>
          </p:cNvPr>
          <p:cNvGrpSpPr/>
          <p:nvPr/>
        </p:nvGrpSpPr>
        <p:grpSpPr>
          <a:xfrm>
            <a:off x="422817" y="810399"/>
            <a:ext cx="4134078" cy="3501626"/>
            <a:chOff x="422817" y="810399"/>
            <a:chExt cx="4134078" cy="3501626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817" y="810399"/>
              <a:ext cx="4134078" cy="3501626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808936" y="2370825"/>
              <a:ext cx="24938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F1BA75C7-26B9-8E01-6405-E3CFCA10F372}"/>
                </a:ext>
              </a:extLst>
            </p:cNvPr>
            <p:cNvSpPr txBox="1"/>
            <p:nvPr/>
          </p:nvSpPr>
          <p:spPr>
            <a:xfrm>
              <a:off x="3815232" y="2001493"/>
              <a:ext cx="24938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</p:grp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4380ACC-E64E-DC4F-4B69-A20D6E820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0580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2509" y="240145"/>
            <a:ext cx="464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32509" y="674255"/>
                <a:ext cx="11536218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Třemi paralelně spojenými rezistory o odporech 100 </a:t>
                </a:r>
                <a:r>
                  <a:rPr lang="cs-CZ" dirty="0">
                    <a:sym typeface="Symbol" panose="05050102010706020507" pitchFamily="18" charset="2"/>
                  </a:rPr>
                  <a:t>, 220  a 390  prochází celkový proud 315 mA. Jaké napětí je na rezistorech? </a:t>
                </a:r>
              </a:p>
              <a:p>
                <a:endParaRPr lang="cs-CZ" i="1" dirty="0">
                  <a:latin typeface="Cambria Math" panose="02040503050406030204" pitchFamily="18" charset="0"/>
                </a:endParaRPr>
              </a:p>
              <a:p>
                <a:r>
                  <a:rPr lang="cs-CZ" dirty="0">
                    <a:latin typeface="Cambria Math" panose="02040503050406030204" pitchFamily="18" charset="0"/>
                  </a:rPr>
                  <a:t>Řešení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=315 </m:t>
                      </m:r>
                      <m:r>
                        <m:rPr>
                          <m:sty m:val="p"/>
                        </m:rPr>
                        <a:rPr lang="cs-CZ" i="0">
                          <a:latin typeface="Cambria Math" panose="02040503050406030204" pitchFamily="18" charset="0"/>
                        </a:rPr>
                        <m:t>mA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=3,15.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i="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0">
                          <a:latin typeface="Cambria Math" panose="02040503050406030204" pitchFamily="18" charset="0"/>
                        </a:rPr>
                        <m:t>100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, 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2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cs-CZ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220</m:t>
                      </m:r>
                      <m:r>
                        <m:rPr>
                          <m:nor/>
                        </m:rPr>
                        <a:rPr lang="cs-CZ" b="0" i="0" dirty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, 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3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cs-CZ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390</m:t>
                      </m:r>
                      <m:r>
                        <a:rPr lang="cs-CZ" b="0" i="0" dirty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, 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R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=?, 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U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=?,  </m:t>
                      </m:r>
                    </m:oMath>
                  </m:oMathPara>
                </a14:m>
                <a:endParaRPr lang="cs-CZ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674255"/>
                <a:ext cx="11536218" cy="1477328"/>
              </a:xfrm>
              <a:prstGeom prst="rect">
                <a:avLst/>
              </a:prstGeom>
              <a:blipFill>
                <a:blip r:embed="rId3"/>
                <a:stretch>
                  <a:fillRect l="-476" t="-3306" b="-8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>
            <a:off x="332509" y="2124359"/>
            <a:ext cx="1151774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3544372" y="2303269"/>
                <a:ext cx="5103257" cy="42291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/>
                  <a:t>Výpočet celkového odporu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𝑹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       </a:t>
                </a:r>
              </a:p>
              <a:p>
                <a:r>
                  <a:rPr lang="cs-CZ" dirty="0"/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</m:oMath>
                </a14:m>
                <a:endParaRPr lang="cs-CZ" dirty="0"/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220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390</m:t>
                            </m:r>
                          </m:den>
                        </m:f>
                      </m:e>
                    </m:d>
                    <m:r>
                      <m:rPr>
                        <m:nor/>
                      </m:rPr>
                      <a:rPr lang="cs-CZ" dirty="0">
                        <a:sym typeface="Symbol" panose="05050102010706020507" pitchFamily="18" charset="2"/>
                      </a:rPr>
                      <m:t>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220.390+100.390+100.220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100.220.390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  <a:r>
                  <a:rPr lang="cs-CZ" dirty="0">
                    <a:sym typeface="Symbol" panose="05050102010706020507" pitchFamily="18" charset="2"/>
                  </a:rPr>
                  <a:t></a:t>
                </a:r>
              </a:p>
              <a:p>
                <a:endParaRPr lang="cs-CZ" dirty="0">
                  <a:sym typeface="Symbol" panose="05050102010706020507" pitchFamily="18" charset="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=0,017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𝑹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m:rPr>
                          <m:nor/>
                        </m:rP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cs-CZ" b="1" dirty="0">
                          <a:sym typeface="Symbol" panose="05050102010706020507" pitchFamily="18" charset="2"/>
                        </a:rPr>
                        <m:t></m:t>
                      </m:r>
                    </m:oMath>
                  </m:oMathPara>
                </a14:m>
                <a:endParaRPr lang="cs-CZ" b="1" dirty="0"/>
              </a:p>
              <a:p>
                <a:endParaRPr lang="cs-CZ" dirty="0"/>
              </a:p>
              <a:p>
                <a:r>
                  <a:rPr lang="cs-CZ" b="1" dirty="0"/>
                  <a:t>2. Výpočet napětí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𝑼</m:t>
                    </m:r>
                  </m:oMath>
                </a14:m>
                <a:r>
                  <a:rPr lang="cs-CZ" b="1" dirty="0"/>
                  <a:t> </a:t>
                </a:r>
                <a:endParaRPr lang="cs-CZ" dirty="0"/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       →       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𝟏𝟓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𝐕</m:t>
                      </m:r>
                    </m:oMath>
                  </m:oMathPara>
                </a14:m>
                <a:endParaRPr lang="cs-CZ" b="1" dirty="0"/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𝐕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4372" y="2303269"/>
                <a:ext cx="5103257" cy="4229106"/>
              </a:xfrm>
              <a:prstGeom prst="rect">
                <a:avLst/>
              </a:prstGeom>
              <a:blipFill>
                <a:blip r:embed="rId4"/>
                <a:stretch>
                  <a:fillRect l="-955" t="-865" r="-2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E94813D-A6D1-BCB1-EB20-94CC03E12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80723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C017332-A0BB-28AA-C58A-7E656C1ACC0D}"/>
              </a:ext>
            </a:extLst>
          </p:cNvPr>
          <p:cNvSpPr txBox="1"/>
          <p:nvPr/>
        </p:nvSpPr>
        <p:spPr>
          <a:xfrm>
            <a:off x="332509" y="240145"/>
            <a:ext cx="1058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grpSp>
        <p:nvGrpSpPr>
          <p:cNvPr id="37" name="Skupina 36">
            <a:extLst>
              <a:ext uri="{FF2B5EF4-FFF2-40B4-BE49-F238E27FC236}">
                <a16:creationId xmlns:a16="http://schemas.microsoft.com/office/drawing/2014/main" id="{F6694E31-AA98-B2AF-A0BC-5C3FF3671B7B}"/>
              </a:ext>
            </a:extLst>
          </p:cNvPr>
          <p:cNvGrpSpPr/>
          <p:nvPr/>
        </p:nvGrpSpPr>
        <p:grpSpPr>
          <a:xfrm>
            <a:off x="3058596" y="1550504"/>
            <a:ext cx="6074809" cy="1643931"/>
            <a:chOff x="671876" y="1948070"/>
            <a:chExt cx="6074809" cy="1643931"/>
          </a:xfrm>
        </p:grpSpPr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C7B9AFBA-B7E1-C095-761D-16A4EF9E7BA6}"/>
                </a:ext>
              </a:extLst>
            </p:cNvPr>
            <p:cNvSpPr/>
            <p:nvPr/>
          </p:nvSpPr>
          <p:spPr>
            <a:xfrm>
              <a:off x="3196424" y="1948070"/>
              <a:ext cx="1049573" cy="32600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2EB8EC5F-EDCB-13D2-6065-C655C226CF79}"/>
                </a:ext>
              </a:extLst>
            </p:cNvPr>
            <p:cNvSpPr/>
            <p:nvPr/>
          </p:nvSpPr>
          <p:spPr>
            <a:xfrm>
              <a:off x="3196424" y="2607034"/>
              <a:ext cx="1049573" cy="32600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AFACF8C3-B222-5E91-BFF4-23CAF2E19D87}"/>
                </a:ext>
              </a:extLst>
            </p:cNvPr>
            <p:cNvSpPr/>
            <p:nvPr/>
          </p:nvSpPr>
          <p:spPr>
            <a:xfrm>
              <a:off x="3196424" y="3265998"/>
              <a:ext cx="1049573" cy="32600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81DAD426-70FB-8DBF-EA19-71528E4FBA93}"/>
                </a:ext>
              </a:extLst>
            </p:cNvPr>
            <p:cNvCxnSpPr>
              <a:stCxn id="4" idx="1"/>
            </p:cNvCxnSpPr>
            <p:nvPr/>
          </p:nvCxnSpPr>
          <p:spPr>
            <a:xfrm flipH="1" flipV="1">
              <a:off x="2767054" y="2111071"/>
              <a:ext cx="42937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84F0EA75-66FC-A044-46A6-1D6067362556}"/>
                </a:ext>
              </a:extLst>
            </p:cNvPr>
            <p:cNvCxnSpPr>
              <a:cxnSpLocks/>
              <a:endCxn id="18" idx="3"/>
            </p:cNvCxnSpPr>
            <p:nvPr/>
          </p:nvCxnSpPr>
          <p:spPr>
            <a:xfrm flipH="1">
              <a:off x="2329729" y="2770035"/>
              <a:ext cx="85874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>
              <a:extLst>
                <a:ext uri="{FF2B5EF4-FFF2-40B4-BE49-F238E27FC236}">
                  <a16:creationId xmlns:a16="http://schemas.microsoft.com/office/drawing/2014/main" id="{4E02D0EF-FFDC-961D-FF54-30C3ACAFC03A}"/>
                </a:ext>
              </a:extLst>
            </p:cNvPr>
            <p:cNvCxnSpPr/>
            <p:nvPr/>
          </p:nvCxnSpPr>
          <p:spPr>
            <a:xfrm flipH="1" flipV="1">
              <a:off x="2767049" y="3428998"/>
              <a:ext cx="42937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B9AC73FB-E673-02E3-B693-8B19FCA3DA37}"/>
                </a:ext>
              </a:extLst>
            </p:cNvPr>
            <p:cNvCxnSpPr>
              <a:cxnSpLocks/>
              <a:stCxn id="17" idx="1"/>
            </p:cNvCxnSpPr>
            <p:nvPr/>
          </p:nvCxnSpPr>
          <p:spPr>
            <a:xfrm flipH="1">
              <a:off x="4245997" y="2788918"/>
              <a:ext cx="80043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>
              <a:extLst>
                <a:ext uri="{FF2B5EF4-FFF2-40B4-BE49-F238E27FC236}">
                  <a16:creationId xmlns:a16="http://schemas.microsoft.com/office/drawing/2014/main" id="{F751C7A0-4ADC-28C7-344F-77317C4D9188}"/>
                </a:ext>
              </a:extLst>
            </p:cNvPr>
            <p:cNvCxnSpPr/>
            <p:nvPr/>
          </p:nvCxnSpPr>
          <p:spPr>
            <a:xfrm flipH="1" flipV="1">
              <a:off x="4245997" y="3428998"/>
              <a:ext cx="42937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>
              <a:extLst>
                <a:ext uri="{FF2B5EF4-FFF2-40B4-BE49-F238E27FC236}">
                  <a16:creationId xmlns:a16="http://schemas.microsoft.com/office/drawing/2014/main" id="{F30353D8-7A74-5341-7962-2B1E555DD90A}"/>
                </a:ext>
              </a:extLst>
            </p:cNvPr>
            <p:cNvCxnSpPr/>
            <p:nvPr/>
          </p:nvCxnSpPr>
          <p:spPr>
            <a:xfrm flipH="1" flipV="1">
              <a:off x="4245997" y="2129955"/>
              <a:ext cx="42937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>
              <a:extLst>
                <a:ext uri="{FF2B5EF4-FFF2-40B4-BE49-F238E27FC236}">
                  <a16:creationId xmlns:a16="http://schemas.microsoft.com/office/drawing/2014/main" id="{70CC5BEA-4C03-DCFC-2EC0-F8A075E1BD7A}"/>
                </a:ext>
              </a:extLst>
            </p:cNvPr>
            <p:cNvCxnSpPr/>
            <p:nvPr/>
          </p:nvCxnSpPr>
          <p:spPr>
            <a:xfrm>
              <a:off x="2759099" y="2111071"/>
              <a:ext cx="0" cy="13179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>
              <a:extLst>
                <a:ext uri="{FF2B5EF4-FFF2-40B4-BE49-F238E27FC236}">
                  <a16:creationId xmlns:a16="http://schemas.microsoft.com/office/drawing/2014/main" id="{098141A7-6C3E-05AE-FC37-F9FEB3900FE3}"/>
                </a:ext>
              </a:extLst>
            </p:cNvPr>
            <p:cNvCxnSpPr/>
            <p:nvPr/>
          </p:nvCxnSpPr>
          <p:spPr>
            <a:xfrm>
              <a:off x="4675367" y="2119022"/>
              <a:ext cx="0" cy="13179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67649595-E796-DC5A-8BC8-61520D019BBD}"/>
                </a:ext>
              </a:extLst>
            </p:cNvPr>
            <p:cNvSpPr/>
            <p:nvPr/>
          </p:nvSpPr>
          <p:spPr>
            <a:xfrm>
              <a:off x="5046427" y="2625916"/>
              <a:ext cx="1049573" cy="32600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bdélník 17">
              <a:extLst>
                <a:ext uri="{FF2B5EF4-FFF2-40B4-BE49-F238E27FC236}">
                  <a16:creationId xmlns:a16="http://schemas.microsoft.com/office/drawing/2014/main" id="{1D409B52-0795-7D91-EA49-153C0FE62460}"/>
                </a:ext>
              </a:extLst>
            </p:cNvPr>
            <p:cNvSpPr/>
            <p:nvPr/>
          </p:nvSpPr>
          <p:spPr>
            <a:xfrm>
              <a:off x="1280156" y="2614983"/>
              <a:ext cx="1049573" cy="32600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2" name="Přímá spojnice 21">
              <a:extLst>
                <a:ext uri="{FF2B5EF4-FFF2-40B4-BE49-F238E27FC236}">
                  <a16:creationId xmlns:a16="http://schemas.microsoft.com/office/drawing/2014/main" id="{C83DCE96-504D-C5F7-2F75-7019C467FE2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6000" y="2770034"/>
              <a:ext cx="5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BED24CEC-96AB-38D8-E6CE-E91AC6BB9FC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0156" y="2788917"/>
              <a:ext cx="5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7856393F-C854-4864-66DE-3F650576E1D6}"/>
                    </a:ext>
                  </a:extLst>
                </p:cNvPr>
                <p:cNvSpPr txBox="1"/>
                <p:nvPr/>
              </p:nvSpPr>
              <p:spPr>
                <a:xfrm>
                  <a:off x="1586282" y="2625916"/>
                  <a:ext cx="34985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7856393F-C854-4864-66DE-3F650576E1D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86282" y="2625916"/>
                  <a:ext cx="349857" cy="276999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3E2B0715-39C9-3840-AA73-C2216147B852}"/>
                    </a:ext>
                  </a:extLst>
                </p:cNvPr>
                <p:cNvSpPr txBox="1"/>
                <p:nvPr/>
              </p:nvSpPr>
              <p:spPr>
                <a:xfrm>
                  <a:off x="3506527" y="1972571"/>
                  <a:ext cx="34985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3E2B0715-39C9-3840-AA73-C2216147B85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06527" y="1972571"/>
                  <a:ext cx="349857" cy="27699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0DC4E060-FF99-B06A-DB72-8276480950DD}"/>
                    </a:ext>
                  </a:extLst>
                </p:cNvPr>
                <p:cNvSpPr txBox="1"/>
                <p:nvPr/>
              </p:nvSpPr>
              <p:spPr>
                <a:xfrm>
                  <a:off x="3525081" y="2638836"/>
                  <a:ext cx="34985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0DC4E060-FF99-B06A-DB72-8276480950D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25081" y="2638836"/>
                  <a:ext cx="349857" cy="276999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B1662C17-383C-1EC0-FFC1-582C7EFA9D87}"/>
                    </a:ext>
                  </a:extLst>
                </p:cNvPr>
                <p:cNvSpPr txBox="1"/>
                <p:nvPr/>
              </p:nvSpPr>
              <p:spPr>
                <a:xfrm>
                  <a:off x="3525081" y="3290498"/>
                  <a:ext cx="34985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B1662C17-383C-1EC0-FFC1-582C7EFA9D8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25081" y="3290498"/>
                  <a:ext cx="349857" cy="276999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ovéPole 27">
                  <a:extLst>
                    <a:ext uri="{FF2B5EF4-FFF2-40B4-BE49-F238E27FC236}">
                      <a16:creationId xmlns:a16="http://schemas.microsoft.com/office/drawing/2014/main" id="{FBA06D00-655A-142A-0FEF-FE77B9572113}"/>
                    </a:ext>
                  </a:extLst>
                </p:cNvPr>
                <p:cNvSpPr txBox="1"/>
                <p:nvPr/>
              </p:nvSpPr>
              <p:spPr>
                <a:xfrm>
                  <a:off x="5375084" y="2646786"/>
                  <a:ext cx="34985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8" name="TextovéPole 27">
                  <a:extLst>
                    <a:ext uri="{FF2B5EF4-FFF2-40B4-BE49-F238E27FC236}">
                      <a16:creationId xmlns:a16="http://schemas.microsoft.com/office/drawing/2014/main" id="{FBA06D00-655A-142A-0FEF-FE77B957211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75084" y="2646786"/>
                  <a:ext cx="349857" cy="276999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1" name="Ovál 30">
              <a:extLst>
                <a:ext uri="{FF2B5EF4-FFF2-40B4-BE49-F238E27FC236}">
                  <a16:creationId xmlns:a16="http://schemas.microsoft.com/office/drawing/2014/main" id="{F3EE4699-5FC4-13FF-B56C-3C8580EC336E}"/>
                </a:ext>
              </a:extLst>
            </p:cNvPr>
            <p:cNvSpPr/>
            <p:nvPr/>
          </p:nvSpPr>
          <p:spPr>
            <a:xfrm>
              <a:off x="771266" y="2721674"/>
              <a:ext cx="111322" cy="127221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vál 31">
              <a:extLst>
                <a:ext uri="{FF2B5EF4-FFF2-40B4-BE49-F238E27FC236}">
                  <a16:creationId xmlns:a16="http://schemas.microsoft.com/office/drawing/2014/main" id="{C82A253A-EDAA-1D75-BEA0-426A3D79E0BB}"/>
                </a:ext>
              </a:extLst>
            </p:cNvPr>
            <p:cNvSpPr/>
            <p:nvPr/>
          </p:nvSpPr>
          <p:spPr>
            <a:xfrm>
              <a:off x="6535974" y="2721674"/>
              <a:ext cx="111322" cy="127221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TextovéPole 32">
              <a:extLst>
                <a:ext uri="{FF2B5EF4-FFF2-40B4-BE49-F238E27FC236}">
                  <a16:creationId xmlns:a16="http://schemas.microsoft.com/office/drawing/2014/main" id="{21609FD3-B49A-1F45-90D1-C0F70BB0033F}"/>
                </a:ext>
              </a:extLst>
            </p:cNvPr>
            <p:cNvSpPr txBox="1"/>
            <p:nvPr/>
          </p:nvSpPr>
          <p:spPr>
            <a:xfrm>
              <a:off x="671876" y="2200278"/>
              <a:ext cx="310101" cy="369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34" name="TextovéPole 33">
              <a:extLst>
                <a:ext uri="{FF2B5EF4-FFF2-40B4-BE49-F238E27FC236}">
                  <a16:creationId xmlns:a16="http://schemas.microsoft.com/office/drawing/2014/main" id="{91E3AF61-9767-CF92-A07B-35BAE648EB64}"/>
                </a:ext>
              </a:extLst>
            </p:cNvPr>
            <p:cNvSpPr txBox="1"/>
            <p:nvPr/>
          </p:nvSpPr>
          <p:spPr>
            <a:xfrm>
              <a:off x="6436584" y="2199159"/>
              <a:ext cx="310101" cy="369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45304508-636C-D883-3743-8A1B32ED4051}"/>
                  </a:ext>
                </a:extLst>
              </p:cNvPr>
              <p:cNvSpPr txBox="1"/>
              <p:nvPr/>
            </p:nvSpPr>
            <p:spPr>
              <a:xfrm>
                <a:off x="413468" y="609477"/>
                <a:ext cx="1136241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Vypočítejte celkový odpor R rezistorů řazených podle schématu – viz obrázek, kde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</a:rPr>
                      <m:t>Ω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=1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20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Ω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50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Ω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45304508-636C-D883-3743-8A1B32ED40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68" y="609477"/>
                <a:ext cx="11362410" cy="646331"/>
              </a:xfrm>
              <a:prstGeom prst="rect">
                <a:avLst/>
              </a:prstGeom>
              <a:blipFill>
                <a:blip r:embed="rId8"/>
                <a:stretch>
                  <a:fillRect l="-483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3A4BE001-F59F-C18B-76EA-181239BC34A7}"/>
                  </a:ext>
                </a:extLst>
              </p:cNvPr>
              <p:cNvSpPr txBox="1"/>
              <p:nvPr/>
            </p:nvSpPr>
            <p:spPr>
              <a:xfrm>
                <a:off x="413467" y="3429000"/>
                <a:ext cx="11418071" cy="23910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Vypočteme celkový odpor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rezistoru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ž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dirty="0"/>
                  <a:t> řazených vedle sebe: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 . 5+15 . 5+15 . 20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15 . 20 . 5</m:t>
                          </m:r>
                        </m:den>
                      </m:f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</a:rPr>
                        <m:t>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=0,32 </m:t>
                      </m:r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</a:rPr>
                        <m:t>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=3,16</m:t>
                      </m:r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</a:rPr>
                        <m:t>Ω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Paralelně řazené rezistory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ž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dirty="0"/>
                  <a:t> mají celkový odpor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=3,16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Ω</m:t>
                    </m:r>
                  </m:oMath>
                </a14:m>
                <a:r>
                  <a:rPr lang="cs-CZ" dirty="0"/>
                  <a:t>. Ve výpočtu můžeme tedy paralelně řazené rezistory nahradit rezistorem jedním, řazeným s ostatními rezistory do série: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=10+3,16+50=63,16 </m:t>
                      </m:r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</a:rPr>
                        <m:t>Ω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3A4BE001-F59F-C18B-76EA-181239BC34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67" y="3429000"/>
                <a:ext cx="11418071" cy="2391039"/>
              </a:xfrm>
              <a:prstGeom prst="rect">
                <a:avLst/>
              </a:prstGeom>
              <a:blipFill>
                <a:blip r:embed="rId9"/>
                <a:stretch>
                  <a:fillRect l="-481" t="-1276" r="-4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Ovál 40">
            <a:extLst>
              <a:ext uri="{FF2B5EF4-FFF2-40B4-BE49-F238E27FC236}">
                <a16:creationId xmlns:a16="http://schemas.microsoft.com/office/drawing/2014/main" id="{6D287889-4BBA-CEF8-E391-0330ADFF69B3}"/>
              </a:ext>
            </a:extLst>
          </p:cNvPr>
          <p:cNvSpPr/>
          <p:nvPr/>
        </p:nvSpPr>
        <p:spPr>
          <a:xfrm>
            <a:off x="5299538" y="1024074"/>
            <a:ext cx="1836748" cy="27113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AE5A2A20-3222-F1C8-4A73-97BAA642E4FE}"/>
                  </a:ext>
                </a:extLst>
              </p:cNvPr>
              <p:cNvSpPr txBox="1"/>
              <p:nvPr/>
            </p:nvSpPr>
            <p:spPr>
              <a:xfrm>
                <a:off x="7136286" y="1090181"/>
                <a:ext cx="489015" cy="390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AE5A2A20-3222-F1C8-4A73-97BAA642E4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6286" y="1090181"/>
                <a:ext cx="489015" cy="390748"/>
              </a:xfrm>
              <a:prstGeom prst="rect">
                <a:avLst/>
              </a:prstGeom>
              <a:blipFill>
                <a:blip r:embed="rId10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Přímá spojnice se šipkou 43">
            <a:extLst>
              <a:ext uri="{FF2B5EF4-FFF2-40B4-BE49-F238E27FC236}">
                <a16:creationId xmlns:a16="http://schemas.microsoft.com/office/drawing/2014/main" id="{92574731-1469-4442-CDCF-F643EE5BD6DE}"/>
              </a:ext>
            </a:extLst>
          </p:cNvPr>
          <p:cNvCxnSpPr>
            <a:cxnSpLocks/>
          </p:cNvCxnSpPr>
          <p:nvPr/>
        </p:nvCxnSpPr>
        <p:spPr>
          <a:xfrm flipH="1">
            <a:off x="6847402" y="1334822"/>
            <a:ext cx="344549" cy="12729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C4C6406E-F82A-17D2-997E-66C393726AA1}"/>
                  </a:ext>
                </a:extLst>
              </p:cNvPr>
              <p:cNvSpPr txBox="1"/>
              <p:nvPr/>
            </p:nvSpPr>
            <p:spPr>
              <a:xfrm>
                <a:off x="3122209" y="5989454"/>
                <a:ext cx="59475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Celkový odpor rezistorů řazených podle schématu je 63,16 </a:t>
                </a:r>
                <a14:m>
                  <m:oMath xmlns:m="http://schemas.openxmlformats.org/officeDocument/2006/math">
                    <m:r>
                      <a:rPr lang="el-GR" b="1" i="1" smtClean="0">
                        <a:latin typeface="Cambria Math" panose="02040503050406030204" pitchFamily="18" charset="0"/>
                      </a:rPr>
                      <m:t>𝜴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C4C6406E-F82A-17D2-997E-66C393726A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2209" y="5989454"/>
                <a:ext cx="5947582" cy="369332"/>
              </a:xfrm>
              <a:prstGeom prst="rect">
                <a:avLst/>
              </a:prstGeom>
              <a:blipFill>
                <a:blip r:embed="rId11"/>
                <a:stretch>
                  <a:fillRect l="-820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CC79B1F4-8E02-80C1-B1D1-E2D783E5B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52798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D27B87-7F47-D809-F779-751048C54D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45A5D5F-321F-2E28-93EF-341CA1820740}"/>
              </a:ext>
            </a:extLst>
          </p:cNvPr>
          <p:cNvSpPr txBox="1"/>
          <p:nvPr/>
        </p:nvSpPr>
        <p:spPr>
          <a:xfrm>
            <a:off x="332509" y="240145"/>
            <a:ext cx="464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C7DC929-1F48-63E3-F760-ACB7EB0B38EF}"/>
                  </a:ext>
                </a:extLst>
              </p:cNvPr>
              <p:cNvSpPr txBox="1"/>
              <p:nvPr/>
            </p:nvSpPr>
            <p:spPr>
              <a:xfrm>
                <a:off x="332509" y="674255"/>
                <a:ext cx="11536218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Třemi paralelně spojenými rezistory o odporech 100 </a:t>
                </a:r>
                <a:r>
                  <a:rPr lang="cs-CZ" dirty="0">
                    <a:sym typeface="Symbol" panose="05050102010706020507" pitchFamily="18" charset="2"/>
                  </a:rPr>
                  <a:t>, 220  a 390  prochází celkový proud 315 mA. Jaké napětí je na rezistorech? Jaké proudy procházejí jednotlivými větvemi?</a:t>
                </a:r>
              </a:p>
              <a:p>
                <a:endParaRPr lang="cs-CZ" dirty="0">
                  <a:sym typeface="Symbol" panose="05050102010706020507" pitchFamily="18" charset="2"/>
                </a:endParaRPr>
              </a:p>
              <a:p>
                <a:r>
                  <a:rPr lang="cs-CZ" dirty="0">
                    <a:sym typeface="Symbol" panose="05050102010706020507" pitchFamily="18" charset="2"/>
                  </a:rPr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=315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𝑚𝐴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=3,15.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=100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, 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2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=220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, 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3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=390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, 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R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=?, 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U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=?,  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𝐼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1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: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𝐼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2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: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𝐼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3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</m:t>
                      </m:r>
                    </m:oMath>
                  </m:oMathPara>
                </a14:m>
                <a:endParaRPr lang="cs-CZ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C7DC929-1F48-63E3-F760-ACB7EB0B38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674255"/>
                <a:ext cx="11536218" cy="1477328"/>
              </a:xfrm>
              <a:prstGeom prst="rect">
                <a:avLst/>
              </a:prstGeom>
              <a:blipFill>
                <a:blip r:embed="rId3"/>
                <a:stretch>
                  <a:fillRect l="-476" t="-3306" b="-8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BF203655-894E-623D-65D9-2FE885FF4C73}"/>
              </a:ext>
            </a:extLst>
          </p:cNvPr>
          <p:cNvCxnSpPr/>
          <p:nvPr/>
        </p:nvCxnSpPr>
        <p:spPr>
          <a:xfrm>
            <a:off x="332509" y="2124359"/>
            <a:ext cx="1151774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>
                <a:extLst>
                  <a:ext uri="{FF2B5EF4-FFF2-40B4-BE49-F238E27FC236}">
                    <a16:creationId xmlns:a16="http://schemas.microsoft.com/office/drawing/2014/main" id="{B64DB593-9A82-1C1B-D977-A81AC18474C0}"/>
                  </a:ext>
                </a:extLst>
              </p:cNvPr>
              <p:cNvSpPr/>
              <p:nvPr/>
            </p:nvSpPr>
            <p:spPr>
              <a:xfrm>
                <a:off x="332509" y="2366879"/>
                <a:ext cx="5103257" cy="42291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/>
                  <a:t>Výpočet celkového odporu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𝑹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       </a:t>
                </a:r>
              </a:p>
              <a:p>
                <a:r>
                  <a:rPr lang="cs-CZ" dirty="0"/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</m:oMath>
                </a14:m>
                <a:endParaRPr lang="cs-CZ" dirty="0"/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220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390</m:t>
                            </m:r>
                          </m:den>
                        </m:f>
                      </m:e>
                    </m:d>
                    <m:r>
                      <m:rPr>
                        <m:nor/>
                      </m:rPr>
                      <a:rPr lang="cs-CZ" dirty="0">
                        <a:sym typeface="Symbol" panose="05050102010706020507" pitchFamily="18" charset="2"/>
                      </a:rPr>
                      <m:t>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220.390+100.390+100.220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100.220.390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  <a:r>
                  <a:rPr lang="cs-CZ" dirty="0">
                    <a:sym typeface="Symbol" panose="05050102010706020507" pitchFamily="18" charset="2"/>
                  </a:rPr>
                  <a:t></a:t>
                </a:r>
              </a:p>
              <a:p>
                <a:endParaRPr lang="cs-CZ" dirty="0">
                  <a:sym typeface="Symbol" panose="05050102010706020507" pitchFamily="18" charset="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=0,017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𝑹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m:rPr>
                          <m:nor/>
                        </m:rP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cs-CZ" b="1" dirty="0">
                          <a:sym typeface="Symbol" panose="05050102010706020507" pitchFamily="18" charset="2"/>
                        </a:rPr>
                        <m:t></m:t>
                      </m:r>
                    </m:oMath>
                  </m:oMathPara>
                </a14:m>
                <a:endParaRPr lang="cs-CZ" b="1" dirty="0"/>
              </a:p>
              <a:p>
                <a:endParaRPr lang="cs-CZ" dirty="0"/>
              </a:p>
              <a:p>
                <a:r>
                  <a:rPr lang="cs-CZ" dirty="0"/>
                  <a:t>2. </a:t>
                </a:r>
                <a:r>
                  <a:rPr lang="cs-CZ" b="1" dirty="0"/>
                  <a:t>Výpočet napětí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𝑼</m:t>
                    </m:r>
                  </m:oMath>
                </a14:m>
                <a:r>
                  <a:rPr lang="cs-CZ" b="1" dirty="0"/>
                  <a:t> </a:t>
                </a:r>
                <a:endParaRPr lang="cs-CZ" dirty="0"/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       →       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𝟏𝟓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𝐕</m:t>
                      </m:r>
                    </m:oMath>
                  </m:oMathPara>
                </a14:m>
                <a:endParaRPr lang="cs-CZ" b="1" dirty="0"/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𝐕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" name="Obdélník 4">
                <a:extLst>
                  <a:ext uri="{FF2B5EF4-FFF2-40B4-BE49-F238E27FC236}">
                    <a16:creationId xmlns:a16="http://schemas.microsoft.com/office/drawing/2014/main" id="{B64DB593-9A82-1C1B-D977-A81AC18474C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2366879"/>
                <a:ext cx="5103257" cy="4229106"/>
              </a:xfrm>
              <a:prstGeom prst="rect">
                <a:avLst/>
              </a:prstGeom>
              <a:blipFill>
                <a:blip r:embed="rId4"/>
                <a:stretch>
                  <a:fillRect l="-1075" t="-720" r="-2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C6BBCF5-E061-31E7-546D-1B8F0120BC07}"/>
                  </a:ext>
                </a:extLst>
              </p:cNvPr>
              <p:cNvSpPr txBox="1"/>
              <p:nvPr/>
            </p:nvSpPr>
            <p:spPr>
              <a:xfrm>
                <a:off x="5634182" y="2299855"/>
                <a:ext cx="6216073" cy="36963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3"/>
                </a:pPr>
                <a:r>
                  <a:rPr lang="cs-CZ" b="1" dirty="0"/>
                  <a:t>Výpočet  proudů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b>
                    </m:sSub>
                  </m:oMath>
                </a14:m>
                <a:endParaRPr lang="cs-CZ" b="1" dirty="0"/>
              </a:p>
              <a:p>
                <a:pPr marL="342900" indent="-342900">
                  <a:buFont typeface="+mj-lt"/>
                  <a:buAutoNum type="arabicPeriod" startAt="3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a)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→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0,315.58,8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𝟏𝟖𝟓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𝐦𝐀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</m:oMath>
                </a14:m>
                <a:endParaRPr lang="cs-CZ" b="1" dirty="0"/>
              </a:p>
              <a:p>
                <a:endParaRPr lang="cs-CZ" dirty="0"/>
              </a:p>
              <a:p>
                <a:r>
                  <a:rPr lang="cs-CZ" dirty="0"/>
                  <a:t>b)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den>
                        </m:f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→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0,315.58,8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220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𝟖𝟒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𝐦𝐀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cs-CZ" b="1" dirty="0"/>
              </a:p>
              <a:p>
                <a:endParaRPr lang="cs-CZ" b="1" dirty="0"/>
              </a:p>
              <a:p>
                <a:r>
                  <a:rPr lang="cs-CZ" b="1" dirty="0"/>
                  <a:t>c)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𝐼</m:t>
                        </m:r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b>
                            </m:sSub>
                          </m:den>
                        </m:f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→    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0,315.58,8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390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b="1" dirty="0"/>
                  <a:t> 47 mA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C6BBCF5-E061-31E7-546D-1B8F0120BC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4182" y="2299855"/>
                <a:ext cx="6216073" cy="3696397"/>
              </a:xfrm>
              <a:prstGeom prst="rect">
                <a:avLst/>
              </a:prstGeom>
              <a:blipFill>
                <a:blip r:embed="rId5"/>
                <a:stretch>
                  <a:fillRect l="-784" t="-8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5E910F43-891F-2CC3-D913-5A706B7AA492}"/>
              </a:ext>
            </a:extLst>
          </p:cNvPr>
          <p:cNvCxnSpPr/>
          <p:nvPr/>
        </p:nvCxnSpPr>
        <p:spPr>
          <a:xfrm flipH="1">
            <a:off x="5467928" y="2327564"/>
            <a:ext cx="9236" cy="4026932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05AB03D-892C-6A94-F714-86A1D8C6F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19312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2509" y="240145"/>
            <a:ext cx="464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32509" y="803564"/>
            <a:ext cx="11517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Vodič stálého průřezu, jehož celkový odpor je 10 </a:t>
            </a:r>
            <a:r>
              <a:rPr lang="cs-CZ" dirty="0">
                <a:sym typeface="Symbol" panose="05050102010706020507" pitchFamily="18" charset="2"/>
              </a:rPr>
              <a:t>, rozdělíme na čtyři stejně dlouhé díly, které spojíme paralelně. Jaký bude výsledný odpor?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314037" y="1459347"/>
            <a:ext cx="1151774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32509" y="1502221"/>
                <a:ext cx="11517746" cy="20197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Vodič stálého průřezu o celkovém odporu 10 </a:t>
                </a:r>
                <a:r>
                  <a:rPr lang="cs-CZ" dirty="0">
                    <a:sym typeface="Symbol" panose="05050102010706020507" pitchFamily="18" charset="2"/>
                  </a:rPr>
                  <a:t> si můžeme představit jako čtyři stejně dlouhé vodiče spojené do série.</a:t>
                </a:r>
              </a:p>
              <a:p>
                <a:r>
                  <a:rPr lang="cs-CZ" dirty="0">
                    <a:sym typeface="Symbol" panose="05050102010706020507" pitchFamily="18" charset="2"/>
                  </a:rPr>
                  <a:t>Celkový odpor 10  je pak součtem čtyř stejných odporů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/>
                            <a:sym typeface="Symbol" panose="05050102010706020507" pitchFamily="18" charset="2"/>
                          </a:rPr>
                          <m:t>𝑅</m:t>
                        </m:r>
                      </m:e>
                      <m:sub>
                        <m:r>
                          <a:rPr lang="cs-CZ" b="0" i="1" dirty="0" smtClean="0">
                            <a:latin typeface="Cambria Math"/>
                            <a:sym typeface="Symbol" panose="05050102010706020507" pitchFamily="18" charset="2"/>
                          </a:rPr>
                          <m:t>𝑖</m:t>
                        </m:r>
                      </m:sub>
                    </m:sSub>
                    <m:r>
                      <a:rPr lang="cs-CZ" b="0" i="1" dirty="0" smtClean="0">
                        <a:latin typeface="Cambria Math"/>
                        <a:sym typeface="Symbol" panose="05050102010706020507" pitchFamily="18" charset="2"/>
                      </a:rPr>
                      <m:t>, </m:t>
                    </m:r>
                    <m:r>
                      <a:rPr lang="cs-CZ" b="0" i="1" dirty="0" smtClean="0">
                        <a:latin typeface="Cambria Math"/>
                        <a:sym typeface="Symbol" panose="05050102010706020507" pitchFamily="18" charset="2"/>
                      </a:rPr>
                      <m:t>𝑖</m:t>
                    </m:r>
                    <m:r>
                      <a:rPr lang="cs-CZ" b="0" i="1" dirty="0" smtClean="0">
                        <a:latin typeface="Cambria Math"/>
                        <a:sym typeface="Symbol" panose="05050102010706020507" pitchFamily="18" charset="2"/>
                      </a:rPr>
                      <m:t>=1, 2, 3, 4</m:t>
                    </m:r>
                  </m:oMath>
                </a14:m>
                <a:endParaRPr lang="cs-CZ" dirty="0">
                  <a:sym typeface="Symbol" panose="05050102010706020507" pitchFamily="18" charset="2"/>
                </a:endParaRPr>
              </a:p>
              <a:p>
                <a:endParaRPr lang="cs-CZ" dirty="0">
                  <a:sym typeface="Symbol" panose="05050102010706020507" pitchFamily="18" charset="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sym typeface="Symbol" panose="05050102010706020507" pitchFamily="18" charset="2"/>
                        </a:rPr>
                        <m:t>10</m:t>
                      </m:r>
                      <m:r>
                        <m:rPr>
                          <m:nor/>
                        </m:rPr>
                        <a:rPr lang="cs-CZ" b="0" i="0" smtClean="0">
                          <a:latin typeface="Cambria Math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b="0" i="0" dirty="0" smtClean="0">
                          <a:sym typeface="Symbol" panose="05050102010706020507" pitchFamily="18" charset="2"/>
                        </a:rPr>
                        <m:t> = 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1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+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2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+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3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+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4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      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latin typeface="Cambria Math"/>
                          <a:sym typeface="Symbol" panose="05050102010706020507" pitchFamily="18" charset="2"/>
                        </a:rPr>
                        <m:t>kde</m:t>
                      </m:r>
                      <m:r>
                        <a:rPr lang="cs-CZ" b="0" i="0" dirty="0" smtClean="0">
                          <a:latin typeface="Cambria Math"/>
                          <a:sym typeface="Symbol" panose="05050102010706020507" pitchFamily="18" charset="2"/>
                        </a:rPr>
                        <m:t>     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1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=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2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=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3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=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4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𝑅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  <a:sym typeface="Symbol" panose="05050102010706020507" pitchFamily="18" charset="2"/>
                        </a:rPr>
                        <m:t>10</m:t>
                      </m:r>
                      <m:r>
                        <m:rPr>
                          <m:nor/>
                        </m:rPr>
                        <a:rPr lang="cs-CZ">
                          <a:latin typeface="Cambria Math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b="0" i="0" dirty="0" smtClean="0">
                          <a:sym typeface="Symbol" panose="05050102010706020507" pitchFamily="18" charset="2"/>
                        </a:rPr>
                        <m:t>  =  4 . </m:t>
                      </m:r>
                      <m:r>
                        <m:rPr>
                          <m:nor/>
                        </m:rPr>
                        <a:rPr lang="cs-CZ" b="0" i="1" dirty="0" smtClean="0">
                          <a:sym typeface="Symbol" panose="05050102010706020507" pitchFamily="18" charset="2"/>
                        </a:rPr>
                        <m:t>R</m:t>
                      </m:r>
                      <m:r>
                        <m:rPr>
                          <m:nor/>
                        </m:rPr>
                        <a:rPr lang="cs-CZ">
                          <a:latin typeface="Cambria Math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b="0" i="0" dirty="0" smtClean="0">
                          <a:sym typeface="Symbol" panose="05050102010706020507" pitchFamily="18" charset="2"/>
                        </a:rPr>
                        <m:t>                </m:t>
                      </m:r>
                      <m:r>
                        <a:rPr lang="cs-CZ" b="0" i="1" dirty="0" smtClean="0">
                          <a:latin typeface="Cambria Math"/>
                          <a:ea typeface="Cambria Math"/>
                          <a:sym typeface="Symbol" panose="05050102010706020507" pitchFamily="18" charset="2"/>
                        </a:rPr>
                        <m:t>→           </m:t>
                      </m:r>
                      <m:r>
                        <a:rPr lang="cs-CZ" b="1" i="1" dirty="0" smtClean="0">
                          <a:latin typeface="Cambria Math"/>
                          <a:ea typeface="Cambria Math"/>
                          <a:sym typeface="Symbol" panose="05050102010706020507" pitchFamily="18" charset="2"/>
                        </a:rPr>
                        <m:t>𝑹</m:t>
                      </m:r>
                      <m:r>
                        <a:rPr lang="cs-CZ" b="1" i="1" dirty="0" smtClean="0">
                          <a:latin typeface="Cambria Math"/>
                          <a:ea typeface="Cambria Math"/>
                          <a:sym typeface="Symbol" panose="05050102010706020507" pitchFamily="18" charset="2"/>
                        </a:rPr>
                        <m:t>=</m:t>
                      </m:r>
                      <m:f>
                        <m:fPr>
                          <m:ctrlPr>
                            <a:rPr lang="cs-CZ" b="1" i="1" dirty="0" smtClean="0">
                              <a:latin typeface="Cambria Math" panose="02040503050406030204" pitchFamily="18" charset="0"/>
                              <a:ea typeface="Cambria Math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r>
                            <a:rPr lang="cs-CZ" b="1" i="1" dirty="0" smtClean="0">
                              <a:latin typeface="Cambria Math"/>
                              <a:ea typeface="Cambria Math"/>
                              <a:sym typeface="Symbol" panose="05050102010706020507" pitchFamily="18" charset="2"/>
                            </a:rPr>
                            <m:t>𝟏𝟎</m:t>
                          </m:r>
                        </m:num>
                        <m:den>
                          <m:r>
                            <a:rPr lang="cs-CZ" b="1" i="1" dirty="0" smtClean="0">
                              <a:latin typeface="Cambria Math"/>
                              <a:ea typeface="Cambria Math"/>
                              <a:sym typeface="Symbol" panose="05050102010706020507" pitchFamily="18" charset="2"/>
                            </a:rPr>
                            <m:t>𝟒</m:t>
                          </m:r>
                        </m:den>
                      </m:f>
                      <m:r>
                        <m:rPr>
                          <m:nor/>
                        </m:rPr>
                        <a:rPr lang="cs-CZ" b="1">
                          <a:latin typeface="Cambria Math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b="1" dirty="0"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b="1" i="0" dirty="0" smtClean="0">
                          <a:sym typeface="Symbol" panose="05050102010706020507" pitchFamily="18" charset="2"/>
                        </a:rPr>
                        <m:t> = 2,5</m:t>
                      </m:r>
                      <m:r>
                        <m:rPr>
                          <m:nor/>
                        </m:rPr>
                        <a:rPr lang="cs-CZ" b="1">
                          <a:latin typeface="Cambria Math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b="1" dirty="0">
                          <a:sym typeface="Symbol" panose="05050102010706020507" pitchFamily="18" charset="2"/>
                        </a:rPr>
                        <m:t>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1502221"/>
                <a:ext cx="11517746" cy="2019784"/>
              </a:xfrm>
              <a:prstGeom prst="rect">
                <a:avLst/>
              </a:prstGeom>
              <a:blipFill rotWithShape="1">
                <a:blip r:embed="rId3"/>
                <a:stretch>
                  <a:fillRect l="-476" t="-21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295565" y="3522005"/>
            <a:ext cx="1153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Možná vám výpočet odporu jedné čtvrtiny dílu vodiče připadl zbytečný, ale ve fyzice se rychlý úsudek založený pouze na intuici mnohokrát nevyplatil.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23273" y="4168336"/>
                <a:ext cx="11499274" cy="1235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paralelního spojení čtyř stejných rezistorů o odporu 2,5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dirty="0"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endParaRPr lang="cs-CZ" dirty="0">
                  <a:sym typeface="Symbol" panose="05050102010706020507" pitchFamily="18" charset="2"/>
                </a:endParaRP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𝑐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=4.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𝑅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      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→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         →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2,5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/>
                          <a:ea typeface="Cambria Math"/>
                        </a:rPr>
                        <m:t>Ω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       →          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𝑹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𝒄</m:t>
                          </m:r>
                        </m:sub>
                      </m:sSub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𝟔𝟑</m:t>
                      </m:r>
                      <m:r>
                        <a:rPr lang="el-GR" b="1" i="1">
                          <a:latin typeface="Cambria Math"/>
                          <a:ea typeface="Cambria Math"/>
                        </a:rPr>
                        <m:t>𝜴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73" y="4168336"/>
                <a:ext cx="11499274" cy="1235916"/>
              </a:xfrm>
              <a:prstGeom prst="rect">
                <a:avLst/>
              </a:prstGeom>
              <a:blipFill rotWithShape="1">
                <a:blip r:embed="rId4"/>
                <a:stretch>
                  <a:fillRect l="-424" t="-24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32509" y="5519057"/>
                <a:ext cx="1149003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Celkový odpor čtyř rezistorů o odporu 2,5 </a:t>
                </a:r>
                <a14:m>
                  <m:oMath xmlns:m="http://schemas.openxmlformats.org/officeDocument/2006/math">
                    <m:r>
                      <a:rPr lang="el-GR" b="1" i="1">
                        <a:latin typeface="Cambria Math"/>
                        <a:ea typeface="Cambria Math"/>
                      </a:rPr>
                      <m:t>𝜴</m:t>
                    </m:r>
                  </m:oMath>
                </a14:m>
                <a:r>
                  <a:rPr lang="cs-CZ" b="1" dirty="0"/>
                  <a:t> spojených paralelně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𝑹</m:t>
                        </m:r>
                      </m:e>
                      <m:sub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𝒄</m:t>
                        </m:r>
                      </m:sub>
                    </m:sSub>
                    <m:r>
                      <a:rPr lang="cs-CZ" b="1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𝟎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,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𝟔𝟑</m:t>
                    </m:r>
                    <m:r>
                      <a:rPr lang="el-GR" b="1" i="1">
                        <a:latin typeface="Cambria Math"/>
                        <a:ea typeface="Cambria Math"/>
                      </a:rPr>
                      <m:t>𝜴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Možná opět překvapivý výsledek, intuice nám říká, vždyť proudu je kladen stejný odpor a je jedno jestli teče jednou cestou nebo po částech čtyřmi cestami. Není tomu tak, intuice zklamala.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5519057"/>
                <a:ext cx="11490038" cy="923330"/>
              </a:xfrm>
              <a:prstGeom prst="rect">
                <a:avLst/>
              </a:prstGeom>
              <a:blipFill rotWithShape="1">
                <a:blip r:embed="rId5"/>
                <a:stretch>
                  <a:fillRect l="-478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2832C5E-0AE4-A554-A40E-124D2DFE9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69043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3D584A1-C149-C30B-7748-80DD2C434B17}"/>
              </a:ext>
            </a:extLst>
          </p:cNvPr>
          <p:cNvSpPr txBox="1"/>
          <p:nvPr/>
        </p:nvSpPr>
        <p:spPr>
          <a:xfrm>
            <a:off x="5265088" y="3044279"/>
            <a:ext cx="16618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F663D910-99A3-0D62-4E93-DF18DBD73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88986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456</TotalTime>
  <Words>1449</Words>
  <Application>Microsoft Office PowerPoint</Application>
  <PresentationFormat>Širokoúhlá obrazovka</PresentationFormat>
  <Paragraphs>183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Symbol</vt:lpstr>
      <vt:lpstr>Motiv Office</vt:lpstr>
      <vt:lpstr>Zapojení rezistorů Fyz 126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Řazení rezistorů PSM - 105</dc:title>
  <dc:creator>Karel Sixl</dc:creator>
  <cp:lastModifiedBy>Karel Sixl</cp:lastModifiedBy>
  <cp:revision>39</cp:revision>
  <dcterms:created xsi:type="dcterms:W3CDTF">2025-05-04T16:07:26Z</dcterms:created>
  <dcterms:modified xsi:type="dcterms:W3CDTF">2026-05-25T16:37:10Z</dcterms:modified>
</cp:coreProperties>
</file>