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5143500" cy="9144000"/>
  <p:embeddedFontLst>
    <p:embeddedFont>
      <p:font typeface="Host Grotesk Medium" panose="020B0604020202020204" charset="-18"/>
      <p:regular r:id="rId13"/>
    </p:embeddedFont>
    <p:embeddedFont>
      <p:font typeface="Roboto" panose="020B0604020202020204" charset="0"/>
      <p:regular r:id="rId14"/>
      <p:bold r:id="rId15"/>
      <p: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5" d="100"/>
          <a:sy n="115" d="100"/>
        </p:scale>
        <p:origin x="5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7158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0.png"/><Relationship Id="rId7" Type="http://schemas.openxmlformats.org/officeDocument/2006/relationships/image" Target="../media/image14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18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3550" y="0"/>
            <a:ext cx="360045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1250082"/>
            <a:ext cx="4722763" cy="77509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Ošetřovatelská péče o nemocného se stomií</a:t>
            </a:r>
            <a:endParaRPr lang="en-US" sz="2400" dirty="0"/>
          </a:p>
        </p:txBody>
      </p:sp>
      <p:sp>
        <p:nvSpPr>
          <p:cNvPr id="4" name="Text 1"/>
          <p:cNvSpPr/>
          <p:nvPr/>
        </p:nvSpPr>
        <p:spPr>
          <a:xfrm>
            <a:off x="496119" y="2211214"/>
            <a:ext cx="4722763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Vzdělávací prezentace pro žáky zdravotnických škol zaměřená na základní typy stomií, stomické pomůcky a správný postup ošetření.</a:t>
            </a:r>
            <a:endParaRPr lang="en-US" sz="950" dirty="0"/>
          </a:p>
        </p:txBody>
      </p:sp>
      <p:sp>
        <p:nvSpPr>
          <p:cNvPr id="5" name="Shape 2"/>
          <p:cNvSpPr/>
          <p:nvPr/>
        </p:nvSpPr>
        <p:spPr>
          <a:xfrm>
            <a:off x="496119" y="2722811"/>
            <a:ext cx="4722763" cy="1170608"/>
          </a:xfrm>
          <a:prstGeom prst="roundRect">
            <a:avLst>
              <a:gd name="adj" fmla="val 4451"/>
            </a:avLst>
          </a:prstGeom>
          <a:solidFill>
            <a:srgbClr val="D9EDF2"/>
          </a:solidFill>
          <a:ln w="4763">
            <a:solidFill>
              <a:srgbClr val="BFD3D8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24855" y="2851547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Cíl: Žák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624855" y="3119810"/>
            <a:ext cx="4465290" cy="6448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42900" indent="-342900" algn="l">
              <a:lnSpc>
                <a:spcPct val="12500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Definuje pojem stomie</a:t>
            </a:r>
            <a:endParaRPr lang="en-US" sz="950" dirty="0"/>
          </a:p>
          <a:p>
            <a:pPr marL="342900" indent="-342900" algn="l">
              <a:lnSpc>
                <a:spcPct val="12500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Připraví stomické pomůcky</a:t>
            </a:r>
            <a:endParaRPr lang="en-US" sz="950" dirty="0"/>
          </a:p>
          <a:p>
            <a:pPr marL="342900" indent="-342900" algn="l">
              <a:lnSpc>
                <a:spcPct val="125000"/>
              </a:lnSpc>
              <a:buSzPct val="100000"/>
              <a:buChar char="•"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Stanoví možné ošetřovatelské diagnózy</a:t>
            </a:r>
            <a:endParaRPr lang="en-US" sz="9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549226"/>
            <a:ext cx="3558332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 je stomie?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496119" y="2184797"/>
            <a:ext cx="8151763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Stomie</a:t>
            </a: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je vyústění dutého orgánu přes tělní stěnu. Jedná se o chirurgicky vytvořený otvor, který umožňuje odvod obsahu střeva nebo moči mimo přirozené cesty.</a:t>
            </a:r>
            <a:endParaRPr lang="en-US" sz="950" dirty="0"/>
          </a:p>
        </p:txBody>
      </p:sp>
      <p:sp>
        <p:nvSpPr>
          <p:cNvPr id="4" name="Shape 2"/>
          <p:cNvSpPr/>
          <p:nvPr/>
        </p:nvSpPr>
        <p:spPr>
          <a:xfrm>
            <a:off x="496119" y="2696394"/>
            <a:ext cx="2634555" cy="897806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4763">
            <a:solidFill>
              <a:srgbClr val="BFD3D8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24855" y="2825130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Kolostomie</a:t>
            </a:r>
            <a:endParaRPr lang="en-US" sz="1200" dirty="0"/>
          </a:p>
        </p:txBody>
      </p:sp>
      <p:sp>
        <p:nvSpPr>
          <p:cNvPr id="6" name="Text 4"/>
          <p:cNvSpPr/>
          <p:nvPr/>
        </p:nvSpPr>
        <p:spPr>
          <a:xfrm>
            <a:off x="624855" y="3093393"/>
            <a:ext cx="2834283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</a:t>
            </a:r>
            <a:r>
              <a:rPr lang="en-US" sz="9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tlustého střeva</a:t>
            </a: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 stěně břišní</a:t>
            </a:r>
            <a:endParaRPr lang="en-US" sz="950" dirty="0"/>
          </a:p>
        </p:txBody>
      </p:sp>
      <p:sp>
        <p:nvSpPr>
          <p:cNvPr id="7" name="Shape 5"/>
          <p:cNvSpPr/>
          <p:nvPr/>
        </p:nvSpPr>
        <p:spPr>
          <a:xfrm>
            <a:off x="3254648" y="2696394"/>
            <a:ext cx="2634630" cy="897806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4763">
            <a:solidFill>
              <a:srgbClr val="BFD3D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383384" y="2825130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Ileostomie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3383384" y="3093393"/>
            <a:ext cx="2377157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</a:t>
            </a:r>
            <a:r>
              <a:rPr lang="en-US" sz="9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tenkého střeva</a:t>
            </a: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– obsah je velmi řídký, tekutý a agresivní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6013252" y="2696394"/>
            <a:ext cx="2634555" cy="897806"/>
          </a:xfrm>
          <a:prstGeom prst="roundRect">
            <a:avLst>
              <a:gd name="adj" fmla="val 5803"/>
            </a:avLst>
          </a:prstGeom>
          <a:solidFill>
            <a:srgbClr val="D9EDF2"/>
          </a:solidFill>
          <a:ln w="4763">
            <a:solidFill>
              <a:srgbClr val="BFD3D8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141988" y="2825130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Urostomie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141988" y="3093393"/>
            <a:ext cx="2834283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</a:t>
            </a:r>
            <a:r>
              <a:rPr lang="en-US" sz="9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močovodu</a:t>
            </a: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na povrch těla</a:t>
            </a:r>
            <a:endParaRPr lang="en-US" sz="9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384051"/>
            <a:ext cx="5559698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Anatomie – Ileostomie a Kolostomie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496119" y="1081608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Ileostomie</a:t>
            </a:r>
            <a:endParaRPr lang="en-US" sz="12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119" y="1414983"/>
            <a:ext cx="2497559" cy="272117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96119" y="4275683"/>
            <a:ext cx="4381798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tenkého střeva – obsah je řídký a agresivní vůči kůži.</a:t>
            </a:r>
            <a:endParaRPr lang="en-US" sz="950" dirty="0"/>
          </a:p>
        </p:txBody>
      </p:sp>
      <p:sp>
        <p:nvSpPr>
          <p:cNvPr id="6" name="Text 3"/>
          <p:cNvSpPr/>
          <p:nvPr/>
        </p:nvSpPr>
        <p:spPr>
          <a:xfrm>
            <a:off x="4728046" y="1081608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Kolostomie</a:t>
            </a:r>
            <a:endParaRPr lang="en-US" sz="12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8046" y="1414983"/>
            <a:ext cx="2912715" cy="272117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728046" y="4275683"/>
            <a:ext cx="392459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tlustého střeva – nejčastěji na levé straně břicha. Čísla 1–3 označují možná místa vyústění.</a:t>
            </a:r>
            <a:endParaRPr lang="en-US" sz="9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362298" y="250924"/>
            <a:ext cx="3226371" cy="2543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Urostomie – Typy a Anatomie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1362298" y="612056"/>
            <a:ext cx="6876604" cy="1010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Urostomie je vyústění močovodu na povrch těla. Existují různé chirurgické přístupy podle toho, kde je odvod moči vytvořen.</a:t>
            </a:r>
            <a:endParaRPr lang="en-US" sz="600" dirty="0"/>
          </a:p>
        </p:txBody>
      </p:sp>
      <p:sp>
        <p:nvSpPr>
          <p:cNvPr id="4" name="Shape 2"/>
          <p:cNvSpPr/>
          <p:nvPr/>
        </p:nvSpPr>
        <p:spPr>
          <a:xfrm>
            <a:off x="1303660" y="773162"/>
            <a:ext cx="3227710" cy="4119339"/>
          </a:xfrm>
          <a:prstGeom prst="roundRect">
            <a:avLst>
              <a:gd name="adj" fmla="val 1816"/>
            </a:avLst>
          </a:prstGeom>
          <a:solidFill>
            <a:srgbClr val="95CCDA"/>
          </a:solidFill>
          <a:ln/>
        </p:spPr>
      </p:sp>
      <p:sp>
        <p:nvSpPr>
          <p:cNvPr id="5" name="Text 3"/>
          <p:cNvSpPr/>
          <p:nvPr/>
        </p:nvSpPr>
        <p:spPr>
          <a:xfrm>
            <a:off x="1384995" y="826517"/>
            <a:ext cx="1768450" cy="1270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Bilaterální urostomie (obr. 3)</a:t>
            </a:r>
            <a:endParaRPr lang="en-US" sz="8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4995" y="1013668"/>
            <a:ext cx="2385268" cy="1785789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4676031" y="826517"/>
            <a:ext cx="1830139" cy="1270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Unilaterální urostomie (obr. 4)</a:t>
            </a:r>
            <a:endParaRPr lang="en-US" sz="8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6031" y="1013668"/>
            <a:ext cx="2248942" cy="178578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4676031" y="2859509"/>
            <a:ext cx="1752823" cy="12709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Vyústění močovodu (obr. 5)</a:t>
            </a:r>
            <a:endParaRPr lang="en-US" sz="80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6031" y="3046661"/>
            <a:ext cx="1110704" cy="178578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275085"/>
            <a:ext cx="3558332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Další typy stomií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496119" y="1910655"/>
            <a:ext cx="4013895" cy="916856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14288">
            <a:solidFill>
              <a:srgbClr val="BFD3D8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34380" y="2048917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Tracheostomie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634380" y="2317179"/>
            <a:ext cx="4194572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Otevření trachey a zavedení tracheostomické kanyly</a:t>
            </a:r>
            <a:endParaRPr lang="en-US" sz="950" dirty="0"/>
          </a:p>
        </p:txBody>
      </p:sp>
      <p:sp>
        <p:nvSpPr>
          <p:cNvPr id="6" name="Shape 4"/>
          <p:cNvSpPr/>
          <p:nvPr/>
        </p:nvSpPr>
        <p:spPr>
          <a:xfrm>
            <a:off x="4633987" y="1910655"/>
            <a:ext cx="4013895" cy="916856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14288">
            <a:solidFill>
              <a:srgbClr val="BFD3D8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772248" y="2048917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Gastrostomie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4772248" y="2317179"/>
            <a:ext cx="3737372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Protětí žaludeční stěny za účelem zavedení sondy a podávání stravy do žaludku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496119" y="2951485"/>
            <a:ext cx="4013895" cy="916856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14288">
            <a:solidFill>
              <a:srgbClr val="BFD3D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34380" y="3089746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Nefrostomie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634380" y="3358009"/>
            <a:ext cx="3737372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Umělé vyústění ledviny – odvod moči cévkou zavedenou přímo do ledvinné pánvičky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4633987" y="2951485"/>
            <a:ext cx="4013895" cy="916856"/>
          </a:xfrm>
          <a:prstGeom prst="roundRect">
            <a:avLst>
              <a:gd name="adj" fmla="val 5682"/>
            </a:avLst>
          </a:prstGeom>
          <a:solidFill>
            <a:srgbClr val="FAF9F5"/>
          </a:solidFill>
          <a:ln w="14288">
            <a:solidFill>
              <a:srgbClr val="BFD3D8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772248" y="3089746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Epicystostomie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4772248" y="3358009"/>
            <a:ext cx="4194572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močového měchýře břišní stěnou</a:t>
            </a:r>
            <a:endParaRPr lang="en-US" sz="9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691976"/>
            <a:ext cx="4138836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Kolostomie – Typy a Péče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496119" y="1389534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Typy kolostomií</a:t>
            </a:r>
            <a:endParaRPr lang="en-US" sz="1200" dirty="0"/>
          </a:p>
        </p:txBody>
      </p:sp>
      <p:sp>
        <p:nvSpPr>
          <p:cNvPr id="4" name="Shape 2"/>
          <p:cNvSpPr/>
          <p:nvPr/>
        </p:nvSpPr>
        <p:spPr>
          <a:xfrm>
            <a:off x="496119" y="1722909"/>
            <a:ext cx="3924598" cy="780380"/>
          </a:xfrm>
          <a:prstGeom prst="roundRect">
            <a:avLst>
              <a:gd name="adj" fmla="val 8788"/>
            </a:avLst>
          </a:prstGeom>
          <a:solidFill>
            <a:srgbClr val="FAF9F5"/>
          </a:solidFill>
          <a:ln w="14288">
            <a:solidFill>
              <a:srgbClr val="BFD3D8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831" y="1722909"/>
            <a:ext cx="57150" cy="7803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77242" y="1861170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Transverzostomie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677242" y="2178993"/>
            <a:ext cx="4062413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v oblasti příčného tračníku</a:t>
            </a:r>
            <a:endParaRPr lang="en-US" sz="950" dirty="0"/>
          </a:p>
        </p:txBody>
      </p:sp>
      <p:sp>
        <p:nvSpPr>
          <p:cNvPr id="8" name="Shape 5"/>
          <p:cNvSpPr/>
          <p:nvPr/>
        </p:nvSpPr>
        <p:spPr>
          <a:xfrm>
            <a:off x="496119" y="2627263"/>
            <a:ext cx="3924598" cy="780380"/>
          </a:xfrm>
          <a:prstGeom prst="roundRect">
            <a:avLst>
              <a:gd name="adj" fmla="val 8788"/>
            </a:avLst>
          </a:prstGeom>
          <a:solidFill>
            <a:srgbClr val="FAF9F5"/>
          </a:solidFill>
          <a:ln w="14288">
            <a:solidFill>
              <a:srgbClr val="BFD3D8"/>
            </a:solidFill>
            <a:prstDash val="solid"/>
          </a:ln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831" y="2627263"/>
            <a:ext cx="57150" cy="78038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77242" y="2765524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Sigmoideostomie</a:t>
            </a:r>
            <a:endParaRPr lang="en-US" sz="1200" dirty="0"/>
          </a:p>
        </p:txBody>
      </p:sp>
      <p:sp>
        <p:nvSpPr>
          <p:cNvPr id="11" name="Text 7"/>
          <p:cNvSpPr/>
          <p:nvPr/>
        </p:nvSpPr>
        <p:spPr>
          <a:xfrm>
            <a:off x="677242" y="3083347"/>
            <a:ext cx="4062413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v oblasti esovité kličky</a:t>
            </a:r>
            <a:endParaRPr lang="en-US" sz="950" dirty="0"/>
          </a:p>
        </p:txBody>
      </p:sp>
      <p:sp>
        <p:nvSpPr>
          <p:cNvPr id="12" name="Shape 8"/>
          <p:cNvSpPr/>
          <p:nvPr/>
        </p:nvSpPr>
        <p:spPr>
          <a:xfrm>
            <a:off x="496119" y="3531617"/>
            <a:ext cx="3924598" cy="780380"/>
          </a:xfrm>
          <a:prstGeom prst="roundRect">
            <a:avLst>
              <a:gd name="adj" fmla="val 8788"/>
            </a:avLst>
          </a:prstGeom>
          <a:solidFill>
            <a:srgbClr val="FAF9F5"/>
          </a:solidFill>
          <a:ln w="14288">
            <a:solidFill>
              <a:srgbClr val="BFD3D8"/>
            </a:solidFill>
            <a:prstDash val="solid"/>
          </a:ln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831" y="3531617"/>
            <a:ext cx="57150" cy="78038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77242" y="3669878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Cékostomie</a:t>
            </a:r>
            <a:endParaRPr lang="en-US" sz="1200" dirty="0"/>
          </a:p>
        </p:txBody>
      </p:sp>
      <p:sp>
        <p:nvSpPr>
          <p:cNvPr id="15" name="Text 10"/>
          <p:cNvSpPr/>
          <p:nvPr/>
        </p:nvSpPr>
        <p:spPr>
          <a:xfrm>
            <a:off x="677242" y="3987701"/>
            <a:ext cx="4062413" cy="1860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Vyústění na přechodu tenkého a tlustého střeva</a:t>
            </a:r>
            <a:endParaRPr lang="en-US" sz="950" dirty="0"/>
          </a:p>
        </p:txBody>
      </p:sp>
      <p:sp>
        <p:nvSpPr>
          <p:cNvPr id="16" name="Shape 11"/>
          <p:cNvSpPr/>
          <p:nvPr/>
        </p:nvSpPr>
        <p:spPr>
          <a:xfrm>
            <a:off x="4638749" y="1265560"/>
            <a:ext cx="4103191" cy="3185964"/>
          </a:xfrm>
          <a:prstGeom prst="roundRect">
            <a:avLst>
              <a:gd name="adj" fmla="val 2803"/>
            </a:avLst>
          </a:prstGeom>
          <a:solidFill>
            <a:srgbClr val="95CCDA"/>
          </a:solidFill>
          <a:ln/>
        </p:spPr>
      </p:sp>
      <p:sp>
        <p:nvSpPr>
          <p:cNvPr id="17" name="Text 12"/>
          <p:cNvSpPr/>
          <p:nvPr/>
        </p:nvSpPr>
        <p:spPr>
          <a:xfrm>
            <a:off x="4762723" y="1389534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Péče sestry</a:t>
            </a:r>
            <a:endParaRPr lang="en-US" sz="1200" dirty="0"/>
          </a:p>
        </p:txBody>
      </p:sp>
      <p:sp>
        <p:nvSpPr>
          <p:cNvPr id="18" name="Text 13"/>
          <p:cNvSpPr/>
          <p:nvPr/>
        </p:nvSpPr>
        <p:spPr>
          <a:xfrm>
            <a:off x="4762723" y="1707356"/>
            <a:ext cx="3855244" cy="8742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42900" indent="-342900" algn="l">
              <a:lnSpc>
                <a:spcPct val="125000"/>
              </a:lnSpc>
              <a:buSzPct val="100000"/>
              <a:buChar char="•"/>
            </a:pP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Šetrný přístup k nemocnému</a:t>
            </a:r>
            <a:endParaRPr lang="en-US" sz="950" dirty="0"/>
          </a:p>
          <a:p>
            <a:pPr marL="342900" indent="-342900" algn="l">
              <a:lnSpc>
                <a:spcPct val="125000"/>
              </a:lnSpc>
              <a:buSzPct val="100000"/>
              <a:buChar char="•"/>
            </a:pP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Převaz po každém odchodu stolice</a:t>
            </a:r>
            <a:endParaRPr lang="en-US" sz="950" dirty="0"/>
          </a:p>
          <a:p>
            <a:pPr marL="342900" indent="-342900" algn="l">
              <a:lnSpc>
                <a:spcPct val="125000"/>
              </a:lnSpc>
              <a:buSzPct val="100000"/>
              <a:buChar char="•"/>
            </a:pP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Péče o čistotu a hygienu</a:t>
            </a:r>
            <a:endParaRPr lang="en-US" sz="950" dirty="0"/>
          </a:p>
          <a:p>
            <a:pPr marL="342900" indent="-342900" algn="l">
              <a:lnSpc>
                <a:spcPct val="125000"/>
              </a:lnSpc>
              <a:buSzPct val="100000"/>
              <a:buChar char="•"/>
            </a:pP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Edukace nemocného o ošetřování stomie</a:t>
            </a:r>
            <a:endParaRPr lang="en-US" sz="950" dirty="0"/>
          </a:p>
        </p:txBody>
      </p:sp>
      <p:sp>
        <p:nvSpPr>
          <p:cNvPr id="19" name="Text 14"/>
          <p:cNvSpPr/>
          <p:nvPr/>
        </p:nvSpPr>
        <p:spPr>
          <a:xfrm>
            <a:off x="4762723" y="2693268"/>
            <a:ext cx="3855244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 adaptací pomáhá </a:t>
            </a:r>
            <a:r>
              <a:rPr lang="en-US" sz="950" b="1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stoma-sestra</a:t>
            </a: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Stomie jsou pro pacienta nepříjemné fyzicky i psychicky.</a:t>
            </a:r>
            <a:endParaRPr lang="en-US" sz="9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85875" y="237232"/>
            <a:ext cx="2540794" cy="2604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Stomické Pomůcky</a:t>
            </a:r>
            <a:endParaRPr lang="en-US" sz="1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5" y="609674"/>
            <a:ext cx="2513186" cy="182827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285875" y="2556867"/>
            <a:ext cx="1498997" cy="130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Jednodílný systém</a:t>
            </a:r>
            <a:endParaRPr lang="en-US" sz="800" dirty="0"/>
          </a:p>
        </p:txBody>
      </p:sp>
      <p:sp>
        <p:nvSpPr>
          <p:cNvPr id="5" name="Text 2"/>
          <p:cNvSpPr/>
          <p:nvPr/>
        </p:nvSpPr>
        <p:spPr>
          <a:xfrm>
            <a:off x="1285875" y="2743051"/>
            <a:ext cx="3184475" cy="2089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Sběrný sáček spojen přímo se </a:t>
            </a:r>
            <a:r>
              <a:rPr lang="en-US" sz="6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želatinovou podložkou</a:t>
            </a:r>
            <a:r>
              <a:rPr lang="en-US" sz="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 Jednoduchá aplikace, vhodný pro začátečníky.</a:t>
            </a:r>
            <a:endParaRPr lang="en-US" sz="650" dirty="0"/>
          </a:p>
        </p:txBody>
      </p:sp>
      <p:sp>
        <p:nvSpPr>
          <p:cNvPr id="6" name="Text 3"/>
          <p:cNvSpPr/>
          <p:nvPr/>
        </p:nvSpPr>
        <p:spPr>
          <a:xfrm>
            <a:off x="4678412" y="2556867"/>
            <a:ext cx="1498997" cy="1302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8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Dvoudílný systém</a:t>
            </a:r>
            <a:endParaRPr lang="en-US" sz="800" dirty="0"/>
          </a:p>
        </p:txBody>
      </p:sp>
      <p:sp>
        <p:nvSpPr>
          <p:cNvPr id="7" name="Text 4"/>
          <p:cNvSpPr/>
          <p:nvPr/>
        </p:nvSpPr>
        <p:spPr>
          <a:xfrm>
            <a:off x="4678412" y="2743051"/>
            <a:ext cx="3184475" cy="20895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Želatinová podložka s </a:t>
            </a:r>
            <a:r>
              <a:rPr lang="en-US" sz="65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plastovou objímkou</a:t>
            </a:r>
            <a:r>
              <a:rPr lang="en-US" sz="6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a sada sběrných sáčků. Součástí každé soupravy je papírová šablona – průměr stomie se změří a otvor se vystřihne.</a:t>
            </a:r>
            <a:endParaRPr lang="en-US" sz="6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8412" y="3014960"/>
            <a:ext cx="2498452" cy="182827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362298" y="265881"/>
            <a:ext cx="2630016" cy="25434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Postup Ošetření Stomie</a:t>
            </a:r>
            <a:endParaRPr lang="en-US" sz="1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5929" y="627013"/>
            <a:ext cx="4992067" cy="2284661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6184308" y="1197431"/>
            <a:ext cx="320961" cy="32096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669752" y="2369138"/>
            <a:ext cx="1165806" cy="180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Likvidace</a:t>
            </a:r>
            <a:endParaRPr lang="en-US" sz="1100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009291" y="1198033"/>
            <a:ext cx="320961" cy="320961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4488617" y="2369138"/>
            <a:ext cx="1165806" cy="180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Přiložení</a:t>
            </a:r>
            <a:endParaRPr lang="en-US" sz="1100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834575" y="1198033"/>
            <a:ext cx="320961" cy="320961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3313901" y="2369138"/>
            <a:ext cx="1165805" cy="180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Odstranění</a:t>
            </a:r>
            <a:endParaRPr lang="en-US" sz="1100" dirty="0"/>
          </a:p>
        </p:txBody>
      </p:sp>
      <p:pic>
        <p:nvPicPr>
          <p:cNvPr id="10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2653440" y="1198033"/>
            <a:ext cx="320961" cy="320961"/>
          </a:xfrm>
          <a:prstGeom prst="rect">
            <a:avLst/>
          </a:prstGeom>
        </p:spPr>
      </p:pic>
      <p:sp>
        <p:nvSpPr>
          <p:cNvPr id="11" name="Text 4"/>
          <p:cNvSpPr/>
          <p:nvPr/>
        </p:nvSpPr>
        <p:spPr>
          <a:xfrm>
            <a:off x="2113508" y="2369138"/>
            <a:ext cx="1165805" cy="1805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Příprava</a:t>
            </a:r>
            <a:endParaRPr lang="en-US" sz="1100" dirty="0"/>
          </a:p>
        </p:txBody>
      </p:sp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62298" y="3031778"/>
            <a:ext cx="2598688" cy="1785789"/>
          </a:xfrm>
          <a:prstGeom prst="rect">
            <a:avLst/>
          </a:prstGeom>
        </p:spPr>
      </p:pic>
      <p:sp>
        <p:nvSpPr>
          <p:cNvPr id="13" name="Text 5"/>
          <p:cNvSpPr/>
          <p:nvPr/>
        </p:nvSpPr>
        <p:spPr>
          <a:xfrm>
            <a:off x="4676031" y="3019797"/>
            <a:ext cx="3110433" cy="30316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Ležícím nemocným mění sáček sestra, chodící si jej mění sami na koupelně před zrcadlem. Podložku je nutné </a:t>
            </a:r>
            <a:r>
              <a:rPr lang="en-US" sz="600" b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zahřát</a:t>
            </a:r>
            <a:r>
              <a:rPr lang="en-US" sz="6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aby změkla a přilnula k pokožce – kůže musí být vypnutá a bez záhybů.</a:t>
            </a:r>
            <a:endParaRPr lang="en-US" sz="600" dirty="0"/>
          </a:p>
        </p:txBody>
      </p:sp>
      <p:sp>
        <p:nvSpPr>
          <p:cNvPr id="14" name="Shape 6"/>
          <p:cNvSpPr/>
          <p:nvPr/>
        </p:nvSpPr>
        <p:spPr>
          <a:xfrm>
            <a:off x="4676031" y="3383012"/>
            <a:ext cx="3110433" cy="364480"/>
          </a:xfrm>
          <a:prstGeom prst="roundRect">
            <a:avLst>
              <a:gd name="adj" fmla="val 9381"/>
            </a:avLst>
          </a:prstGeom>
          <a:solidFill>
            <a:srgbClr val="FCF2B5"/>
          </a:solidFill>
          <a:ln/>
        </p:spPr>
      </p:sp>
      <p:pic>
        <p:nvPicPr>
          <p:cNvPr id="15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7365" y="3489647"/>
            <a:ext cx="101724" cy="81335"/>
          </a:xfrm>
          <a:prstGeom prst="rect">
            <a:avLst/>
          </a:prstGeom>
        </p:spPr>
      </p:pic>
      <p:sp>
        <p:nvSpPr>
          <p:cNvPr id="16" name="Text 7"/>
          <p:cNvSpPr/>
          <p:nvPr/>
        </p:nvSpPr>
        <p:spPr>
          <a:xfrm>
            <a:off x="4940424" y="3456682"/>
            <a:ext cx="2764706" cy="20210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60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Vždy používejte ochranné rukavice! Použité sáčky likvidujte zabalené v odpadním sáčku do biologického odpadu.</a:t>
            </a:r>
            <a:endParaRPr lang="en-US" sz="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117550"/>
            <a:ext cx="3873401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Příslušenství ke Stomiím</a:t>
            </a:r>
            <a:endParaRPr lang="en-US" sz="2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96119" y="1753121"/>
            <a:ext cx="310083" cy="310083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61206" y="1753121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Ochranné pasty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61206" y="2021384"/>
            <a:ext cx="2148780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Nanášejí se na čistou a suchou kůži, vyrovnávají nerovnosti, brání podráždění. Odstraňují se teplou vodou.</a:t>
            </a:r>
            <a:endParaRPr lang="en-US" sz="9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264991" y="1753121"/>
            <a:ext cx="310083" cy="310083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730079" y="1753121"/>
            <a:ext cx="2040880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Odstraňovače náplasti</a:t>
            </a:r>
            <a:endParaRPr lang="en-US" sz="1200" dirty="0"/>
          </a:p>
        </p:txBody>
      </p:sp>
      <p:sp>
        <p:nvSpPr>
          <p:cNvPr id="8" name="Text 4"/>
          <p:cNvSpPr/>
          <p:nvPr/>
        </p:nvSpPr>
        <p:spPr>
          <a:xfrm>
            <a:off x="3730079" y="2021384"/>
            <a:ext cx="2148855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Odstraňují zbytky želatiny – dodávají se ve formě ubrousků napuštěných speciální látkou.</a:t>
            </a:r>
            <a:endParaRPr lang="en-US" sz="9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033939" y="1753121"/>
            <a:ext cx="310083" cy="310083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499027" y="1753121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Krytka stomie</a:t>
            </a:r>
            <a:endParaRPr lang="en-US" sz="1200" dirty="0"/>
          </a:p>
        </p:txBody>
      </p:sp>
      <p:sp>
        <p:nvSpPr>
          <p:cNvPr id="11" name="Text 6"/>
          <p:cNvSpPr/>
          <p:nvPr/>
        </p:nvSpPr>
        <p:spPr>
          <a:xfrm>
            <a:off x="6499027" y="2021384"/>
            <a:ext cx="2148855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Slouží k dočasnému zaslepení stomie. Vkládací proužky se používají u zapadlých stomií.</a:t>
            </a:r>
            <a:endParaRPr lang="en-US" sz="9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96119" y="3013546"/>
            <a:ext cx="310083" cy="310083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961206" y="3013546"/>
            <a:ext cx="2219920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Ochranný film a destička</a:t>
            </a:r>
            <a:endParaRPr lang="en-US" sz="1200" dirty="0"/>
          </a:p>
        </p:txBody>
      </p:sp>
      <p:sp>
        <p:nvSpPr>
          <p:cNvPr id="14" name="Text 8"/>
          <p:cNvSpPr/>
          <p:nvPr/>
        </p:nvSpPr>
        <p:spPr>
          <a:xfrm>
            <a:off x="961206" y="3281809"/>
            <a:ext cx="2148780" cy="7441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Film chrání kůži před odřením a puchýřky. Destička vyrovnává nerovnosti v okolí stomie. Pudry zklidňují pokožku.</a:t>
            </a:r>
            <a:endParaRPr lang="en-US" sz="950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264991" y="3013546"/>
            <a:ext cx="310083" cy="310083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3730079" y="3013546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Pohlčovač zápachu</a:t>
            </a:r>
            <a:endParaRPr lang="en-US" sz="1200" dirty="0"/>
          </a:p>
        </p:txBody>
      </p:sp>
      <p:sp>
        <p:nvSpPr>
          <p:cNvPr id="17" name="Text 10"/>
          <p:cNvSpPr/>
          <p:nvPr/>
        </p:nvSpPr>
        <p:spPr>
          <a:xfrm>
            <a:off x="3730079" y="3281809"/>
            <a:ext cx="2148855" cy="5581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Aplikuje se do sáčku i do ovzduší. Adhezivní pasty po nalepení sáčku zabraňují obtékání.</a:t>
            </a:r>
            <a:endParaRPr lang="en-US" sz="9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580331"/>
            <a:ext cx="3647033" cy="3875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4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Opakování a Literatura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406822" y="2153915"/>
            <a:ext cx="4103191" cy="1409179"/>
          </a:xfrm>
          <a:prstGeom prst="roundRect">
            <a:avLst>
              <a:gd name="adj" fmla="val 6338"/>
            </a:avLst>
          </a:prstGeom>
          <a:solidFill>
            <a:srgbClr val="95CCDA"/>
          </a:solidFill>
          <a:ln/>
        </p:spPr>
      </p:sp>
      <p:sp>
        <p:nvSpPr>
          <p:cNvPr id="4" name="Text 2"/>
          <p:cNvSpPr/>
          <p:nvPr/>
        </p:nvSpPr>
        <p:spPr>
          <a:xfrm>
            <a:off x="530796" y="2277889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Kontrolní otázky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530796" y="2595711"/>
            <a:ext cx="3855244" cy="87429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42900" indent="-342900" algn="l">
              <a:lnSpc>
                <a:spcPct val="125000"/>
              </a:lnSpc>
              <a:buSzPct val="100000"/>
              <a:buFont typeface="+mj-lt"/>
              <a:buAutoNum type="arabicPeriod"/>
            </a:pP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Vysvětlete pojem stomie.</a:t>
            </a:r>
            <a:endParaRPr lang="en-US" sz="950" dirty="0"/>
          </a:p>
          <a:p>
            <a:pPr marL="342900" indent="-342900" algn="l">
              <a:lnSpc>
                <a:spcPct val="125000"/>
              </a:lnSpc>
              <a:buSzPct val="100000"/>
              <a:buFont typeface="+mj-lt"/>
              <a:buAutoNum type="arabicPeriod" startAt="2"/>
            </a:pP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Jaké znáte typy stomií?</a:t>
            </a:r>
            <a:endParaRPr lang="en-US" sz="950" dirty="0"/>
          </a:p>
          <a:p>
            <a:pPr marL="342900" indent="-342900" algn="l">
              <a:lnSpc>
                <a:spcPct val="125000"/>
              </a:lnSpc>
              <a:buSzPct val="100000"/>
              <a:buFont typeface="+mj-lt"/>
              <a:buAutoNum type="arabicPeriod" startAt="3"/>
            </a:pP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Vyjmenujte typy kolostomií.</a:t>
            </a:r>
            <a:endParaRPr lang="en-US" sz="950" dirty="0"/>
          </a:p>
          <a:p>
            <a:pPr marL="342900" indent="-342900" algn="l">
              <a:lnSpc>
                <a:spcPct val="125000"/>
              </a:lnSpc>
              <a:buSzPct val="100000"/>
              <a:buFont typeface="+mj-lt"/>
              <a:buAutoNum type="arabicPeriod" startAt="4"/>
            </a:pPr>
            <a:r>
              <a:rPr lang="en-US" sz="950" dirty="0">
                <a:solidFill>
                  <a:srgbClr val="000000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Jaké jsou základní stomické pomůcky?</a:t>
            </a:r>
            <a:endParaRPr lang="en-US" sz="950" dirty="0"/>
          </a:p>
        </p:txBody>
      </p:sp>
      <p:sp>
        <p:nvSpPr>
          <p:cNvPr id="6" name="Text 4"/>
          <p:cNvSpPr/>
          <p:nvPr/>
        </p:nvSpPr>
        <p:spPr>
          <a:xfrm>
            <a:off x="4728046" y="2277889"/>
            <a:ext cx="2007766" cy="193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2E3C4E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Použitá literatura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728046" y="2595711"/>
            <a:ext cx="392459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KELNAROVÁ, Jarmila. </a:t>
            </a:r>
            <a:r>
              <a:rPr lang="en-US" sz="950" i="1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Ošetřovatelství pro zdravotnické asistenty – 2. ročník, 1. díl.</a:t>
            </a: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Praha: Grada Publishing, 2009. ISBN 978-80-247-3105-6.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4728046" y="3079403"/>
            <a:ext cx="3924598" cy="372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95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Obrázky: české ilco (ilco.cz), stomie.cz, VOŠ zdravotnická Hradec Králové (ose.zshk.cz), časopis Sestra (zdravi.e15.cz).</a:t>
            </a:r>
            <a:endParaRPr lang="en-US" sz="9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568</Words>
  <Application>Microsoft Office PowerPoint</Application>
  <PresentationFormat>Předvádění na obrazovce (16:9)</PresentationFormat>
  <Paragraphs>89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Host Grotesk Medium</vt:lpstr>
      <vt:lpstr>Arial</vt:lpstr>
      <vt:lpstr>Roboto</vt:lpstr>
      <vt:lpstr>Calibri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subject/>
  <dc:creator>Admin</dc:creator>
  <cp:lastModifiedBy>ŠLAPÁKOVÁ MARTINA Mgr.</cp:lastModifiedBy>
  <cp:revision>2</cp:revision>
  <dcterms:created xsi:type="dcterms:W3CDTF">2026-05-16T11:07:09Z</dcterms:created>
  <dcterms:modified xsi:type="dcterms:W3CDTF">2026-08-28T07:56:15Z</dcterms:modified>
</cp:coreProperties>
</file>