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04" r:id="rId3"/>
    <p:sldId id="257" r:id="rId4"/>
    <p:sldId id="258" r:id="rId5"/>
    <p:sldId id="301" r:id="rId6"/>
    <p:sldId id="267" r:id="rId7"/>
    <p:sldId id="286" r:id="rId8"/>
    <p:sldId id="303" r:id="rId9"/>
    <p:sldId id="259" r:id="rId10"/>
    <p:sldId id="298" r:id="rId11"/>
    <p:sldId id="268" r:id="rId12"/>
    <p:sldId id="263" r:id="rId13"/>
    <p:sldId id="260" r:id="rId14"/>
    <p:sldId id="295" r:id="rId15"/>
    <p:sldId id="306" r:id="rId16"/>
    <p:sldId id="261" r:id="rId17"/>
    <p:sldId id="269" r:id="rId18"/>
    <p:sldId id="296" r:id="rId19"/>
    <p:sldId id="265" r:id="rId20"/>
    <p:sldId id="297" r:id="rId21"/>
    <p:sldId id="262" r:id="rId22"/>
    <p:sldId id="302" r:id="rId23"/>
    <p:sldId id="305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6B15B-0FE1-4102-B982-898F966AB4B2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8814A1-48C0-4B70-8778-C9711CBD91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695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8A9E5F-90C6-4078-B814-851E165BE0B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399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8A9E5F-90C6-4078-B814-851E165BE0BC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46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D59E1-8B36-2A72-5CD3-041A7E095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86D8BE3-FD57-6E38-4217-8CDF752DFA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99CCDE-87B0-9BE8-4EC2-5E292DB6E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5F6D28-A30C-C62A-7D05-CD0131FCB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0767EFE-9123-62C7-158B-F7165AC03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55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509EA7-C328-32B2-7998-16A9B8B05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3370A5-D16D-CE2D-2E11-A7B10EE4DD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719974-808A-737C-1528-042C38D9E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2264FD-180C-6323-383F-97A6F4845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30CD7B-14D0-68AC-2B8F-0977CE7E8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088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F8919F-A970-4278-884C-6B1B696B9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A4D3552-7FFB-8C70-F090-8A8DCA974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F4231C-8378-CEEE-F4B7-A82914B0D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F7D8B27-C57D-92F9-2C25-A41616574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75FE74-7E98-2C57-0F51-AF231CF9A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862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5982D9-C11C-4D6E-5E8C-E04056CCE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C62E46-CBB6-9F75-58DF-34A66358E3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9AF61F0-61AC-972C-8929-F52F1B24F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13E68B3-39AD-19B2-91F1-9FF0DCBEB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79079CB-F4CB-C31C-F925-5FE63E4E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C2B8B23-9DD3-DA7B-1570-ADC060057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41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E6A462-04AD-E1D6-C6CB-D8BC95E38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0556DBB-0128-F141-A92D-8DB8F218A6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C7C9B0-598A-BDCF-D543-B55D5F918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7E93FBE-F2B6-AD00-2B58-978C9DECB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F65E472-8C1B-0D16-BAC2-3682EB37B0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EB46BD8-C360-D42D-8A1A-5D709D5D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6B2E704-9D52-BB50-5575-7F2DC7942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7620681-7121-E1C9-24E8-BD6E8EF84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92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0B4681-5E3B-5CC3-061D-63B6BE457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5BFFA19-9BFE-1DC1-F432-F21624B75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023A67A-4DAA-4541-F0E8-A1E071046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B0A7CB9-7C40-4261-F381-0170C6A7F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32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8226580-17A0-6FAA-D648-F80362AC6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54BEA0B-4DA8-DBF4-EBD7-F8EF43D9C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A4522A9-7D46-13CB-3879-508C8A3C5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419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97C061-6178-9565-1CF1-2BDDB9BCF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3A354E-BAF4-C5DF-4B40-7E4EE0F1C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77579E2-295B-7BCA-8BE1-B623C3DF42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7B886E5-19FA-7769-5FA2-E83F0D9C0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CFEA0B2-4394-0531-6867-9670A5078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6497BB3-EE3C-35C4-3D51-33B553EF9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388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812951-A29B-22B0-2E0B-FC9A745E8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00822C6-2B60-19A2-736D-9FE4592581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3AE878-149D-4E58-4F68-F5EEC3BE4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3B5F3F4-AB22-1868-E2D2-160FEFCA5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F86D4FF-099E-9116-1C44-18BFDC3D9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49F047D-3EEF-8D47-E747-879E265CB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86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C5BF74-A65E-FD57-1607-F1A5E4FE4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7CD4592-6A6F-E925-BDDE-B0A8F6E5E8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E6F23D-55D5-1735-31A9-7723973D0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12AA4D3-93A6-5859-435A-232024AC7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98CB07-FC9A-EE9F-5567-8CBF8E7AA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1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3695093-16E2-9FC6-12F4-6B37A3A81B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81A070A-D338-7AC5-1933-8BE4DF753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02B275-D6EA-3AC4-85BF-92D12EAC9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171AAAA-7B26-B1F1-C75B-B0787F69E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4CECBB-2787-54D7-95BA-2C998D312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931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EAF5919-1CB6-1DCB-F6B7-4026F93B9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04D5233-9A02-21A2-D901-3EC95C739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041A3F-6A07-00FD-0F3F-C708025C93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CBD8B-8138-41CB-B192-E1E8F62D2E77}" type="datetimeFigureOut">
              <a:rPr lang="cs-CZ" smtClean="0"/>
              <a:t>13.01.2026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31BC3C-D238-EA47-2E16-97D5151320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C77DC9-4A3E-84C6-590F-89CDC8BC02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776C1-8696-4788-BE0B-7C0B545DA6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279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1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80.png"/><Relationship Id="rId10" Type="http://schemas.openxmlformats.org/officeDocument/2006/relationships/image" Target="../media/image15.png"/><Relationship Id="rId4" Type="http://schemas.openxmlformats.org/officeDocument/2006/relationships/image" Target="../media/image71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3" Type="http://schemas.openxmlformats.org/officeDocument/2006/relationships/image" Target="../media/image93.png"/><Relationship Id="rId7" Type="http://schemas.openxmlformats.org/officeDocument/2006/relationships/image" Target="../media/image1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png"/><Relationship Id="rId5" Type="http://schemas.openxmlformats.org/officeDocument/2006/relationships/image" Target="../media/image111.png"/><Relationship Id="rId4" Type="http://schemas.openxmlformats.org/officeDocument/2006/relationships/image" Target="../media/image103.png"/><Relationship Id="rId9" Type="http://schemas.openxmlformats.org/officeDocument/2006/relationships/image" Target="../media/image16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1.png"/><Relationship Id="rId4" Type="http://schemas.openxmlformats.org/officeDocument/2006/relationships/image" Target="../media/image1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240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2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9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0.png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3" Type="http://schemas.openxmlformats.org/officeDocument/2006/relationships/image" Target="../media/image200.png"/><Relationship Id="rId7" Type="http://schemas.openxmlformats.org/officeDocument/2006/relationships/image" Target="../media/image241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0.png"/><Relationship Id="rId5" Type="http://schemas.openxmlformats.org/officeDocument/2006/relationships/image" Target="../media/image220.png"/><Relationship Id="rId4" Type="http://schemas.openxmlformats.org/officeDocument/2006/relationships/image" Target="../media/image210.png"/><Relationship Id="rId9" Type="http://schemas.openxmlformats.org/officeDocument/2006/relationships/image" Target="../media/image26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0.png"/><Relationship Id="rId13" Type="http://schemas.openxmlformats.org/officeDocument/2006/relationships/image" Target="NULL"/><Relationship Id="rId18" Type="http://schemas.openxmlformats.org/officeDocument/2006/relationships/image" Target="NULL"/><Relationship Id="rId3" Type="http://schemas.openxmlformats.org/officeDocument/2006/relationships/image" Target="../media/image360.png"/><Relationship Id="rId21" Type="http://schemas.openxmlformats.org/officeDocument/2006/relationships/image" Target="NULL"/><Relationship Id="rId7" Type="http://schemas.openxmlformats.org/officeDocument/2006/relationships/image" Target="NULL"/><Relationship Id="rId1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notesSlide" Target="../notesSlides/notesSlide2.xml"/><Relationship Id="rId16" Type="http://schemas.openxmlformats.org/officeDocument/2006/relationships/image" Target="NULL"/><Relationship Id="rId20" Type="http://schemas.openxmlformats.org/officeDocument/2006/relationships/image" Target="NULL"/><Relationship Id="rId1" Type="http://schemas.openxmlformats.org/officeDocument/2006/relationships/slideLayout" Target="../slideLayouts/slideLayout7.xml"/><Relationship Id="rId11" Type="http://schemas.openxmlformats.org/officeDocument/2006/relationships/image" Target="NULL"/><Relationship Id="rId15" Type="http://schemas.openxmlformats.org/officeDocument/2006/relationships/image" Target="../media/image380.png"/><Relationship Id="rId19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Relationship Id="rId22" Type="http://schemas.openxmlformats.org/officeDocument/2006/relationships/image" Target="NUL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CB444F-1B82-1897-9A09-04D6854A00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6400" y="1920143"/>
            <a:ext cx="6379201" cy="1401452"/>
          </a:xfrm>
        </p:spPr>
        <p:txBody>
          <a:bodyPr>
            <a:normAutofit/>
          </a:bodyPr>
          <a:lstStyle/>
          <a:p>
            <a:r>
              <a:rPr lang="cs-CZ" sz="4400" dirty="0"/>
              <a:t>Potenciální energie</a:t>
            </a:r>
            <a:br>
              <a:rPr lang="cs-CZ" sz="4400" dirty="0"/>
            </a:br>
            <a:r>
              <a:rPr lang="cs-CZ" sz="4000" dirty="0"/>
              <a:t>(Fyz43)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DF3EE82-503A-8AB5-2F06-3BC40A76FD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9600" y="3890357"/>
            <a:ext cx="3352800" cy="999695"/>
          </a:xfrm>
        </p:spPr>
        <p:txBody>
          <a:bodyPr>
            <a:normAutofit/>
          </a:bodyPr>
          <a:lstStyle/>
          <a:p>
            <a:r>
              <a:rPr lang="cs-CZ" dirty="0"/>
              <a:t>Tíhová energie</a:t>
            </a:r>
          </a:p>
          <a:p>
            <a:r>
              <a:rPr lang="cs-CZ" dirty="0"/>
              <a:t>Energie pružnosti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884447" y="6223729"/>
            <a:ext cx="15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12. 1. 2026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20313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48398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816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>
                <a:extLst>
                  <a:ext uri="{FF2B5EF4-FFF2-40B4-BE49-F238E27FC236}">
                    <a16:creationId xmlns:a16="http://schemas.microsoft.com/office/drawing/2014/main" id="{88E4C7AA-0098-4AE9-A322-A16FDDD418D3}"/>
                  </a:ext>
                </a:extLst>
              </p:cNvPr>
              <p:cNvSpPr/>
              <p:nvPr/>
            </p:nvSpPr>
            <p:spPr>
              <a:xfrm>
                <a:off x="885825" y="1987131"/>
                <a:ext cx="10420350" cy="2883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b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Potenciální energie</a:t>
                </a: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(též </a:t>
                </a:r>
                <a:r>
                  <a:rPr lang="cs-CZ" altLang="cs-CZ" b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polohová energie</a:t>
                </a: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) je druh energie, kterou má každé těleso nacházející se v potenciálovém poli určité síly. Podle síly působící na dané těleso lze rozlišit více </a:t>
                </a:r>
                <a:r>
                  <a:rPr lang="cs-CZ" altLang="cs-CZ" i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druhů</a:t>
                </a: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potenciální energie: 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 altLang="cs-CZ" dirty="0">
                  <a:solidFill>
                    <a:srgbClr val="202122"/>
                  </a:solidFill>
                  <a:latin typeface="Arial" panose="020B0604020202020204" pitchFamily="34" charset="0"/>
                </a:endParaRPr>
              </a:p>
              <a:p>
                <a:pPr marL="342900" lvl="0" indent="-3429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</a:pP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tíhová potenciální energie</a:t>
                </a:r>
              </a:p>
              <a:p>
                <a:pPr marL="342900" lvl="0" indent="-3429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</a:pP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potenciální energie pružnosti</a:t>
                </a:r>
              </a:p>
              <a:p>
                <a:pPr marL="342900" lvl="0" indent="-3429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</a:pP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tlaková potenciální </a:t>
                </a:r>
                <a:r>
                  <a:rPr lang="cs-CZ" altLang="cs-CZ" dirty="0" smtClean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energie – viz mechanika tekutin</a:t>
                </a:r>
                <a:endParaRPr lang="cs-CZ" altLang="cs-CZ" dirty="0">
                  <a:solidFill>
                    <a:srgbClr val="202122"/>
                  </a:solidFill>
                  <a:latin typeface="Arial" panose="020B0604020202020204" pitchFamily="34" charset="0"/>
                </a:endParaRPr>
              </a:p>
              <a:p>
                <a:pPr marL="342900" lvl="0" indent="-3429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</a:pP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elektrostatická potenciální </a:t>
                </a:r>
                <a:r>
                  <a:rPr lang="cs-CZ" altLang="cs-CZ" dirty="0" smtClean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energie</a:t>
                </a: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 </a:t>
                </a:r>
                <a:r>
                  <a:rPr lang="cs-CZ" altLang="cs-CZ" dirty="0" smtClean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– viz elektřina </a:t>
                </a:r>
                <a:r>
                  <a:rPr lang="cs-CZ" altLang="cs-CZ" smtClean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a magnetismus</a:t>
                </a:r>
                <a:endParaRPr lang="cs-CZ" altLang="cs-CZ" dirty="0">
                  <a:solidFill>
                    <a:srgbClr val="202122"/>
                  </a:solidFill>
                  <a:latin typeface="Arial" panose="020B0604020202020204" pitchFamily="34" charset="0"/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 altLang="cs-CZ" dirty="0">
                  <a:solidFill>
                    <a:srgbClr val="202122"/>
                  </a:solidFill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Obecně je potenciální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i="1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altLang="cs-CZ" i="1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skalární funkce, která je spojena s nějakou potenciální sílou </a:t>
                </a:r>
                <a14:m>
                  <m:oMath xmlns:m="http://schemas.openxmlformats.org/officeDocument/2006/math">
                    <m:r>
                      <a:rPr lang="cs-CZ" altLang="cs-CZ" b="1" i="1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alt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.</a:t>
                </a:r>
                <a:endParaRPr lang="cs-CZ" altLang="cs-CZ" dirty="0"/>
              </a:p>
            </p:txBody>
          </p:sp>
        </mc:Choice>
        <mc:Fallback xmlns="">
          <p:sp>
            <p:nvSpPr>
              <p:cNvPr id="2" name="Obdélník 1">
                <a:extLst>
                  <a:ext uri="{FF2B5EF4-FFF2-40B4-BE49-F238E27FC236}">
                    <a16:creationId xmlns:a16="http://schemas.microsoft.com/office/drawing/2014/main" id="{88E4C7AA-0098-4AE9-A322-A16FDDD418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825" y="1987131"/>
                <a:ext cx="10420350" cy="2883738"/>
              </a:xfrm>
              <a:prstGeom prst="rect">
                <a:avLst/>
              </a:prstGeom>
              <a:blipFill>
                <a:blip r:embed="rId2"/>
                <a:stretch>
                  <a:fillRect l="-468" t="-1268" r="-468" b="-16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385EC542-24A6-32CD-0CC5-D25C5B33C072}"/>
              </a:ext>
            </a:extLst>
          </p:cNvPr>
          <p:cNvSpPr txBox="1"/>
          <p:nvPr/>
        </p:nvSpPr>
        <p:spPr>
          <a:xfrm>
            <a:off x="885825" y="621184"/>
            <a:ext cx="2926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Potenciální energie</a:t>
            </a:r>
          </a:p>
        </p:txBody>
      </p:sp>
    </p:spTree>
    <p:extLst>
      <p:ext uri="{BB962C8B-B14F-4D97-AF65-F5344CB8AC3E}">
        <p14:creationId xmlns:p14="http://schemas.microsoft.com/office/powerpoint/2010/main" val="418474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E52F124-CCF2-DC77-D561-782C66A800DC}"/>
              </a:ext>
            </a:extLst>
          </p:cNvPr>
          <p:cNvSpPr txBox="1"/>
          <p:nvPr/>
        </p:nvSpPr>
        <p:spPr>
          <a:xfrm>
            <a:off x="480197" y="561913"/>
            <a:ext cx="112316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Tíhová potenciální energie</a:t>
            </a:r>
          </a:p>
          <a:p>
            <a:endParaRPr lang="cs-CZ" sz="800" dirty="0"/>
          </a:p>
          <a:p>
            <a:r>
              <a:rPr lang="cs-CZ" dirty="0"/>
              <a:t>Zvedáme-li v tíhovém poli Země těleso do určité výšky, vykonáme kladnou práci. Přitom těleso nezíská kinetickou energii, ale získá energii, která závisí na poloze vzhledem k povrchu Země. Čím výše těleso zvedáme, tím větší práci musíme vykonat. </a:t>
            </a:r>
          </a:p>
          <a:p>
            <a:endParaRPr lang="cs-CZ" sz="800" dirty="0"/>
          </a:p>
          <a:p>
            <a:pPr algn="ctr"/>
            <a:r>
              <a:rPr lang="cs-CZ" b="1" dirty="0"/>
              <a:t>Zvedané těleso získává potenciální </a:t>
            </a:r>
            <a:r>
              <a:rPr lang="cs-CZ" dirty="0"/>
              <a:t>(polohovou)</a:t>
            </a:r>
            <a:r>
              <a:rPr lang="cs-CZ" b="1" dirty="0"/>
              <a:t> energii. </a:t>
            </a:r>
          </a:p>
          <a:p>
            <a:pPr algn="ctr"/>
            <a:endParaRPr lang="cs-CZ" sz="800" dirty="0"/>
          </a:p>
          <a:p>
            <a:r>
              <a:rPr lang="cs-CZ" dirty="0"/>
              <a:t>Protože jsme zvedáním tělesa překonávali </a:t>
            </a:r>
            <a:r>
              <a:rPr lang="cs-CZ" b="1" dirty="0"/>
              <a:t>tíhovou sílu</a:t>
            </a:r>
            <a:r>
              <a:rPr lang="cs-CZ" dirty="0"/>
              <a:t>, nazývá se </a:t>
            </a:r>
            <a:r>
              <a:rPr lang="cs-CZ" b="1" dirty="0"/>
              <a:t>tíhová potenciální energie</a:t>
            </a:r>
            <a:r>
              <a:rPr lang="cs-CZ" dirty="0"/>
              <a:t>, stručně </a:t>
            </a:r>
            <a:r>
              <a:rPr lang="cs-CZ" b="1" dirty="0"/>
              <a:t>tíhová energie 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DE355EC-72B8-A044-04FD-EEB222F15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391" y="3143542"/>
            <a:ext cx="3153215" cy="18957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D1E09C5-1E7C-6AE9-7290-0007ECA7F825}"/>
                  </a:ext>
                </a:extLst>
              </p:cNvPr>
              <p:cNvSpPr txBox="1"/>
              <p:nvPr/>
            </p:nvSpPr>
            <p:spPr>
              <a:xfrm>
                <a:off x="480198" y="5537709"/>
                <a:ext cx="11231604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cs-CZ" b="0" i="0" u="none" strike="noStrike" baseline="0" dirty="0">
                    <a:latin typeface="TorontoPlain"/>
                  </a:rPr>
                  <a:t>Při zvedání činky o hmotnosti </a:t>
                </a:r>
                <a14:m>
                  <m:oMath xmlns:m="http://schemas.openxmlformats.org/officeDocument/2006/math">
                    <m:r>
                      <a:rPr lang="cs-CZ" b="0" i="1" u="none" strike="noStrike" baseline="0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b="0" i="0" u="none" strike="noStrike" baseline="0" dirty="0">
                    <a:latin typeface="TorontoPlain"/>
                  </a:rPr>
                  <a:t> nad hlavu zvyšuje vzpěrač její </a:t>
                </a:r>
                <a:r>
                  <a:rPr lang="pl-PL" b="0" i="0" u="none" strike="noStrike" baseline="0" dirty="0">
                    <a:latin typeface="TorontoPlain"/>
                  </a:rPr>
                  <a:t>vzdalenost od Země a mění tak konfiguraci soustavy činka </a:t>
                </a:r>
                <a:r>
                  <a:rPr lang="pl-PL" b="0" i="0" u="none" strike="noStrike" baseline="0" dirty="0">
                    <a:latin typeface="MTSY"/>
                  </a:rPr>
                  <a:t>+</a:t>
                </a:r>
                <a:r>
                  <a:rPr lang="cs-CZ" b="0" i="0" u="none" strike="noStrike" baseline="0" dirty="0">
                    <a:latin typeface="MTSY"/>
                  </a:rPr>
                  <a:t> </a:t>
                </a:r>
                <a:r>
                  <a:rPr lang="cs-CZ" b="0" i="0" u="none" strike="noStrike" baseline="0" dirty="0">
                    <a:latin typeface="TorontoPlain"/>
                  </a:rPr>
                  <a:t>Země z výchozí konfigurace (a) ve výslednou (b).</a:t>
                </a:r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D1E09C5-1E7C-6AE9-7290-0007ECA7F8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98" y="5537709"/>
                <a:ext cx="11231604" cy="646331"/>
              </a:xfrm>
              <a:prstGeom prst="rect">
                <a:avLst/>
              </a:prstGeom>
              <a:blipFill>
                <a:blip r:embed="rId3"/>
                <a:stretch>
                  <a:fillRect l="-489" t="-4717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FF238946-4A2E-47EB-ACCE-AC423F100274}"/>
              </a:ext>
            </a:extLst>
          </p:cNvPr>
          <p:cNvCxnSpPr/>
          <p:nvPr/>
        </p:nvCxnSpPr>
        <p:spPr>
          <a:xfrm>
            <a:off x="5991225" y="4552950"/>
            <a:ext cx="21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13BA5EB-914C-4E9C-B293-F2103F274089}"/>
              </a:ext>
            </a:extLst>
          </p:cNvPr>
          <p:cNvCxnSpPr>
            <a:cxnSpLocks/>
          </p:cNvCxnSpPr>
          <p:nvPr/>
        </p:nvCxnSpPr>
        <p:spPr>
          <a:xfrm>
            <a:off x="7581900" y="3457575"/>
            <a:ext cx="561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A0F493D-1604-4B37-B78A-2853902D458D}"/>
              </a:ext>
            </a:extLst>
          </p:cNvPr>
          <p:cNvCxnSpPr/>
          <p:nvPr/>
        </p:nvCxnSpPr>
        <p:spPr>
          <a:xfrm>
            <a:off x="8143875" y="3457575"/>
            <a:ext cx="0" cy="109537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F9D8018E-8C2F-4A22-BE00-32CF25D01B68}"/>
                  </a:ext>
                </a:extLst>
              </p:cNvPr>
              <p:cNvSpPr txBox="1"/>
              <p:nvPr/>
            </p:nvSpPr>
            <p:spPr>
              <a:xfrm>
                <a:off x="8024818" y="3820596"/>
                <a:ext cx="485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F9D8018E-8C2F-4A22-BE00-32CF25D01B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4818" y="3820596"/>
                <a:ext cx="485765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099941" y="4368284"/>
                <a:ext cx="419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941" y="4368284"/>
                <a:ext cx="41945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631196" y="3272824"/>
                <a:ext cx="419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196" y="3272824"/>
                <a:ext cx="419450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104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DAA3EAB-A380-20C9-5ACA-054B0F095A6F}"/>
              </a:ext>
            </a:extLst>
          </p:cNvPr>
          <p:cNvSpPr txBox="1"/>
          <p:nvPr/>
        </p:nvSpPr>
        <p:spPr>
          <a:xfrm>
            <a:off x="278295" y="168850"/>
            <a:ext cx="2488759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tíhové energie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F18A408-963F-0FB3-68EE-3420309F7B3D}"/>
                  </a:ext>
                </a:extLst>
              </p:cNvPr>
              <p:cNvSpPr txBox="1"/>
              <p:nvPr/>
            </p:nvSpPr>
            <p:spPr>
              <a:xfrm>
                <a:off x="3775506" y="168850"/>
                <a:ext cx="8138199" cy="4801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 bodě A je hmotný bod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, který po uvolnění padá volným pádem po svislé přímce. Na tento hmotný bod působí pouze tíhová síla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𝒈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a koná kladnou práci. Podél trajektorie mezi body A ve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B ve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urazí hmotný bod dráhu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a tíhová síla vykoná práci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𝑚𝑔</m:t>
                      </m:r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dirty="0"/>
              </a:p>
              <a:p>
                <a:pPr algn="ctr"/>
                <a:endParaRPr lang="cs-CZ" b="1" dirty="0"/>
              </a:p>
              <a:p>
                <a:r>
                  <a:rPr lang="cs-CZ" dirty="0"/>
                  <a:t>Po úpravě (roznásobením závorky)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𝑚𝑔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𝑚𝑔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F18A408-963F-0FB3-68EE-3420309F7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5506" y="168850"/>
                <a:ext cx="8138199" cy="4801314"/>
              </a:xfrm>
              <a:prstGeom prst="rect">
                <a:avLst/>
              </a:prstGeom>
              <a:blipFill>
                <a:blip r:embed="rId2"/>
                <a:stretch>
                  <a:fillRect l="-599" t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ED5F241-8970-D979-B6AC-9F295301ABA8}"/>
                  </a:ext>
                </a:extLst>
              </p:cNvPr>
              <p:cNvSpPr txBox="1"/>
              <p:nvPr/>
            </p:nvSpPr>
            <p:spPr>
              <a:xfrm>
                <a:off x="3775506" y="5065735"/>
                <a:ext cx="8138199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levé straně získaného výrazu je práce charakterizující děj vedoucí ke změně výšky hmotného bodu v tíhovém poli Země, na pravé straně je rozdíl hodnot veličiny </a:t>
                </a: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𝑚𝑔h</m:t>
                      </m:r>
                    </m:oMath>
                  </m:oMathPara>
                </a14:m>
                <a:endParaRPr lang="cs-CZ" sz="2800" dirty="0"/>
              </a:p>
              <a:p>
                <a:endParaRPr lang="cs-CZ" sz="800" dirty="0"/>
              </a:p>
              <a:p>
                <a:r>
                  <a:rPr lang="cs-CZ" dirty="0"/>
                  <a:t> v počáteční a koncové výšce hmotného bodu.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ED5F241-8970-D979-B6AC-9F295301AB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5506" y="5065735"/>
                <a:ext cx="8138199" cy="1600438"/>
              </a:xfrm>
              <a:prstGeom prst="rect">
                <a:avLst/>
              </a:prstGeom>
              <a:blipFill>
                <a:blip r:embed="rId4"/>
                <a:stretch>
                  <a:fillRect l="-599" t="-2281" b="-4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Skupina 11">
            <a:extLst>
              <a:ext uri="{FF2B5EF4-FFF2-40B4-BE49-F238E27FC236}">
                <a16:creationId xmlns:a16="http://schemas.microsoft.com/office/drawing/2014/main" id="{0F526A61-39EC-313E-E218-3D145070543E}"/>
              </a:ext>
            </a:extLst>
          </p:cNvPr>
          <p:cNvGrpSpPr/>
          <p:nvPr/>
        </p:nvGrpSpPr>
        <p:grpSpPr>
          <a:xfrm>
            <a:off x="792887" y="1108341"/>
            <a:ext cx="2845751" cy="4641318"/>
            <a:chOff x="792887" y="1108341"/>
            <a:chExt cx="2845751" cy="4641318"/>
          </a:xfrm>
        </p:grpSpPr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F2E4B1CC-6EB8-D384-47E2-6AD5FDAB1D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887" y="1108341"/>
              <a:ext cx="2845751" cy="464131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F19CDF2D-2133-24DD-33CE-4A1C170ECD18}"/>
                    </a:ext>
                  </a:extLst>
                </p:cNvPr>
                <p:cNvSpPr txBox="1"/>
                <p:nvPr/>
              </p:nvSpPr>
              <p:spPr>
                <a:xfrm>
                  <a:off x="2572247" y="3269729"/>
                  <a:ext cx="389614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200" b="0" i="1" dirty="0" smtClean="0">
                            <a:latin typeface="Cambria Math" panose="02040503050406030204" pitchFamily="18" charset="0"/>
                          </a:rPr>
                          <m:t>h</m:t>
                        </m:r>
                      </m:oMath>
                    </m:oMathPara>
                  </a14:m>
                  <a:endParaRPr lang="cs-CZ" sz="2200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F19CDF2D-2133-24DD-33CE-4A1C170ECD1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2247" y="3269729"/>
                  <a:ext cx="389614" cy="43088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88652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D9DE6-598A-4D12-1631-E4AB32DE4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112F46E-CA72-D42B-0517-0A5F6D7D380A}"/>
              </a:ext>
            </a:extLst>
          </p:cNvPr>
          <p:cNvSpPr txBox="1"/>
          <p:nvPr/>
        </p:nvSpPr>
        <p:spPr>
          <a:xfrm>
            <a:off x="278295" y="168850"/>
            <a:ext cx="2488759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tíhové energie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A4BCB6-A800-459D-2353-3C41D6D822AE}"/>
                  </a:ext>
                </a:extLst>
              </p:cNvPr>
              <p:cNvSpPr txBox="1"/>
              <p:nvPr/>
            </p:nvSpPr>
            <p:spPr>
              <a:xfrm>
                <a:off x="3311912" y="359681"/>
                <a:ext cx="8516050" cy="3680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Veličina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𝑚𝑔h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dirty="0"/>
              </a:p>
              <a:p>
                <a:r>
                  <a:rPr lang="cs-CZ" dirty="0"/>
                  <a:t>se nazývá </a:t>
                </a:r>
                <a:r>
                  <a:rPr lang="cs-CZ" b="1" dirty="0"/>
                  <a:t>tíhová energie hmotného bodu v soustavě hmotný bod – Země</a:t>
                </a:r>
                <a:r>
                  <a:rPr lang="cs-CZ" dirty="0"/>
                  <a:t> nebo také </a:t>
                </a:r>
                <a:r>
                  <a:rPr lang="cs-CZ" b="1" dirty="0"/>
                  <a:t>tíhová potenciální energie hmotného bodu v tíhovém poli Země</a:t>
                </a:r>
                <a:r>
                  <a:rPr lang="cs-CZ" dirty="0"/>
                  <a:t>, stručně </a:t>
                </a:r>
                <a:r>
                  <a:rPr lang="cs-CZ" b="1" dirty="0"/>
                  <a:t>tíhová energie</a:t>
                </a:r>
                <a:r>
                  <a:rPr lang="cs-CZ" dirty="0"/>
                  <a:t>.</a:t>
                </a:r>
                <a:r>
                  <a:rPr lang="cs-CZ" b="1" dirty="0"/>
                  <a:t> </a:t>
                </a:r>
                <a:r>
                  <a:rPr lang="cs-CZ" dirty="0"/>
                  <a:t>Značí 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b="1" dirty="0"/>
              </a:p>
              <a:p>
                <a:r>
                  <a:rPr lang="cs-CZ" dirty="0"/>
                  <a:t>Hodnota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závisí na poloze hmotného bodu vzhledem ke zvolené rovině, hodnota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není dána jednoznačně. Chceme-li jednoznačně určit tíhovou energii, musíme zvolit </a:t>
                </a:r>
                <a:r>
                  <a:rPr lang="cs-CZ" b="1" dirty="0"/>
                  <a:t>základní vodorovnou rovinu, </a:t>
                </a:r>
                <a:r>
                  <a:rPr lang="cs-CZ" dirty="0"/>
                  <a:t>které přiřadíme tíhovou energii nulovou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=0</m:t>
                        </m:r>
                      </m:e>
                    </m:d>
                  </m:oMath>
                </a14:m>
                <a:r>
                  <a:rPr lang="cs-CZ" dirty="0"/>
                  <a:t>. Této vodorovné rovině říkáme </a:t>
                </a:r>
                <a:r>
                  <a:rPr lang="cs-CZ" b="1" dirty="0"/>
                  <a:t>nulová hladina tíhové energie.</a:t>
                </a:r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A4BCB6-A800-459D-2353-3C41D6D822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2" y="359681"/>
                <a:ext cx="8516050" cy="3680303"/>
              </a:xfrm>
              <a:prstGeom prst="rect">
                <a:avLst/>
              </a:prstGeom>
              <a:blipFill>
                <a:blip r:embed="rId3"/>
                <a:stretch>
                  <a:fillRect l="-573" t="-828" r="-358" b="-9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9ABBA5B-CD79-5C8A-4244-F9120DCD9D5A}"/>
                  </a:ext>
                </a:extLst>
              </p:cNvPr>
              <p:cNvSpPr txBox="1"/>
              <p:nvPr/>
            </p:nvSpPr>
            <p:spPr>
              <a:xfrm>
                <a:off x="3311913" y="4071876"/>
                <a:ext cx="8516050" cy="1188723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Tíhová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hmotného bodu o hmotnosti m ve výšce h nad zvolenou nulovou hladinou tíhové energie je dána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9ABBA5B-CD79-5C8A-4244-F9120DCD9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3" y="4071876"/>
                <a:ext cx="8516050" cy="1188723"/>
              </a:xfrm>
              <a:prstGeom prst="rect">
                <a:avLst/>
              </a:prstGeom>
              <a:blipFill>
                <a:blip r:embed="rId4"/>
                <a:stretch>
                  <a:fillRect l="-428" t="-1500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7EBE0-A5CF-98BA-9DAD-229664CD2D7B}"/>
                  </a:ext>
                </a:extLst>
              </p:cNvPr>
              <p:cNvSpPr txBox="1"/>
              <p:nvPr/>
            </p:nvSpPr>
            <p:spPr>
              <a:xfrm>
                <a:off x="3311912" y="5447027"/>
                <a:ext cx="8865220" cy="12321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Jednotku tíhové energie odvodíme ze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dirty="0"/>
                  <a:t>(Joule)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Jednotka tíhové energie je stejná jako jednotka kinetické energie a jednotka práce – JOULE (J)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7EBE0-A5CF-98BA-9DAD-229664CD2D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2" y="5447027"/>
                <a:ext cx="8865220" cy="1232132"/>
              </a:xfrm>
              <a:prstGeom prst="rect">
                <a:avLst/>
              </a:prstGeom>
              <a:blipFill>
                <a:blip r:embed="rId5"/>
                <a:stretch>
                  <a:fillRect l="-550" t="-2475" r="-206" b="-69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Skupina 17">
            <a:extLst>
              <a:ext uri="{FF2B5EF4-FFF2-40B4-BE49-F238E27FC236}">
                <a16:creationId xmlns:a16="http://schemas.microsoft.com/office/drawing/2014/main" id="{917F18BB-93F1-334C-7104-041653512E71}"/>
              </a:ext>
            </a:extLst>
          </p:cNvPr>
          <p:cNvGrpSpPr/>
          <p:nvPr/>
        </p:nvGrpSpPr>
        <p:grpSpPr>
          <a:xfrm>
            <a:off x="422842" y="1108341"/>
            <a:ext cx="2370154" cy="4641318"/>
            <a:chOff x="422842" y="1108341"/>
            <a:chExt cx="2370154" cy="4641318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A427BD4D-17D6-C8E1-F2CD-D892FEAA47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842" y="1108341"/>
              <a:ext cx="2344212" cy="464131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8B31566F-0F54-A2DD-E57D-B30493CA5805}"/>
                    </a:ext>
                  </a:extLst>
                </p:cNvPr>
                <p:cNvSpPr txBox="1"/>
                <p:nvPr/>
              </p:nvSpPr>
              <p:spPr>
                <a:xfrm>
                  <a:off x="675861" y="4564048"/>
                  <a:ext cx="357809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oMath>
                    </m:oMathPara>
                  </a14:m>
                  <a:endParaRPr lang="cs-CZ" sz="2000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8B31566F-0F54-A2DD-E57D-B30493CA580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5861" y="4564048"/>
                  <a:ext cx="357809" cy="40011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40C1925-EA4D-7FA1-38B0-E3262B3BB68B}"/>
                    </a:ext>
                  </a:extLst>
                </p:cNvPr>
                <p:cNvSpPr txBox="1"/>
                <p:nvPr/>
              </p:nvSpPr>
              <p:spPr>
                <a:xfrm>
                  <a:off x="1745311" y="4866998"/>
                  <a:ext cx="31010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40C1925-EA4D-7FA1-38B0-E3262B3BB68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45311" y="4866998"/>
                  <a:ext cx="310101" cy="369332"/>
                </a:xfrm>
                <a:prstGeom prst="rect">
                  <a:avLst/>
                </a:prstGeom>
                <a:blipFill>
                  <a:blip r:embed="rId8"/>
                  <a:stretch>
                    <a:fillRect r="-235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34B1DEED-3E93-65B3-F28F-B8E7E274B92E}"/>
                    </a:ext>
                  </a:extLst>
                </p:cNvPr>
                <p:cNvSpPr txBox="1"/>
                <p:nvPr/>
              </p:nvSpPr>
              <p:spPr>
                <a:xfrm>
                  <a:off x="2482895" y="3180107"/>
                  <a:ext cx="31010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34B1DEED-3E93-65B3-F28F-B8E7E274B9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82895" y="3180107"/>
                  <a:ext cx="310101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1960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47E9BE07-E578-848A-7EA3-509D50BDCBB0}"/>
                    </a:ext>
                  </a:extLst>
                </p:cNvPr>
                <p:cNvSpPr txBox="1"/>
                <p:nvPr/>
              </p:nvSpPr>
              <p:spPr>
                <a:xfrm>
                  <a:off x="1353619" y="1288919"/>
                  <a:ext cx="1220719" cy="3243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𝑝𝐴</m:t>
                            </m:r>
                          </m:sub>
                        </m:sSub>
                        <m:r>
                          <a:rPr lang="cs-CZ" sz="1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1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𝑚𝑔</m:t>
                        </m:r>
                        <m:sSub>
                          <m:sSubPr>
                            <m:ctrlP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47E9BE07-E578-848A-7EA3-509D50BDCBB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53619" y="1288919"/>
                  <a:ext cx="1220719" cy="324384"/>
                </a:xfrm>
                <a:prstGeom prst="rect">
                  <a:avLst/>
                </a:prstGeom>
                <a:blipFill>
                  <a:blip r:embed="rId10"/>
                  <a:stretch>
                    <a:fillRect b="-185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270C197F-EED7-1703-09E2-519BD318C954}"/>
                    </a:ext>
                  </a:extLst>
                </p:cNvPr>
                <p:cNvSpPr txBox="1"/>
                <p:nvPr/>
              </p:nvSpPr>
              <p:spPr>
                <a:xfrm>
                  <a:off x="1380382" y="4456339"/>
                  <a:ext cx="1220719" cy="3243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𝑝𝐵</m:t>
                            </m:r>
                          </m:sub>
                        </m:sSub>
                        <m:r>
                          <a:rPr lang="cs-CZ" sz="1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1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𝑚𝑔</m:t>
                        </m:r>
                        <m:sSub>
                          <m:sSubPr>
                            <m:ctrlP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270C197F-EED7-1703-09E2-519BD318C95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80382" y="4456339"/>
                  <a:ext cx="1220719" cy="324384"/>
                </a:xfrm>
                <a:prstGeom prst="rect">
                  <a:avLst/>
                </a:prstGeom>
                <a:blipFill>
                  <a:blip r:embed="rId11"/>
                  <a:stretch>
                    <a:fillRect b="-377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47519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5DE0D06-90E0-8A55-5294-D40F25733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" t="2575" r="38418" b="5150"/>
          <a:stretch/>
        </p:blipFill>
        <p:spPr>
          <a:xfrm>
            <a:off x="256478" y="1059368"/>
            <a:ext cx="5185318" cy="47950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1054BDB-A1B1-D441-C5DC-57FAE68BF546}"/>
                  </a:ext>
                </a:extLst>
              </p:cNvPr>
              <p:cNvSpPr txBox="1"/>
              <p:nvPr/>
            </p:nvSpPr>
            <p:spPr>
              <a:xfrm>
                <a:off x="5823797" y="1131601"/>
                <a:ext cx="6093996" cy="2710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tíhové pole je pole konzervativní (viz prezentace f40 – práce), nezáleží po jaké dráze ani jakou rychlostí se hmotný bod mezi hladinami A </a:t>
                </a:r>
                <a:r>
                  <a:rPr lang="cs-CZ" dirty="0" err="1"/>
                  <a:t>a</a:t>
                </a:r>
                <a:r>
                  <a:rPr lang="cs-CZ" dirty="0"/>
                  <a:t> B pohyboval. </a:t>
                </a:r>
              </a:p>
              <a:p>
                <a:r>
                  <a:rPr lang="cs-CZ" dirty="0"/>
                  <a:t>Pokud by se hmotný bod pohyboval po uzavřené křivce z bodu A zpět do bodu A, bude vykonaná práce rovna nule a tedy i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Přírůstek tíhové energie by se rovnal úbytku tíhové energie.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1054BDB-A1B1-D441-C5DC-57FAE68BF5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3797" y="1131601"/>
                <a:ext cx="6093996" cy="2710742"/>
              </a:xfrm>
              <a:prstGeom prst="rect">
                <a:avLst/>
              </a:prstGeom>
              <a:blipFill>
                <a:blip r:embed="rId3"/>
                <a:stretch>
                  <a:fillRect l="-800" t="-1351" r="-1200" b="-27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D53BFE1E-2EDC-5696-CE33-1A954E00B02F}"/>
              </a:ext>
            </a:extLst>
          </p:cNvPr>
          <p:cNvSpPr txBox="1"/>
          <p:nvPr/>
        </p:nvSpPr>
        <p:spPr>
          <a:xfrm>
            <a:off x="256478" y="395198"/>
            <a:ext cx="6093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Nezávislost vykonané práce v tíhovém poli na tvaru trajektorie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C9D8D30-9236-4CC6-ECC1-77F9D29D5D09}"/>
                  </a:ext>
                </a:extLst>
              </p:cNvPr>
              <p:cNvSpPr txBox="1"/>
              <p:nvPr/>
            </p:nvSpPr>
            <p:spPr>
              <a:xfrm>
                <a:off x="6011937" y="4337824"/>
                <a:ext cx="5717715" cy="215219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práce vykonané na tělesa tíhovou silou nebo silou k ní opačnou, nezávisí na tvaru trajektorie. Závisí pouze na počáteční tíhové energie hmotného bodu  a koncové tíhové energii hmotného bodu. Vykonaná práce se rovná rozdílu tíhových energií.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 panose="02040503050406030204" pitchFamily="18" charset="0"/>
                      </a:rPr>
                      <m:t>𝑾</m:t>
                    </m:r>
                    <m:r>
                      <a:rPr lang="cs-CZ" sz="2400" b="1" i="1" smtClean="0">
                        <a:latin typeface="Cambria Math" panose="02040503050406030204" pitchFamily="18" charset="0"/>
                      </a:rPr>
                      <m:t>=∆</m:t>
                    </m:r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𝒎𝒈</m:t>
                    </m:r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𝒉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𝒎𝒈</m:t>
                    </m:r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𝒉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400" b="1" dirty="0"/>
                  <a:t>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C9D8D30-9236-4CC6-ECC1-77F9D29D5D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1937" y="4337824"/>
                <a:ext cx="5717715" cy="2152192"/>
              </a:xfrm>
              <a:prstGeom prst="rect">
                <a:avLst/>
              </a:prstGeom>
              <a:blipFill>
                <a:blip r:embed="rId4"/>
                <a:stretch>
                  <a:fillRect l="-744" t="-1404" r="-1488" b="-56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94F6EE8A-ADB1-2A11-8A43-C387EC815DF2}"/>
              </a:ext>
            </a:extLst>
          </p:cNvPr>
          <p:cNvSpPr txBox="1"/>
          <p:nvPr/>
        </p:nvSpPr>
        <p:spPr>
          <a:xfrm>
            <a:off x="462348" y="5907025"/>
            <a:ext cx="47615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Nezávislost vykonané práce v tíhovém poli na tvaru trajektorie</a:t>
            </a:r>
          </a:p>
        </p:txBody>
      </p:sp>
    </p:spTree>
    <p:extLst>
      <p:ext uri="{BB962C8B-B14F-4D97-AF65-F5344CB8AC3E}">
        <p14:creationId xmlns:p14="http://schemas.microsoft.com/office/powerpoint/2010/main" val="159749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Přímá spojnice 63">
            <a:extLst>
              <a:ext uri="{FF2B5EF4-FFF2-40B4-BE49-F238E27FC236}">
                <a16:creationId xmlns:a16="http://schemas.microsoft.com/office/drawing/2014/main" id="{3F43CC5F-641C-456C-BA84-1934C6E0F7EB}"/>
              </a:ext>
            </a:extLst>
          </p:cNvPr>
          <p:cNvCxnSpPr>
            <a:cxnSpLocks/>
          </p:cNvCxnSpPr>
          <p:nvPr/>
        </p:nvCxnSpPr>
        <p:spPr>
          <a:xfrm flipV="1">
            <a:off x="5637035" y="2617475"/>
            <a:ext cx="0" cy="1260000"/>
          </a:xfrm>
          <a:prstGeom prst="line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EEE369A1-F6F3-0117-4DFB-54DD57233F99}"/>
              </a:ext>
            </a:extLst>
          </p:cNvPr>
          <p:cNvCxnSpPr>
            <a:cxnSpLocks/>
          </p:cNvCxnSpPr>
          <p:nvPr/>
        </p:nvCxnSpPr>
        <p:spPr>
          <a:xfrm>
            <a:off x="5641417" y="2140878"/>
            <a:ext cx="0" cy="1740937"/>
          </a:xfrm>
          <a:prstGeom prst="line">
            <a:avLst/>
          </a:prstGeom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87394296-1ECF-94AE-0A4D-385B1E56564F}"/>
              </a:ext>
            </a:extLst>
          </p:cNvPr>
          <p:cNvSpPr txBox="1"/>
          <p:nvPr/>
        </p:nvSpPr>
        <p:spPr>
          <a:xfrm>
            <a:off x="449541" y="393935"/>
            <a:ext cx="601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Práce vykonaná v tíhovém poli   -   nezávislost na trajektorii</a:t>
            </a:r>
            <a:endParaRPr lang="cs-CZ" dirty="0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59A6306-58DE-E0BE-B1F8-1EFC33974068}"/>
              </a:ext>
            </a:extLst>
          </p:cNvPr>
          <p:cNvCxnSpPr/>
          <p:nvPr/>
        </p:nvCxnSpPr>
        <p:spPr>
          <a:xfrm flipV="1">
            <a:off x="3084250" y="2168741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B4D72DE2-A3EA-EBF3-7CDE-E5CF568AD8F4}"/>
              </a:ext>
            </a:extLst>
          </p:cNvPr>
          <p:cNvCxnSpPr/>
          <p:nvPr/>
        </p:nvCxnSpPr>
        <p:spPr>
          <a:xfrm flipV="1">
            <a:off x="3120254" y="3886172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9910562-1C0F-3EC8-F932-2F67BA0E2F69}"/>
              </a:ext>
            </a:extLst>
          </p:cNvPr>
          <p:cNvCxnSpPr/>
          <p:nvPr/>
        </p:nvCxnSpPr>
        <p:spPr>
          <a:xfrm>
            <a:off x="4654183" y="2184937"/>
            <a:ext cx="0" cy="1692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>
            <a:extLst>
              <a:ext uri="{FF2B5EF4-FFF2-40B4-BE49-F238E27FC236}">
                <a16:creationId xmlns:a16="http://schemas.microsoft.com/office/drawing/2014/main" id="{9EED98A4-6EB9-389F-AE66-18A347EB22F9}"/>
              </a:ext>
            </a:extLst>
          </p:cNvPr>
          <p:cNvSpPr/>
          <p:nvPr/>
        </p:nvSpPr>
        <p:spPr>
          <a:xfrm>
            <a:off x="5533408" y="3677456"/>
            <a:ext cx="216020" cy="216020"/>
          </a:xfrm>
          <a:prstGeom prst="ellipse">
            <a:avLst/>
          </a:prstGeom>
          <a:solidFill>
            <a:srgbClr val="00B0F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42003BF-ACDA-1DDB-3645-D5F8506C1930}"/>
              </a:ext>
            </a:extLst>
          </p:cNvPr>
          <p:cNvSpPr txBox="1"/>
          <p:nvPr/>
        </p:nvSpPr>
        <p:spPr>
          <a:xfrm>
            <a:off x="3144534" y="1841314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92761212-7AC2-BCC3-D269-C8598B34954E}"/>
              </a:ext>
            </a:extLst>
          </p:cNvPr>
          <p:cNvSpPr txBox="1"/>
          <p:nvPr/>
        </p:nvSpPr>
        <p:spPr>
          <a:xfrm>
            <a:off x="3054081" y="3554102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D7476E10-F00F-AC14-CB50-12E9D8DB17D6}"/>
              </a:ext>
            </a:extLst>
          </p:cNvPr>
          <p:cNvCxnSpPr/>
          <p:nvPr/>
        </p:nvCxnSpPr>
        <p:spPr>
          <a:xfrm>
            <a:off x="5029352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9B06955E-83D4-8EFA-4A50-3C3B3FC8DE1B}"/>
              </a:ext>
            </a:extLst>
          </p:cNvPr>
          <p:cNvCxnSpPr/>
          <p:nvPr/>
        </p:nvCxnSpPr>
        <p:spPr>
          <a:xfrm>
            <a:off x="5533408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57DA215E-A941-E9FB-30DC-B522BFCEAD49}"/>
              </a:ext>
            </a:extLst>
          </p:cNvPr>
          <p:cNvCxnSpPr/>
          <p:nvPr/>
        </p:nvCxnSpPr>
        <p:spPr>
          <a:xfrm>
            <a:off x="6001460" y="135358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>
            <a:extLst>
              <a:ext uri="{FF2B5EF4-FFF2-40B4-BE49-F238E27FC236}">
                <a16:creationId xmlns:a16="http://schemas.microsoft.com/office/drawing/2014/main" id="{E5653C32-39D9-5E4E-48F6-113CA3B451C1}"/>
              </a:ext>
            </a:extLst>
          </p:cNvPr>
          <p:cNvCxnSpPr/>
          <p:nvPr/>
        </p:nvCxnSpPr>
        <p:spPr>
          <a:xfrm>
            <a:off x="6468626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D716EFD-9CB6-6F43-5269-EAFEDD6769C2}"/>
              </a:ext>
            </a:extLst>
          </p:cNvPr>
          <p:cNvSpPr txBox="1"/>
          <p:nvPr/>
        </p:nvSpPr>
        <p:spPr>
          <a:xfrm>
            <a:off x="6468626" y="125814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(gradient) tíhového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/>
              <p:nvPr/>
            </p:nvSpPr>
            <p:spPr>
              <a:xfrm>
                <a:off x="6051707" y="1832887"/>
                <a:ext cx="10270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1707" y="1832887"/>
                <a:ext cx="1027000" cy="338554"/>
              </a:xfrm>
              <a:prstGeom prst="rect">
                <a:avLst/>
              </a:prstGeom>
              <a:blipFill>
                <a:blip r:embed="rId3"/>
                <a:stretch>
                  <a:fillRect b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2406014D-19C1-7C40-6713-42673E3D38E8}"/>
                  </a:ext>
                </a:extLst>
              </p:cNvPr>
              <p:cNvSpPr txBox="1"/>
              <p:nvPr/>
            </p:nvSpPr>
            <p:spPr>
              <a:xfrm>
                <a:off x="1577645" y="5385651"/>
                <a:ext cx="9036710" cy="3693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rgbClr val="21242C"/>
                    </a:solidFill>
                    <a:latin typeface="Lato" panose="020F050202020403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Práce vykonaná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rgbClr val="21242C"/>
                    </a:solidFill>
                    <a:latin typeface="Lato" panose="020F050202020403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na přenesení tělesa z hladiny A na hladinu B má hodnotu 300 J</a:t>
                </a:r>
                <a:endParaRPr lang="cs-CZ" dirty="0"/>
              </a:p>
            </p:txBody>
          </p:sp>
        </mc:Choice>
        <mc:Fallback xmlns="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2406014D-19C1-7C40-6713-42673E3D38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7645" y="5385651"/>
                <a:ext cx="9036710" cy="369332"/>
              </a:xfrm>
              <a:prstGeom prst="rect">
                <a:avLst/>
              </a:prstGeom>
              <a:blipFill>
                <a:blip r:embed="rId4"/>
                <a:stretch>
                  <a:fillRect l="-607" t="-9836" b="-2295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/>
              <p:nvPr/>
            </p:nvSpPr>
            <p:spPr>
              <a:xfrm>
                <a:off x="1173959" y="4389499"/>
                <a:ext cx="30947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=5.10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959" y="4389499"/>
                <a:ext cx="3094794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/>
              <p:nvPr/>
            </p:nvSpPr>
            <p:spPr>
              <a:xfrm>
                <a:off x="4729947" y="4372198"/>
                <a:ext cx="10885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947" y="4372198"/>
                <a:ext cx="108857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/>
              <p:nvPr/>
            </p:nvSpPr>
            <p:spPr>
              <a:xfrm>
                <a:off x="6958239" y="4420269"/>
                <a:ext cx="304168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=50.6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</m:oMath>
                  </m:oMathPara>
                </a14:m>
                <a:endParaRPr lang="cs-CZ" sz="1800" b="1" dirty="0"/>
              </a:p>
            </p:txBody>
          </p:sp>
        </mc:Choice>
        <mc:Fallback xmlns="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8239" y="4420269"/>
                <a:ext cx="3041684" cy="369332"/>
              </a:xfrm>
              <a:prstGeom prst="rect">
                <a:avLst/>
              </a:prstGeom>
              <a:blipFill>
                <a:blip r:embed="rId7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/>
              <p:nvPr/>
            </p:nvSpPr>
            <p:spPr>
              <a:xfrm>
                <a:off x="4654183" y="2831313"/>
                <a:ext cx="88062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4183" y="2831313"/>
                <a:ext cx="880623" cy="30777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5E9EFD35-4EE5-4B3F-AE83-94C8B634CC92}"/>
                  </a:ext>
                </a:extLst>
              </p:cNvPr>
              <p:cNvSpPr txBox="1"/>
              <p:nvPr/>
            </p:nvSpPr>
            <p:spPr>
              <a:xfrm>
                <a:off x="5681649" y="2956942"/>
                <a:ext cx="419056" cy="36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5E9EFD35-4EE5-4B3F-AE83-94C8B634CC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1649" y="2956942"/>
                <a:ext cx="419056" cy="36524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913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33333E-6 L -4.16667E-7 -0.25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E8E510-C98B-476F-B490-AA58D1ABEBEF}"/>
                  </a:ext>
                </a:extLst>
              </p:cNvPr>
              <p:cNvSpPr txBox="1"/>
              <p:nvPr/>
            </p:nvSpPr>
            <p:spPr>
              <a:xfrm>
                <a:off x="4790303" y="2063175"/>
                <a:ext cx="8383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E8E510-C98B-476F-B490-AA58D1ABE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303" y="2063175"/>
                <a:ext cx="838368" cy="30777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854EB17-FC2E-4103-AC9B-F4F87A4B642B}"/>
                  </a:ext>
                </a:extLst>
              </p:cNvPr>
              <p:cNvSpPr txBox="1"/>
              <p:nvPr/>
            </p:nvSpPr>
            <p:spPr>
              <a:xfrm>
                <a:off x="5823724" y="4068968"/>
                <a:ext cx="4345688" cy="555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func>
                        <m:func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func>
                                <m:func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cs-CZ" sz="160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𝛽</m:t>
                                  </m:r>
                                </m:e>
                              </m:func>
                            </m:den>
                          </m:f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r>
                        <a:rPr lang="cs-CZ" sz="1600" i="1">
                          <a:latin typeface="Cambria Math" panose="02040503050406030204" pitchFamily="18" charset="0"/>
                        </a:rPr>
                        <m:t>25.12 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6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sz="1600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854EB17-FC2E-4103-AC9B-F4F87A4B64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3724" y="4068968"/>
                <a:ext cx="4345688" cy="555473"/>
              </a:xfrm>
              <a:prstGeom prst="rect">
                <a:avLst/>
              </a:prstGeom>
              <a:blipFill>
                <a:blip r:embed="rId3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F7CE7D48-5805-4BA2-A3C5-16B0ABD5919C}"/>
              </a:ext>
            </a:extLst>
          </p:cNvPr>
          <p:cNvCxnSpPr/>
          <p:nvPr/>
        </p:nvCxnSpPr>
        <p:spPr>
          <a:xfrm>
            <a:off x="7500400" y="4225867"/>
            <a:ext cx="216024" cy="2561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31D2578E-7483-4F92-AD08-C3833FA934CC}"/>
              </a:ext>
            </a:extLst>
          </p:cNvPr>
          <p:cNvCxnSpPr/>
          <p:nvPr/>
        </p:nvCxnSpPr>
        <p:spPr>
          <a:xfrm>
            <a:off x="7996568" y="4346704"/>
            <a:ext cx="216024" cy="2561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481D4261-8E3E-4660-922E-5AA487DE96AB}"/>
              </a:ext>
            </a:extLst>
          </p:cNvPr>
          <p:cNvCxnSpPr/>
          <p:nvPr/>
        </p:nvCxnSpPr>
        <p:spPr>
          <a:xfrm flipV="1">
            <a:off x="3082627" y="1448328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5D0DFDA-AE1D-4E79-91D0-46E1A3568CB4}"/>
              </a:ext>
            </a:extLst>
          </p:cNvPr>
          <p:cNvCxnSpPr>
            <a:cxnSpLocks/>
          </p:cNvCxnSpPr>
          <p:nvPr/>
        </p:nvCxnSpPr>
        <p:spPr>
          <a:xfrm flipV="1">
            <a:off x="3118631" y="3177399"/>
            <a:ext cx="457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4900405C-EADA-4F84-B63E-16B4359F2BED}"/>
              </a:ext>
            </a:extLst>
          </p:cNvPr>
          <p:cNvCxnSpPr/>
          <p:nvPr/>
        </p:nvCxnSpPr>
        <p:spPr>
          <a:xfrm>
            <a:off x="5669386" y="1472383"/>
            <a:ext cx="0" cy="1692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52F109E-AB18-4AE4-A4D1-0D66C9841702}"/>
              </a:ext>
            </a:extLst>
          </p:cNvPr>
          <p:cNvCxnSpPr>
            <a:cxnSpLocks/>
          </p:cNvCxnSpPr>
          <p:nvPr/>
        </p:nvCxnSpPr>
        <p:spPr>
          <a:xfrm>
            <a:off x="5666804" y="1472383"/>
            <a:ext cx="2050111" cy="1685991"/>
          </a:xfrm>
          <a:prstGeom prst="line">
            <a:avLst/>
          </a:prstGeom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EC8A1-E4C8-418B-A408-26245E04A0A6}"/>
                  </a:ext>
                </a:extLst>
              </p:cNvPr>
              <p:cNvSpPr txBox="1"/>
              <p:nvPr/>
            </p:nvSpPr>
            <p:spPr>
              <a:xfrm>
                <a:off x="5658314" y="2075296"/>
                <a:ext cx="8609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cs-CZ" sz="1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</m:t>
                          </m:r>
                        </m:e>
                        <m:sup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EC8A1-E4C8-418B-A408-26245E04A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314" y="2075296"/>
                <a:ext cx="860951" cy="307777"/>
              </a:xfrm>
              <a:prstGeom prst="rect">
                <a:avLst/>
              </a:prstGeom>
              <a:blipFill>
                <a:blip r:embed="rId4"/>
                <a:stretch>
                  <a:fillRect b="-78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louk 12">
            <a:extLst>
              <a:ext uri="{FF2B5EF4-FFF2-40B4-BE49-F238E27FC236}">
                <a16:creationId xmlns:a16="http://schemas.microsoft.com/office/drawing/2014/main" id="{CDA57666-10A3-4FE1-A63A-BB433F0CEDE4}"/>
              </a:ext>
            </a:extLst>
          </p:cNvPr>
          <p:cNvSpPr/>
          <p:nvPr/>
        </p:nvSpPr>
        <p:spPr>
          <a:xfrm rot="5677988">
            <a:off x="4940711" y="1319377"/>
            <a:ext cx="1620000" cy="1620000"/>
          </a:xfrm>
          <a:prstGeom prst="arc">
            <a:avLst>
              <a:gd name="adj1" fmla="val 1645991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50895E31-0C2C-44D1-9DF3-E0016816397E}"/>
              </a:ext>
            </a:extLst>
          </p:cNvPr>
          <p:cNvSpPr txBox="1"/>
          <p:nvPr/>
        </p:nvSpPr>
        <p:spPr>
          <a:xfrm>
            <a:off x="3916065" y="1111525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5A746AC7-1651-4055-A8E8-AAFBE953DC8F}"/>
              </a:ext>
            </a:extLst>
          </p:cNvPr>
          <p:cNvSpPr txBox="1"/>
          <p:nvPr/>
        </p:nvSpPr>
        <p:spPr>
          <a:xfrm>
            <a:off x="3888749" y="2834604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2ECA2BD8-896D-4E73-8E32-B161E1EBE9A3}"/>
              </a:ext>
            </a:extLst>
          </p:cNvPr>
          <p:cNvCxnSpPr/>
          <p:nvPr/>
        </p:nvCxnSpPr>
        <p:spPr>
          <a:xfrm>
            <a:off x="5027729" y="611649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CA2D6B19-F4B2-446E-9D77-4388A14E7147}"/>
              </a:ext>
            </a:extLst>
          </p:cNvPr>
          <p:cNvCxnSpPr/>
          <p:nvPr/>
        </p:nvCxnSpPr>
        <p:spPr>
          <a:xfrm>
            <a:off x="5531785" y="611649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082606BF-27B7-4981-A5E7-796534C34D25}"/>
              </a:ext>
            </a:extLst>
          </p:cNvPr>
          <p:cNvCxnSpPr/>
          <p:nvPr/>
        </p:nvCxnSpPr>
        <p:spPr>
          <a:xfrm>
            <a:off x="5999837" y="633169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0E3F8F22-35DF-41BC-AB94-B0F2A6183C19}"/>
              </a:ext>
            </a:extLst>
          </p:cNvPr>
          <p:cNvCxnSpPr/>
          <p:nvPr/>
        </p:nvCxnSpPr>
        <p:spPr>
          <a:xfrm>
            <a:off x="6467003" y="611649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CB06A16-CBB3-418F-AA26-80FF2145873F}"/>
              </a:ext>
            </a:extLst>
          </p:cNvPr>
          <p:cNvSpPr txBox="1"/>
          <p:nvPr/>
        </p:nvSpPr>
        <p:spPr>
          <a:xfrm>
            <a:off x="6467003" y="53773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(gradient) tíhového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EBEBAF48-8DFB-49DB-BDDA-B1AD02B0C546}"/>
                  </a:ext>
                </a:extLst>
              </p:cNvPr>
              <p:cNvSpPr txBox="1"/>
              <p:nvPr/>
            </p:nvSpPr>
            <p:spPr>
              <a:xfrm>
                <a:off x="5636924" y="1112474"/>
                <a:ext cx="144016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EBEBAF48-8DFB-49DB-BDDA-B1AD02B0C5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6924" y="1112474"/>
                <a:ext cx="1440160" cy="338554"/>
              </a:xfrm>
              <a:prstGeom prst="rect">
                <a:avLst/>
              </a:prstGeom>
              <a:blipFill>
                <a:blip r:embed="rId5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ADA0274B-0137-47C0-8069-BE0A02F48AE6}"/>
                  </a:ext>
                </a:extLst>
              </p:cNvPr>
              <p:cNvSpPr txBox="1"/>
              <p:nvPr/>
            </p:nvSpPr>
            <p:spPr>
              <a:xfrm>
                <a:off x="341684" y="4482017"/>
                <a:ext cx="4048196" cy="6694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func>
                            <m:funcPr>
                              <m:ctrlPr>
                                <a:rPr lang="cs-CZ" sz="140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40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sz="1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cs-CZ" sz="1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cs-CZ" sz="1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       →       </m:t>
                              </m:r>
                            </m:e>
                          </m:func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func>
                            <m:func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400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</m:func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f>
                            <m:f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ADA0274B-0137-47C0-8069-BE0A02F48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684" y="4482017"/>
                <a:ext cx="4048196" cy="669414"/>
              </a:xfrm>
              <a:prstGeom prst="rect">
                <a:avLst/>
              </a:prstGeom>
              <a:blipFill>
                <a:blip r:embed="rId6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6F209097-AF79-4AE0-9289-E3D47D50602E}"/>
                  </a:ext>
                </a:extLst>
              </p:cNvPr>
              <p:cNvSpPr txBox="1"/>
              <p:nvPr/>
            </p:nvSpPr>
            <p:spPr>
              <a:xfrm>
                <a:off x="7742322" y="2238296"/>
                <a:ext cx="11598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6F209097-AF79-4AE0-9289-E3D47D5060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2322" y="2238296"/>
                <a:ext cx="1159849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42FFF50E-9F62-4FC6-BDF7-BB455A3CF669}"/>
                  </a:ext>
                </a:extLst>
              </p:cNvPr>
              <p:cNvSpPr txBox="1"/>
              <p:nvPr/>
            </p:nvSpPr>
            <p:spPr>
              <a:xfrm>
                <a:off x="7172844" y="2565991"/>
                <a:ext cx="655112" cy="2130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cs-CZ" sz="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</m:t>
                          </m:r>
                        </m:e>
                        <m:sup>
                          <m:r>
                            <a:rPr lang="cs-CZ" sz="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800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42FFF50E-9F62-4FC6-BDF7-BB455A3CF6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2844" y="2565991"/>
                <a:ext cx="655112" cy="213060"/>
              </a:xfrm>
              <a:prstGeom prst="rect">
                <a:avLst/>
              </a:prstGeom>
              <a:blipFill>
                <a:blip r:embed="rId8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Přímá spojnice 57">
            <a:extLst>
              <a:ext uri="{FF2B5EF4-FFF2-40B4-BE49-F238E27FC236}">
                <a16:creationId xmlns:a16="http://schemas.microsoft.com/office/drawing/2014/main" id="{5D7045F6-A628-439F-A95C-F49144D3182C}"/>
              </a:ext>
            </a:extLst>
          </p:cNvPr>
          <p:cNvCxnSpPr>
            <a:cxnSpLocks/>
          </p:cNvCxnSpPr>
          <p:nvPr/>
        </p:nvCxnSpPr>
        <p:spPr>
          <a:xfrm flipV="1">
            <a:off x="7138433" y="1890083"/>
            <a:ext cx="577758" cy="7521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AABB2DE4-491A-4E2C-8C92-E2CBCA29674E}"/>
                  </a:ext>
                </a:extLst>
              </p:cNvPr>
              <p:cNvSpPr txBox="1"/>
              <p:nvPr/>
            </p:nvSpPr>
            <p:spPr>
              <a:xfrm>
                <a:off x="6945727" y="2770699"/>
                <a:ext cx="419056" cy="36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AABB2DE4-491A-4E2C-8C92-E2CBCA2967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5727" y="2770699"/>
                <a:ext cx="419056" cy="365245"/>
              </a:xfrm>
              <a:prstGeom prst="rect">
                <a:avLst/>
              </a:prstGeom>
              <a:blipFill>
                <a:blip r:embed="rId9"/>
                <a:stretch>
                  <a:fillRect b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3275B31-0BE5-4124-9EF4-DACCFD820E1A}"/>
                  </a:ext>
                </a:extLst>
              </p:cNvPr>
              <p:cNvSpPr txBox="1"/>
              <p:nvPr/>
            </p:nvSpPr>
            <p:spPr>
              <a:xfrm>
                <a:off x="555593" y="3766223"/>
                <a:ext cx="4612934" cy="595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func>
                            <m:func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60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sz="1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b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b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    →   </m:t>
                              </m:r>
                            </m:e>
                          </m:func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func>
                        <m:func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=50∙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=25 </m:t>
                          </m:r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</m:func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3275B31-0BE5-4124-9EF4-DACCFD820E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593" y="3766223"/>
                <a:ext cx="4612934" cy="5952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Obdélník 41">
                <a:extLst>
                  <a:ext uri="{FF2B5EF4-FFF2-40B4-BE49-F238E27FC236}">
                    <a16:creationId xmlns:a16="http://schemas.microsoft.com/office/drawing/2014/main" id="{7FD6169D-40D2-4DAB-8AB6-394B15108E76}"/>
                  </a:ext>
                </a:extLst>
              </p:cNvPr>
              <p:cNvSpPr/>
              <p:nvPr/>
            </p:nvSpPr>
            <p:spPr>
              <a:xfrm>
                <a:off x="6643615" y="1921839"/>
                <a:ext cx="4466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Obdélník 41">
                <a:extLst>
                  <a:ext uri="{FF2B5EF4-FFF2-40B4-BE49-F238E27FC236}">
                    <a16:creationId xmlns:a16="http://schemas.microsoft.com/office/drawing/2014/main" id="{7FD6169D-40D2-4DAB-8AB6-394B15108E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615" y="1921839"/>
                <a:ext cx="446661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ovéPole 50">
            <a:extLst>
              <a:ext uri="{FF2B5EF4-FFF2-40B4-BE49-F238E27FC236}">
                <a16:creationId xmlns:a16="http://schemas.microsoft.com/office/drawing/2014/main" id="{D2D37FA1-DFCF-4070-8AF7-0FA8E11CA6F4}"/>
              </a:ext>
            </a:extLst>
          </p:cNvPr>
          <p:cNvSpPr txBox="1"/>
          <p:nvPr/>
        </p:nvSpPr>
        <p:spPr>
          <a:xfrm>
            <a:off x="264995" y="94913"/>
            <a:ext cx="601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Práce vykonaná v tíhovém poli   -   nezávislost na trajektorii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>
                <a:extLst>
                  <a:ext uri="{FF2B5EF4-FFF2-40B4-BE49-F238E27FC236}">
                    <a16:creationId xmlns:a16="http://schemas.microsoft.com/office/drawing/2014/main" id="{63967F58-09C9-4049-86F9-7A7D4CEE0BF0}"/>
                  </a:ext>
                </a:extLst>
              </p:cNvPr>
              <p:cNvSpPr txBox="1"/>
              <p:nvPr/>
            </p:nvSpPr>
            <p:spPr>
              <a:xfrm>
                <a:off x="9592733" y="1967068"/>
                <a:ext cx="1441908" cy="911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9" name="TextovéPole 68">
                <a:extLst>
                  <a:ext uri="{FF2B5EF4-FFF2-40B4-BE49-F238E27FC236}">
                    <a16:creationId xmlns:a16="http://schemas.microsoft.com/office/drawing/2014/main" id="{63967F58-09C9-4049-86F9-7A7D4CEE0B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92733" y="1967068"/>
                <a:ext cx="1441908" cy="91178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Pravá složená závorka 73">
            <a:extLst>
              <a:ext uri="{FF2B5EF4-FFF2-40B4-BE49-F238E27FC236}">
                <a16:creationId xmlns:a16="http://schemas.microsoft.com/office/drawing/2014/main" id="{7DE83797-1FA1-4FC5-B71F-8A9CEE8E74C3}"/>
              </a:ext>
            </a:extLst>
          </p:cNvPr>
          <p:cNvSpPr/>
          <p:nvPr/>
        </p:nvSpPr>
        <p:spPr>
          <a:xfrm>
            <a:off x="5308599" y="3395119"/>
            <a:ext cx="182375" cy="1838318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>
            <a:extLst>
              <a:ext uri="{FF2B5EF4-FFF2-40B4-BE49-F238E27FC236}">
                <a16:creationId xmlns:a16="http://schemas.microsoft.com/office/drawing/2014/main" id="{961DFEA1-13AF-42D0-8A64-FEE48FF34290}"/>
              </a:ext>
            </a:extLst>
          </p:cNvPr>
          <p:cNvCxnSpPr>
            <a:cxnSpLocks/>
          </p:cNvCxnSpPr>
          <p:nvPr/>
        </p:nvCxnSpPr>
        <p:spPr>
          <a:xfrm flipV="1">
            <a:off x="7697709" y="1881895"/>
            <a:ext cx="0" cy="1260000"/>
          </a:xfrm>
          <a:prstGeom prst="line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>
            <a:extLst>
              <a:ext uri="{FF2B5EF4-FFF2-40B4-BE49-F238E27FC236}">
                <a16:creationId xmlns:a16="http://schemas.microsoft.com/office/drawing/2014/main" id="{D599ACA4-243F-427A-8C13-8B65BFD046D0}"/>
              </a:ext>
            </a:extLst>
          </p:cNvPr>
          <p:cNvCxnSpPr>
            <a:cxnSpLocks/>
          </p:cNvCxnSpPr>
          <p:nvPr/>
        </p:nvCxnSpPr>
        <p:spPr>
          <a:xfrm flipH="1" flipV="1">
            <a:off x="7064180" y="2614117"/>
            <a:ext cx="659606" cy="554536"/>
          </a:xfrm>
          <a:prstGeom prst="line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>
            <a:extLst>
              <a:ext uri="{FF2B5EF4-FFF2-40B4-BE49-F238E27FC236}">
                <a16:creationId xmlns:a16="http://schemas.microsoft.com/office/drawing/2014/main" id="{824A9D31-008F-4A59-88EF-F6FF65FD2CDA}"/>
              </a:ext>
            </a:extLst>
          </p:cNvPr>
          <p:cNvSpPr/>
          <p:nvPr/>
        </p:nvSpPr>
        <p:spPr>
          <a:xfrm>
            <a:off x="7598166" y="3001149"/>
            <a:ext cx="216020" cy="21602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CFE3E00C-2AA5-45A3-9C0C-7F4F1F85AF34}"/>
                  </a:ext>
                </a:extLst>
              </p:cNvPr>
              <p:cNvSpPr txBox="1"/>
              <p:nvPr/>
            </p:nvSpPr>
            <p:spPr>
              <a:xfrm>
                <a:off x="1350470" y="5286103"/>
                <a:ext cx="94910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pohybující se po dráze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z hladiny A na hladinu B vykoná stejnou práci pokud by se totéž těleso pohybovalo z hladiny A na hladinu B po dráze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 V obou případech je vykonaná 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300 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CFE3E00C-2AA5-45A3-9C0C-7F4F1F85AF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0470" y="5286103"/>
                <a:ext cx="9491060" cy="646331"/>
              </a:xfrm>
              <a:prstGeom prst="rect">
                <a:avLst/>
              </a:prstGeom>
              <a:blipFill>
                <a:blip r:embed="rId13"/>
                <a:stretch>
                  <a:fillRect l="-57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ovéPole 80">
            <a:extLst>
              <a:ext uri="{FF2B5EF4-FFF2-40B4-BE49-F238E27FC236}">
                <a16:creationId xmlns:a16="http://schemas.microsoft.com/office/drawing/2014/main" id="{8327E87E-48A6-4ECD-9576-EC7B3EA7EE52}"/>
              </a:ext>
            </a:extLst>
          </p:cNvPr>
          <p:cNvSpPr txBox="1"/>
          <p:nvPr/>
        </p:nvSpPr>
        <p:spPr>
          <a:xfrm>
            <a:off x="1652015" y="6005806"/>
            <a:ext cx="8887970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21242C"/>
                </a:solidFill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Práce vykonaná konzervativní silou na dané těleso závisí pouze na počáteční a koncové poloze tělesa. Nezávisí na tvaru ani délce dráhy.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00C06BA-2E4D-4AD9-B172-36FB659460B9}"/>
              </a:ext>
            </a:extLst>
          </p:cNvPr>
          <p:cNvSpPr txBox="1"/>
          <p:nvPr/>
        </p:nvSpPr>
        <p:spPr>
          <a:xfrm>
            <a:off x="8619067" y="1184061"/>
            <a:ext cx="272626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Viz předcházející snímek</a:t>
            </a:r>
          </a:p>
        </p:txBody>
      </p:sp>
      <p:cxnSp>
        <p:nvCxnSpPr>
          <p:cNvPr id="24" name="Přímá spojnice se šipkou 23">
            <a:extLst>
              <a:ext uri="{FF2B5EF4-FFF2-40B4-BE49-F238E27FC236}">
                <a16:creationId xmlns:a16="http://schemas.microsoft.com/office/drawing/2014/main" id="{7F9C6BDE-7B85-45B6-83D3-FC1E64B6C2DB}"/>
              </a:ext>
            </a:extLst>
          </p:cNvPr>
          <p:cNvCxnSpPr>
            <a:endCxn id="30" idx="0"/>
          </p:cNvCxnSpPr>
          <p:nvPr/>
        </p:nvCxnSpPr>
        <p:spPr>
          <a:xfrm flipH="1">
            <a:off x="8322247" y="1553392"/>
            <a:ext cx="296820" cy="6849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06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5 0.00023 L -0.16667 -0.25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-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0" grpId="0"/>
      <p:bldP spid="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689C0EC0-B589-0C2E-EAED-BDC1665FF03C}"/>
              </a:ext>
            </a:extLst>
          </p:cNvPr>
          <p:cNvSpPr txBox="1"/>
          <p:nvPr/>
        </p:nvSpPr>
        <p:spPr>
          <a:xfrm>
            <a:off x="689113" y="371044"/>
            <a:ext cx="2488759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tíhové energie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7DA55EB-515F-A69B-857E-2734E194531E}"/>
                  </a:ext>
                </a:extLst>
              </p:cNvPr>
              <p:cNvSpPr txBox="1"/>
              <p:nvPr/>
            </p:nvSpPr>
            <p:spPr>
              <a:xfrm>
                <a:off x="689113" y="752707"/>
                <a:ext cx="10813774" cy="13911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Ke změně tíhové energie hmotného bodu (nebo tělesa) dochází při stálé hmotnosti tehdy, mění-li se výška hmotného bodu nad zvolenou nulovou hladinou. 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počáteční hodnota tíhové energie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konečnou hodnotou tíhové energie, je </a:t>
                </a:r>
                <a:r>
                  <a:rPr lang="cs-CZ" b="1" dirty="0"/>
                  <a:t>změna tíhové energie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dána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7DA55EB-515F-A69B-857E-2734E19453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113" y="752707"/>
                <a:ext cx="10813774" cy="1391150"/>
              </a:xfrm>
              <a:prstGeom prst="rect">
                <a:avLst/>
              </a:prstGeom>
              <a:blipFill>
                <a:blip r:embed="rId2"/>
                <a:stretch>
                  <a:fillRect l="-451" t="-2183" b="-8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CAB40D9-75AE-E949-C54F-0ADC89F87129}"/>
                  </a:ext>
                </a:extLst>
              </p:cNvPr>
              <p:cNvSpPr txBox="1"/>
              <p:nvPr/>
            </p:nvSpPr>
            <p:spPr>
              <a:xfrm>
                <a:off x="689112" y="2143857"/>
                <a:ext cx="11108877" cy="1520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Zvedneme-li těleso svisle vzhůru, koná při výstupu </a:t>
                </a:r>
                <a:r>
                  <a:rPr lang="cs-CZ" b="1" dirty="0"/>
                  <a:t>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  <a:r>
                  <a:rPr lang="cs-CZ" b="1" dirty="0"/>
                  <a:t>zápornou práci </a:t>
                </a:r>
                <a:r>
                  <a:rPr lang="cs-CZ" dirty="0"/>
                  <a:t>(pohyb je proti působení tíhové síly). Těleso zpomaluje a kinetická energie vzhledem k zemi klesá. Roste však tíhová energie tělesa, proto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. Nastává </a:t>
                </a:r>
                <a:r>
                  <a:rPr lang="cs-CZ" b="1" dirty="0"/>
                  <a:t>přírůstek tíhové energie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Když těleso zastaví, začne padat k zemi, protože je přitahováno tíhovou silou, která tak </a:t>
                </a:r>
                <a:r>
                  <a:rPr lang="cs-CZ" b="1" dirty="0"/>
                  <a:t>koná kladnou práci</a:t>
                </a:r>
                <a:r>
                  <a:rPr lang="cs-CZ" dirty="0"/>
                  <a:t>. Kinetická energie tělesa roste a tíhová energie klesá,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. Nastává </a:t>
                </a:r>
                <a:r>
                  <a:rPr lang="cs-CZ" b="1" dirty="0"/>
                  <a:t>úbytek tíhové energie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CAB40D9-75AE-E949-C54F-0ADC89F871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112" y="2143857"/>
                <a:ext cx="11108877" cy="1520160"/>
              </a:xfrm>
              <a:prstGeom prst="rect">
                <a:avLst/>
              </a:prstGeom>
              <a:blipFill>
                <a:blip r:embed="rId3"/>
                <a:stretch>
                  <a:fillRect l="-439" t="-2410" r="-714" b="-44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723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DDEAD-0FCF-A5A1-B498-26628DAAF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A868D24-50AF-41DC-6753-6EF2984DE9F3}"/>
              </a:ext>
            </a:extLst>
          </p:cNvPr>
          <p:cNvSpPr txBox="1"/>
          <p:nvPr/>
        </p:nvSpPr>
        <p:spPr>
          <a:xfrm>
            <a:off x="367990" y="356839"/>
            <a:ext cx="1293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C753A42-819B-C0BD-22E1-DC4512CA3D96}"/>
                  </a:ext>
                </a:extLst>
              </p:cNvPr>
              <p:cNvSpPr txBox="1"/>
              <p:nvPr/>
            </p:nvSpPr>
            <p:spPr>
              <a:xfrm>
                <a:off x="367990" y="726171"/>
                <a:ext cx="11262731" cy="1944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Závaží o hmotnosti 2 kg je ve výšce 0,5 m nad deskou stolu. Deska stolu je ve výšce 0,8 m nad podlahou místnosti. Vypočítejte tíhovou energii závaží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Vzhledem k desce stolu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Vzhledem k podlaze místnosti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C753A42-819B-C0BD-22E1-DC4512CA3D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726171"/>
                <a:ext cx="11262731" cy="1944250"/>
              </a:xfrm>
              <a:prstGeom prst="rect">
                <a:avLst/>
              </a:prstGeom>
              <a:blipFill>
                <a:blip r:embed="rId2"/>
                <a:stretch>
                  <a:fillRect l="-433" t="-15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9E76089-0027-5385-AD8D-665E7A4006E4}"/>
              </a:ext>
            </a:extLst>
          </p:cNvPr>
          <p:cNvCxnSpPr/>
          <p:nvPr/>
        </p:nvCxnSpPr>
        <p:spPr>
          <a:xfrm>
            <a:off x="367990" y="2609386"/>
            <a:ext cx="111846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22FD79F-B283-D447-CC5F-05FE0A328CC4}"/>
                  </a:ext>
                </a:extLst>
              </p:cNvPr>
              <p:cNvSpPr txBox="1"/>
              <p:nvPr/>
            </p:nvSpPr>
            <p:spPr>
              <a:xfrm>
                <a:off x="367990" y="2854712"/>
                <a:ext cx="11262731" cy="790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tíhové energie vzhledem k desce stolu: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10 . 0,5=10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22FD79F-B283-D447-CC5F-05FE0A328C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2854712"/>
                <a:ext cx="11262731" cy="790858"/>
              </a:xfrm>
              <a:prstGeom prst="rect">
                <a:avLst/>
              </a:prstGeom>
              <a:blipFill>
                <a:blip r:embed="rId3"/>
                <a:stretch>
                  <a:fillRect l="-433" t="-3846" b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479C15D-B9BD-4F3C-DD8A-1C809D2EACB8}"/>
                  </a:ext>
                </a:extLst>
              </p:cNvPr>
              <p:cNvSpPr txBox="1"/>
              <p:nvPr/>
            </p:nvSpPr>
            <p:spPr>
              <a:xfrm>
                <a:off x="407018" y="3910580"/>
                <a:ext cx="11184673" cy="1467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tíhové energie vzhledem k podlaze místnosti: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sz="800" dirty="0"/>
              </a:p>
              <a:p>
                <a:r>
                  <a:rPr lang="cs-CZ" dirty="0"/>
                  <a:t>Těleso, které je 0,5 m nad deskou stolu a deska stolu je 0,8 m nad podlahou je ve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nad podlahou místnosti. Tíhová energie tělesa je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10 . 1,3=26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479C15D-B9BD-4F3C-DD8A-1C809D2EAC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018" y="3910580"/>
                <a:ext cx="11184673" cy="1467966"/>
              </a:xfrm>
              <a:prstGeom prst="rect">
                <a:avLst/>
              </a:prstGeom>
              <a:blipFill>
                <a:blip r:embed="rId4"/>
                <a:stretch>
                  <a:fillRect l="-490" t="-2075" b="-12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B16CE80B-7635-5113-2CA2-F3CBA60B822A}"/>
              </a:ext>
            </a:extLst>
          </p:cNvPr>
          <p:cNvSpPr txBox="1"/>
          <p:nvPr/>
        </p:nvSpPr>
        <p:spPr>
          <a:xfrm>
            <a:off x="367988" y="5854830"/>
            <a:ext cx="11407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Tíhová energie počítaná k desce stolu (nulová hladina je ve výši desky stolu) má hodnotu 10 J a tíhová energie počítaná k podlaze (nulová hladina je ve výši podlahy) má hodnotu 26 J.</a:t>
            </a:r>
          </a:p>
        </p:txBody>
      </p:sp>
    </p:spTree>
    <p:extLst>
      <p:ext uri="{BB962C8B-B14F-4D97-AF65-F5344CB8AC3E}">
        <p14:creationId xmlns:p14="http://schemas.microsoft.com/office/powerpoint/2010/main" val="31420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36A972A-4147-916E-DAC6-CED1B884113B}"/>
              </a:ext>
            </a:extLst>
          </p:cNvPr>
          <p:cNvSpPr txBox="1"/>
          <p:nvPr/>
        </p:nvSpPr>
        <p:spPr>
          <a:xfrm>
            <a:off x="367990" y="356839"/>
            <a:ext cx="1293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0F9CB5B-020F-EDB8-CDBA-4459CB503A39}"/>
                  </a:ext>
                </a:extLst>
              </p:cNvPr>
              <p:cNvSpPr txBox="1"/>
              <p:nvPr/>
            </p:nvSpPr>
            <p:spPr>
              <a:xfrm>
                <a:off x="367990" y="726171"/>
                <a:ext cx="11262731" cy="13503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Závaží o hmotnosti 2 kg ležící na desce stolu je rovnoměrným pohybem zvednuto do výšky 1,5 m nad podlahu místnosti. Deska stolu je ve výšce 0,8 m nad podlahou místnosti. Vypočítejte jak se změnila tíhová energii závaží.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0F9CB5B-020F-EDB8-CDBA-4459CB503A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726171"/>
                <a:ext cx="11262731" cy="1350370"/>
              </a:xfrm>
              <a:prstGeom prst="rect">
                <a:avLst/>
              </a:prstGeom>
              <a:blipFill>
                <a:blip r:embed="rId2"/>
                <a:stretch>
                  <a:fillRect l="-433" t="-2252" b="-18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5B006D39-CB8B-C2E7-B523-C198D29241FB}"/>
              </a:ext>
            </a:extLst>
          </p:cNvPr>
          <p:cNvCxnSpPr/>
          <p:nvPr/>
        </p:nvCxnSpPr>
        <p:spPr>
          <a:xfrm>
            <a:off x="407018" y="2163337"/>
            <a:ext cx="111846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CDA953C-9A7B-2694-BE6C-60FEA1D5B6B4}"/>
                  </a:ext>
                </a:extLst>
              </p:cNvPr>
              <p:cNvSpPr txBox="1"/>
              <p:nvPr/>
            </p:nvSpPr>
            <p:spPr>
              <a:xfrm>
                <a:off x="367990" y="2444423"/>
                <a:ext cx="11262731" cy="790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tíhové energie tělesa ležícím na  desce stolu  (ve výšce 0,8 m nad podlahou místnosti):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10 . 0,8=16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CDA953C-9A7B-2694-BE6C-60FEA1D5B6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2444423"/>
                <a:ext cx="11262731" cy="790858"/>
              </a:xfrm>
              <a:prstGeom prst="rect">
                <a:avLst/>
              </a:prstGeom>
              <a:blipFill>
                <a:blip r:embed="rId3"/>
                <a:stretch>
                  <a:fillRect l="-433" t="-4615" b="-2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D0851D9-67B8-05D8-A1C6-F4ACFBF4DF38}"/>
                  </a:ext>
                </a:extLst>
              </p:cNvPr>
              <p:cNvSpPr txBox="1"/>
              <p:nvPr/>
            </p:nvSpPr>
            <p:spPr>
              <a:xfrm>
                <a:off x="367990" y="3429000"/>
                <a:ext cx="11184673" cy="9139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tíhové energie tělesa ve výšce 1,5 m nad podlahou místnosti: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sz="8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10 . 1,5=30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D0851D9-67B8-05D8-A1C6-F4ACFBF4DF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3429000"/>
                <a:ext cx="11184673" cy="913968"/>
              </a:xfrm>
              <a:prstGeom prst="rect">
                <a:avLst/>
              </a:prstGeom>
              <a:blipFill>
                <a:blip r:embed="rId4"/>
                <a:stretch>
                  <a:fillRect l="-436" t="-4027" b="-26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DEC172E5-4161-026E-8F2F-6238A32FE59E}"/>
              </a:ext>
            </a:extLst>
          </p:cNvPr>
          <p:cNvSpPr txBox="1"/>
          <p:nvPr/>
        </p:nvSpPr>
        <p:spPr>
          <a:xfrm>
            <a:off x="2365916" y="5854830"/>
            <a:ext cx="7460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Zvednutím tělesa do výše 1,5 m se tíhová energie tohoto tělesa zvýšila o 14 J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8613EE9-8B07-0DED-BD57-1B64CFABE62F}"/>
                  </a:ext>
                </a:extLst>
              </p:cNvPr>
              <p:cNvSpPr txBox="1"/>
              <p:nvPr/>
            </p:nvSpPr>
            <p:spPr>
              <a:xfrm>
                <a:off x="295504" y="4536687"/>
                <a:ext cx="11407699" cy="790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3"/>
                </a:pPr>
                <a:r>
                  <a:rPr lang="cs-CZ" dirty="0"/>
                  <a:t>Výpočet změny tíhové energie:</a:t>
                </a:r>
              </a:p>
              <a:p>
                <a:pPr marL="342900" indent="-342900">
                  <a:buFont typeface="+mj-lt"/>
                  <a:buAutoNum type="alphaLcParenR" startAt="3"/>
                </a:pP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=30−16=14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8613EE9-8B07-0DED-BD57-1B64CFABE6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504" y="4536687"/>
                <a:ext cx="11407699" cy="790858"/>
              </a:xfrm>
              <a:prstGeom prst="rect">
                <a:avLst/>
              </a:prstGeom>
              <a:blipFill>
                <a:blip r:embed="rId5"/>
                <a:stretch>
                  <a:fillRect l="-427" t="-3846" b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98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E4F2873-A342-C370-B17F-20CAEED5FFEE}"/>
              </a:ext>
            </a:extLst>
          </p:cNvPr>
          <p:cNvSpPr txBox="1"/>
          <p:nvPr/>
        </p:nvSpPr>
        <p:spPr>
          <a:xfrm>
            <a:off x="310102" y="302150"/>
            <a:ext cx="109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6D875C4-AFBE-9F2F-08BA-F7604E1B1CFF}"/>
                  </a:ext>
                </a:extLst>
              </p:cNvPr>
              <p:cNvSpPr txBox="1"/>
              <p:nvPr/>
            </p:nvSpPr>
            <p:spPr>
              <a:xfrm>
                <a:off x="310102" y="858741"/>
                <a:ext cx="11490959" cy="13448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Tíhová energie koule o hmotnosti 5 kg </a:t>
                </a:r>
                <a:r>
                  <a:rPr lang="cs-CZ" dirty="0" smtClean="0"/>
                  <a:t>má </a:t>
                </a:r>
                <a:r>
                  <a:rPr lang="cs-CZ" dirty="0"/>
                  <a:t>vzhledem k povrchu Země hodnotu 300 J. V jaké výšce nad povrchem Země se koule nachází?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6D875C4-AFBE-9F2F-08BA-F7604E1B1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2" y="858741"/>
                <a:ext cx="11490959" cy="1344855"/>
              </a:xfrm>
              <a:prstGeom prst="rect">
                <a:avLst/>
              </a:prstGeom>
              <a:blipFill>
                <a:blip r:embed="rId2"/>
                <a:stretch>
                  <a:fillRect l="-477" t="-2727" b="-2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435B0241-9874-3EDA-DD4C-ECCBA74061DF}"/>
              </a:ext>
            </a:extLst>
          </p:cNvPr>
          <p:cNvCxnSpPr/>
          <p:nvPr/>
        </p:nvCxnSpPr>
        <p:spPr>
          <a:xfrm>
            <a:off x="310102" y="2202511"/>
            <a:ext cx="114909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CC85E20-FE6A-3037-1F1C-B0D1311C5A8F}"/>
                  </a:ext>
                </a:extLst>
              </p:cNvPr>
              <p:cNvSpPr txBox="1"/>
              <p:nvPr/>
            </p:nvSpPr>
            <p:spPr>
              <a:xfrm>
                <a:off x="310102" y="2504661"/>
                <a:ext cx="11490959" cy="18145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Vyjdeme ze vztahu pro výpočet tíhové (potenciální) energie: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Vztah upravíme pro výpočet výšky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5 . 10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CC85E20-FE6A-3037-1F1C-B0D1311C5A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2" y="2504661"/>
                <a:ext cx="11490959" cy="1814599"/>
              </a:xfrm>
              <a:prstGeom prst="rect">
                <a:avLst/>
              </a:prstGeom>
              <a:blipFill>
                <a:blip r:embed="rId3"/>
                <a:stretch>
                  <a:fillRect l="-477" t="-20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EF4BD35E-81C4-54B1-2440-32D0B363F191}"/>
              </a:ext>
            </a:extLst>
          </p:cNvPr>
          <p:cNvSpPr txBox="1"/>
          <p:nvPr/>
        </p:nvSpPr>
        <p:spPr>
          <a:xfrm>
            <a:off x="3940534" y="5080883"/>
            <a:ext cx="4230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Koule se nachází 6 m nad povrchem Země.</a:t>
            </a:r>
          </a:p>
        </p:txBody>
      </p:sp>
    </p:spTree>
    <p:extLst>
      <p:ext uri="{BB962C8B-B14F-4D97-AF65-F5344CB8AC3E}">
        <p14:creationId xmlns:p14="http://schemas.microsoft.com/office/powerpoint/2010/main" val="159271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6FB1BE-2C43-80D3-A00F-324A0F9597D2}"/>
              </a:ext>
            </a:extLst>
          </p:cNvPr>
          <p:cNvSpPr txBox="1"/>
          <p:nvPr/>
        </p:nvSpPr>
        <p:spPr>
          <a:xfrm>
            <a:off x="405517" y="210305"/>
            <a:ext cx="245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5E17CC-618A-498F-BA75-118470C84B13}"/>
                  </a:ext>
                </a:extLst>
              </p:cNvPr>
              <p:cNvSpPr txBox="1"/>
              <p:nvPr/>
            </p:nvSpPr>
            <p:spPr>
              <a:xfrm>
                <a:off x="405517" y="579637"/>
                <a:ext cx="11426024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Vypočtěte práci, kterou vykoná člověk nesoucí v domě z přízemí do třetího patra nákup tvořený šesti lahvemi balení vody. Láhve jsou 1,5 litrové, hmotnost člověka je 60,0 kg. Výška jednotlivých pater je3,5 m. Hmotnost plastového obalu lahví zanedbejte.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5E17CC-618A-498F-BA75-118470C84B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7" y="579637"/>
                <a:ext cx="11426024" cy="1600438"/>
              </a:xfrm>
              <a:prstGeom prst="rect">
                <a:avLst/>
              </a:prstGeom>
              <a:blipFill>
                <a:blip r:embed="rId2"/>
                <a:stretch>
                  <a:fillRect l="-480" t="-1901" r="-800" b="-22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66C2629-105D-B7F6-9277-227CD915066E}"/>
              </a:ext>
            </a:extLst>
          </p:cNvPr>
          <p:cNvCxnSpPr/>
          <p:nvPr/>
        </p:nvCxnSpPr>
        <p:spPr>
          <a:xfrm>
            <a:off x="492982" y="2196269"/>
            <a:ext cx="114260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65637F7-CFB9-43FB-CB55-3CEBA355416E}"/>
                  </a:ext>
                </a:extLst>
              </p:cNvPr>
              <p:cNvSpPr txBox="1"/>
              <p:nvPr/>
            </p:nvSpPr>
            <p:spPr>
              <a:xfrm>
                <a:off x="405517" y="2282024"/>
                <a:ext cx="11426024" cy="32008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Tíhové pole Země je pole konzervativní, stačí tedy vypočítat výslednou práci po svislé trajektorii začínající v přízemí a končící ve třetím patře. Výška patra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pak celková výška (dráha) je </a:t>
                </a: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Při pohybu po schodišti člověk překonává tíhovou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tíhovou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nákupu. Velikost výsledné síly je </a:t>
                </a: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r>
                  <a:rPr lang="cs-CZ" b="0" dirty="0"/>
                  <a:t>Vykonanou práci vypočteme 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                              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60,0+9,0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.10.3,5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≈7,2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kJ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Člověkem vykonaná práce na schodišti je asi 7,2 </a:t>
                </a:r>
                <a:r>
                  <a:rPr lang="cs-CZ" b="1" dirty="0" err="1"/>
                  <a:t>kJ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65637F7-CFB9-43FB-CB55-3CEBA35541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7" y="2282024"/>
                <a:ext cx="11426024" cy="3200876"/>
              </a:xfrm>
              <a:prstGeom prst="rect">
                <a:avLst/>
              </a:prstGeom>
              <a:blipFill>
                <a:blip r:embed="rId3"/>
                <a:stretch>
                  <a:fillRect l="-480" t="-952" b="-20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93C62917-3B33-0AE2-E4E0-19D39E96618A}"/>
              </a:ext>
            </a:extLst>
          </p:cNvPr>
          <p:cNvSpPr txBox="1"/>
          <p:nvPr/>
        </p:nvSpPr>
        <p:spPr>
          <a:xfrm>
            <a:off x="536714" y="5862148"/>
            <a:ext cx="11338559" cy="64633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Místo toho, abychom počítali dílčí práce na jednotlivých úsecích lomené trajektorie (u kterých neznáme délku ani sklon), stačí vypočítat výslednou práci po svislé trajektorii začínající v přízemí a končící ve třetím patře.</a:t>
            </a:r>
          </a:p>
        </p:txBody>
      </p:sp>
    </p:spTree>
    <p:extLst>
      <p:ext uri="{BB962C8B-B14F-4D97-AF65-F5344CB8AC3E}">
        <p14:creationId xmlns:p14="http://schemas.microsoft.com/office/powerpoint/2010/main" val="54181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BD687FE-C06F-CC0B-4E07-42C03C95FE1A}"/>
              </a:ext>
            </a:extLst>
          </p:cNvPr>
          <p:cNvSpPr txBox="1"/>
          <p:nvPr/>
        </p:nvSpPr>
        <p:spPr>
          <a:xfrm>
            <a:off x="263352" y="4046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určení mechanické práce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0D33574-178C-881C-D46E-C776EF56E528}"/>
                  </a:ext>
                </a:extLst>
              </p:cNvPr>
              <p:cNvSpPr txBox="1"/>
              <p:nvPr/>
            </p:nvSpPr>
            <p:spPr>
              <a:xfrm>
                <a:off x="335360" y="980728"/>
                <a:ext cx="115212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Graficky lze mechanickou práci zobrazit tak, že v pravoúhlé souřadnicové soustavě zobrazíme závislost velikosti síly na dráze. Na vodorovnou osu vynášíme dráhu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a na svislou osu velikost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Pokud působící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není rovnoběžná s trajektorií, vynášíme na svislou osu velikost složky této síly, která je rovnoběžná s trajektorií.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0D33574-178C-881C-D46E-C776EF56E5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980728"/>
                <a:ext cx="11521280" cy="1200329"/>
              </a:xfrm>
              <a:prstGeom prst="rect">
                <a:avLst/>
              </a:prstGeom>
              <a:blipFill>
                <a:blip r:embed="rId2"/>
                <a:stretch>
                  <a:fillRect l="-423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EAE65306-7BFF-F3A2-6835-C6140AD14D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92" r="52565"/>
          <a:stretch/>
        </p:blipFill>
        <p:spPr>
          <a:xfrm>
            <a:off x="1590304" y="2132856"/>
            <a:ext cx="2201440" cy="292172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35EBF2D-DA4C-23E5-B847-08A3E30C15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456" r="7865" b="3058"/>
          <a:stretch/>
        </p:blipFill>
        <p:spPr>
          <a:xfrm>
            <a:off x="8003529" y="2132856"/>
            <a:ext cx="1945581" cy="23661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D3C3A3-276E-8892-5975-F0E8636C144F}"/>
                  </a:ext>
                </a:extLst>
              </p:cNvPr>
              <p:cNvSpPr txBox="1"/>
              <p:nvPr/>
            </p:nvSpPr>
            <p:spPr>
              <a:xfrm>
                <a:off x="509957" y="4976008"/>
                <a:ext cx="518457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konstantní síle je grafem závislosti velikosti síly na dráze polopřímka rovnoběžná s vodorovnou osou. 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kterou síla vykoná na dráze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je dána obsahem pravoúhlého rovnoběžníku o stranách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D3C3A3-276E-8892-5975-F0E8636C1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57" y="4976008"/>
                <a:ext cx="5184576" cy="1477328"/>
              </a:xfrm>
              <a:prstGeom prst="rect">
                <a:avLst/>
              </a:prstGeom>
              <a:blipFill>
                <a:blip r:embed="rId7"/>
                <a:stretch>
                  <a:fillRect l="-1059" t="-2058" r="-47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A18CCF2A-405E-9FE6-8138-E332087F6794}"/>
              </a:ext>
            </a:extLst>
          </p:cNvPr>
          <p:cNvSpPr txBox="1"/>
          <p:nvPr/>
        </p:nvSpPr>
        <p:spPr>
          <a:xfrm>
            <a:off x="6240016" y="4499041"/>
            <a:ext cx="54726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se velikost síly podél trajektorie mění, je grafem závislosti této síly na dráze buď polopřímka, která není rovnoběžná s vodorovnou osou, nebo křivka. Práce je dána obsahem obrazce ohraničeného vodorovnou osou, příslušnou křivkou a úsečkami vyjadřujícími velikost síly na začátku a na konci dané trajektorie.</a:t>
            </a:r>
          </a:p>
        </p:txBody>
      </p:sp>
    </p:spTree>
    <p:extLst>
      <p:ext uri="{BB962C8B-B14F-4D97-AF65-F5344CB8AC3E}">
        <p14:creationId xmlns:p14="http://schemas.microsoft.com/office/powerpoint/2010/main" val="147819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6431" y="250166"/>
            <a:ext cx="897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6431" y="681487"/>
                <a:ext cx="115507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Z grafu urči mechanickou práci, kterou vykonala síla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 smtClean="0"/>
                  <a:t>, posouváním tělesa po hladké podložce o 2 m, 4 m, 6 m.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31" y="681487"/>
                <a:ext cx="11550769" cy="369332"/>
              </a:xfrm>
              <a:prstGeom prst="rect">
                <a:avLst/>
              </a:prstGeom>
              <a:blipFill>
                <a:blip r:embed="rId2"/>
                <a:stretch>
                  <a:fillRect l="-422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2475781" y="1578634"/>
            <a:ext cx="0" cy="330391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475781" y="4882551"/>
            <a:ext cx="649569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794294" y="1492370"/>
                <a:ext cx="319178" cy="609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4294" y="1492370"/>
                <a:ext cx="319178" cy="6090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436634" y="5089585"/>
                <a:ext cx="319177" cy="564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6634" y="5089585"/>
                <a:ext cx="319177" cy="5648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>
            <a:off x="3925019" y="4909585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357003" y="4909585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806242" y="4909585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rot="16200000">
            <a:off x="2385781" y="4037162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rot="16200000">
            <a:off x="2385781" y="3355675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rot="16200000">
            <a:off x="2385781" y="2639683"/>
            <a:ext cx="0" cy="18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949571" y="3942496"/>
            <a:ext cx="34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794294" y="3230592"/>
            <a:ext cx="418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94294" y="2522536"/>
            <a:ext cx="418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12877" y="5187336"/>
            <a:ext cx="34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184475" y="5187336"/>
            <a:ext cx="34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33714" y="5187336"/>
            <a:ext cx="34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2475781" y="2729682"/>
            <a:ext cx="1449238" cy="215286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488720" y="3027529"/>
                <a:ext cx="142335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720" y="3027529"/>
                <a:ext cx="1423359" cy="1477328"/>
              </a:xfrm>
              <a:prstGeom prst="rect">
                <a:avLst/>
              </a:prstGeom>
              <a:blipFill>
                <a:blip r:embed="rId5"/>
                <a:stretch>
                  <a:fillRect b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délník 29"/>
          <p:cNvSpPr/>
          <p:nvPr/>
        </p:nvSpPr>
        <p:spPr>
          <a:xfrm>
            <a:off x="2488720" y="2707202"/>
            <a:ext cx="2868283" cy="217534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200399" y="3041046"/>
                <a:ext cx="142335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. 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399" y="3041046"/>
                <a:ext cx="1423359" cy="1477328"/>
              </a:xfrm>
              <a:prstGeom prst="rect">
                <a:avLst/>
              </a:prstGeom>
              <a:blipFill>
                <a:blip r:embed="rId6"/>
                <a:stretch>
                  <a:fillRect b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Obdélník 31"/>
          <p:cNvSpPr/>
          <p:nvPr/>
        </p:nvSpPr>
        <p:spPr>
          <a:xfrm>
            <a:off x="2475781" y="2729682"/>
            <a:ext cx="4330461" cy="21528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985405" y="3062146"/>
                <a:ext cx="142335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 . 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5405" y="3062146"/>
                <a:ext cx="1423359" cy="1477328"/>
              </a:xfrm>
              <a:prstGeom prst="rect">
                <a:avLst/>
              </a:prstGeom>
              <a:blipFill>
                <a:blip r:embed="rId7"/>
                <a:stretch>
                  <a:fillRect b="-16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7919049" y="1802921"/>
                <a:ext cx="323490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Mechanická práce vykonaná silou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 smtClean="0"/>
                  <a:t> posouváním tělesa po hladké podložce je číselně rovna obsahu obrazce pod grafem závislosti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 smtClean="0"/>
                  <a:t> a dráhy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 smtClean="0"/>
                  <a:t>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 smtClean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9049" y="1802921"/>
                <a:ext cx="3234906" cy="2031325"/>
              </a:xfrm>
              <a:prstGeom prst="rect">
                <a:avLst/>
              </a:prstGeom>
              <a:blipFill>
                <a:blip r:embed="rId8"/>
                <a:stretch>
                  <a:fillRect l="-1507" t="-1802" r="-1318" b="-15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>
            <a:off x="2475781" y="2715828"/>
            <a:ext cx="52276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8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9" grpId="0"/>
      <p:bldP spid="29" grpId="1"/>
      <p:bldP spid="30" grpId="0" animBg="1"/>
      <p:bldP spid="30" grpId="1" animBg="1"/>
      <p:bldP spid="31" grpId="0"/>
      <p:bldP spid="31" grpId="1"/>
      <p:bldP spid="32" grpId="0" animBg="1"/>
      <p:bldP spid="28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C58CF48-A7FA-C75F-7065-8E1ECA07BADB}"/>
              </a:ext>
            </a:extLst>
          </p:cNvPr>
          <p:cNvSpPr txBox="1"/>
          <p:nvPr/>
        </p:nvSpPr>
        <p:spPr>
          <a:xfrm>
            <a:off x="119270" y="65519"/>
            <a:ext cx="2957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Potenciální energie pružnosti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18A9D12-352B-6BF7-A0C2-C4FDE62F7172}"/>
                  </a:ext>
                </a:extLst>
              </p:cNvPr>
              <p:cNvSpPr txBox="1"/>
              <p:nvPr/>
            </p:nvSpPr>
            <p:spPr>
              <a:xfrm>
                <a:off x="119270" y="333500"/>
                <a:ext cx="1172022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protahování pružiny je velikost síly, kterou na pružinu musíme působit, abychom jí protáhli nebo zkrátili, </a:t>
                </a:r>
                <a:r>
                  <a:rPr lang="cs-CZ" b="1" dirty="0"/>
                  <a:t>přímo úměrná prodloužení</a:t>
                </a:r>
                <a:r>
                  <a:rPr lang="cs-CZ" dirty="0"/>
                  <a:t> (zkrácení) pružiny: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Konstanta úměrnosti k se nazývá </a:t>
                </a:r>
                <a:r>
                  <a:rPr lang="cs-CZ" b="1" dirty="0"/>
                  <a:t>tuhost pružiny.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18A9D12-352B-6BF7-A0C2-C4FDE62F71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70" y="333500"/>
                <a:ext cx="11720222" cy="1200329"/>
              </a:xfrm>
              <a:prstGeom prst="rect">
                <a:avLst/>
              </a:prstGeom>
              <a:blipFill>
                <a:blip r:embed="rId2"/>
                <a:stretch>
                  <a:fillRect l="-468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6962354F-A6C0-42AA-0CBD-7CD8AF0E0D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08" t="9806" r="30887" b="43115"/>
          <a:stretch/>
        </p:blipFill>
        <p:spPr>
          <a:xfrm>
            <a:off x="0" y="1429399"/>
            <a:ext cx="3678479" cy="31948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6E2471C-343A-A685-D50F-9F3E814476AF}"/>
                  </a:ext>
                </a:extLst>
              </p:cNvPr>
              <p:cNvSpPr txBox="1"/>
              <p:nvPr/>
            </p:nvSpPr>
            <p:spPr>
              <a:xfrm>
                <a:off x="3678478" y="1429399"/>
                <a:ext cx="8394252" cy="42847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dirty="0"/>
                  <a:t>Hodnota vykonané práce je rovna obsahu plochy pod grafem mezi souřadnicemi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je rovna obsahu pravoúhlého trojúhelníku o stranách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(na obrázku barevně vyšrafovaná plocha). Je tedy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Práce vykonaná při protahování (nebo stlačování) pružiny je rovna energii pružnosti deformované pružiny. </a:t>
                </a:r>
              </a:p>
              <a:p>
                <a:r>
                  <a:rPr lang="cs-CZ" dirty="0"/>
                  <a:t>Dosadíme-li za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do vztahu pro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dostaneme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ze kterého vyplývá, že </a:t>
                </a:r>
                <a:r>
                  <a:rPr lang="cs-CZ" b="1" dirty="0"/>
                  <a:t>energie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𝒑𝒓</m:t>
                        </m:r>
                      </m:sub>
                    </m:sSub>
                  </m:oMath>
                </a14:m>
                <a:r>
                  <a:rPr lang="cs-CZ" dirty="0"/>
                  <a:t> pružiny dokonale pružné, prodloužené (nebo zkrácené) o délku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je dána vztahem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𝑝𝑟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6E2471C-343A-A685-D50F-9F3E814476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478" y="1429399"/>
                <a:ext cx="8394252" cy="4284763"/>
              </a:xfrm>
              <a:prstGeom prst="rect">
                <a:avLst/>
              </a:prstGeom>
              <a:blipFill>
                <a:blip r:embed="rId5"/>
                <a:stretch>
                  <a:fillRect l="-581" r="-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DC884143-55A2-D0BF-7501-AD34B24C9B51}"/>
              </a:ext>
            </a:extLst>
          </p:cNvPr>
          <p:cNvSpPr txBox="1"/>
          <p:nvPr/>
        </p:nvSpPr>
        <p:spPr>
          <a:xfrm>
            <a:off x="265220" y="4624201"/>
            <a:ext cx="3148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Graf závislosti velikosti síly F na prodloužení pružiny.</a:t>
            </a:r>
          </a:p>
        </p:txBody>
      </p:sp>
    </p:spTree>
    <p:extLst>
      <p:ext uri="{BB962C8B-B14F-4D97-AF65-F5344CB8AC3E}">
        <p14:creationId xmlns:p14="http://schemas.microsoft.com/office/powerpoint/2010/main" val="26917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3BFCB-7A7C-97AC-BEC0-194962277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CE5EB57-D73D-C537-E28F-7EE9F8CAFCB8}"/>
              </a:ext>
            </a:extLst>
          </p:cNvPr>
          <p:cNvSpPr txBox="1"/>
          <p:nvPr/>
        </p:nvSpPr>
        <p:spPr>
          <a:xfrm>
            <a:off x="107343" y="427141"/>
            <a:ext cx="11977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  <a:p>
            <a:endParaRPr lang="cs-CZ" sz="800" dirty="0"/>
          </a:p>
          <a:p>
            <a:r>
              <a:rPr lang="cs-CZ" dirty="0"/>
              <a:t>Na obrázku je nakreslena závislost velikosti síly F na prodloužení pružiny. Jakou práci vykonáme, protáhneme-li pružinu o 5 cm?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480B77D-00DE-53D9-A28F-7845BB4465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8" t="9806" r="30253" b="43115"/>
          <a:stretch/>
        </p:blipFill>
        <p:spPr>
          <a:xfrm>
            <a:off x="421419" y="1675737"/>
            <a:ext cx="3967701" cy="33653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633357B-02B4-5914-FA06-4A223AA55CB2}"/>
                  </a:ext>
                </a:extLst>
              </p:cNvPr>
              <p:cNvSpPr txBox="1"/>
              <p:nvPr/>
            </p:nvSpPr>
            <p:spPr>
              <a:xfrm>
                <a:off x="4690975" y="1916450"/>
                <a:ext cx="647808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z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grafu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633357B-02B4-5914-FA06-4A223AA55C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0975" y="1916450"/>
                <a:ext cx="6478083" cy="646331"/>
              </a:xfrm>
              <a:prstGeom prst="rect">
                <a:avLst/>
              </a:prstGeom>
              <a:blipFill>
                <a:blip r:embed="rId3"/>
                <a:stretch>
                  <a:fillRect l="-847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D95B4E4-7DA1-DFA0-53DE-7274C308E522}"/>
              </a:ext>
            </a:extLst>
          </p:cNvPr>
          <p:cNvCxnSpPr>
            <a:cxnSpLocks/>
          </p:cNvCxnSpPr>
          <p:nvPr/>
        </p:nvCxnSpPr>
        <p:spPr>
          <a:xfrm>
            <a:off x="4822465" y="2720748"/>
            <a:ext cx="66035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005E36C-0086-0E8B-407A-7C0F49D35BBD}"/>
                  </a:ext>
                </a:extLst>
              </p:cNvPr>
              <p:cNvSpPr txBox="1"/>
              <p:nvPr/>
            </p:nvSpPr>
            <p:spPr>
              <a:xfrm>
                <a:off x="4687294" y="3051144"/>
                <a:ext cx="6905708" cy="31288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je rovna obsahu pravoúhlého trojúhelníku o stranách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(na obrázku barevně vyšrafovaná plocha). Je tedy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∙40∙0,05=1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Pro dané hodnoty odečtené z grafu má práce hodnotu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= 1 J.</a:t>
                </a:r>
              </a:p>
              <a:p>
                <a:endParaRPr lang="cs-CZ" dirty="0"/>
              </a:p>
              <a:p>
                <a:r>
                  <a:rPr lang="cs-CZ" b="1" dirty="0"/>
                  <a:t>Při protažení pružiny o 5 cm vykonáme práci 1 J.</a:t>
                </a:r>
              </a:p>
              <a:p>
                <a:r>
                  <a:rPr lang="cs-CZ" b="1" dirty="0"/>
                  <a:t>Energie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𝒑𝒓</m:t>
                        </m:r>
                      </m:sub>
                    </m:sSub>
                  </m:oMath>
                </a14:m>
                <a:r>
                  <a:rPr lang="cs-CZ" b="1" dirty="0"/>
                  <a:t> pružiny po natažení je rovna vykonané práci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𝒑𝒓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𝐉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005E36C-0086-0E8B-407A-7C0F49D35B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94" y="3051144"/>
                <a:ext cx="6905708" cy="3128805"/>
              </a:xfrm>
              <a:prstGeom prst="rect">
                <a:avLst/>
              </a:prstGeom>
              <a:blipFill>
                <a:blip r:embed="rId4"/>
                <a:stretch>
                  <a:fillRect l="-794" t="-1170" r="-265" b="-5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4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C8C9271-FCA6-2E0A-8427-BA5357A8697A}"/>
                  </a:ext>
                </a:extLst>
              </p:cNvPr>
              <p:cNvSpPr txBox="1"/>
              <p:nvPr/>
            </p:nvSpPr>
            <p:spPr>
              <a:xfrm>
                <a:off x="367990" y="591014"/>
                <a:ext cx="1138539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velkou mechanickou práci musíme vykonat, abychom natáhli pružinu o tuhosti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z původní (nezatížené)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na délku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C8C9271-FCA6-2E0A-8427-BA5357A869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90" y="591014"/>
                <a:ext cx="11385395" cy="1323439"/>
              </a:xfrm>
              <a:prstGeom prst="rect">
                <a:avLst/>
              </a:prstGeom>
              <a:blipFill>
                <a:blip r:embed="rId2"/>
                <a:stretch>
                  <a:fillRect l="-428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EFFC3CA4-26AC-55D5-6BBE-C7EFEA93280B}"/>
              </a:ext>
            </a:extLst>
          </p:cNvPr>
          <p:cNvCxnSpPr/>
          <p:nvPr/>
        </p:nvCxnSpPr>
        <p:spPr>
          <a:xfrm>
            <a:off x="367990" y="1914453"/>
            <a:ext cx="113853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22C837EB-2E16-C029-CB9F-A7A504D60F06}"/>
              </a:ext>
            </a:extLst>
          </p:cNvPr>
          <p:cNvSpPr txBox="1"/>
          <p:nvPr/>
        </p:nvSpPr>
        <p:spPr>
          <a:xfrm>
            <a:off x="367990" y="244656"/>
            <a:ext cx="8781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4CAAD093-256E-B482-8CF9-EFD6DF1E3F7E}"/>
              </a:ext>
            </a:extLst>
          </p:cNvPr>
          <p:cNvCxnSpPr/>
          <p:nvPr/>
        </p:nvCxnSpPr>
        <p:spPr>
          <a:xfrm flipH="1">
            <a:off x="906449" y="2337683"/>
            <a:ext cx="0" cy="27511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1059D76-A698-176B-AF23-575545E17B09}"/>
              </a:ext>
            </a:extLst>
          </p:cNvPr>
          <p:cNvCxnSpPr/>
          <p:nvPr/>
        </p:nvCxnSpPr>
        <p:spPr>
          <a:xfrm>
            <a:off x="906449" y="5104737"/>
            <a:ext cx="36814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F3AF73DC-3AD5-2D0C-1026-248DEFB3E389}"/>
              </a:ext>
            </a:extLst>
          </p:cNvPr>
          <p:cNvCxnSpPr>
            <a:cxnSpLocks/>
          </p:cNvCxnSpPr>
          <p:nvPr/>
        </p:nvCxnSpPr>
        <p:spPr>
          <a:xfrm flipV="1">
            <a:off x="4174434" y="2838616"/>
            <a:ext cx="0" cy="21761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EF405E54-EA73-F92C-8250-14B0959070D4}"/>
              </a:ext>
            </a:extLst>
          </p:cNvPr>
          <p:cNvCxnSpPr/>
          <p:nvPr/>
        </p:nvCxnSpPr>
        <p:spPr>
          <a:xfrm>
            <a:off x="1709532" y="5017273"/>
            <a:ext cx="0" cy="18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B2A3F26E-CAC4-172D-2F32-6216FF7F5F9D}"/>
              </a:ext>
            </a:extLst>
          </p:cNvPr>
          <p:cNvCxnSpPr/>
          <p:nvPr/>
        </p:nvCxnSpPr>
        <p:spPr>
          <a:xfrm>
            <a:off x="2536467" y="5014737"/>
            <a:ext cx="0" cy="18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0551B021-3291-595A-0D2A-A9F656EA5DFD}"/>
              </a:ext>
            </a:extLst>
          </p:cNvPr>
          <p:cNvCxnSpPr/>
          <p:nvPr/>
        </p:nvCxnSpPr>
        <p:spPr>
          <a:xfrm>
            <a:off x="3363402" y="4998835"/>
            <a:ext cx="0" cy="18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5C0D88EC-594D-C022-3DB6-BAA7C64F147A}"/>
              </a:ext>
            </a:extLst>
          </p:cNvPr>
          <p:cNvCxnSpPr/>
          <p:nvPr/>
        </p:nvCxnSpPr>
        <p:spPr>
          <a:xfrm>
            <a:off x="4174434" y="4998835"/>
            <a:ext cx="0" cy="18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D1B7DE6-5494-43CB-32C9-A0A02905A623}"/>
              </a:ext>
            </a:extLst>
          </p:cNvPr>
          <p:cNvSpPr txBox="1"/>
          <p:nvPr/>
        </p:nvSpPr>
        <p:spPr>
          <a:xfrm>
            <a:off x="818985" y="5383033"/>
            <a:ext cx="21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0E424E4F-082E-7231-3E70-9A8E0449C554}"/>
              </a:ext>
            </a:extLst>
          </p:cNvPr>
          <p:cNvSpPr txBox="1"/>
          <p:nvPr/>
        </p:nvSpPr>
        <p:spPr>
          <a:xfrm>
            <a:off x="1602190" y="5359179"/>
            <a:ext cx="21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CE32FDD-665B-CC40-A3AC-67477B825FED}"/>
              </a:ext>
            </a:extLst>
          </p:cNvPr>
          <p:cNvSpPr txBox="1"/>
          <p:nvPr/>
        </p:nvSpPr>
        <p:spPr>
          <a:xfrm>
            <a:off x="2353591" y="5383033"/>
            <a:ext cx="21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DB491027-C614-31EE-E7F8-82B94EB58FA6}"/>
              </a:ext>
            </a:extLst>
          </p:cNvPr>
          <p:cNvSpPr txBox="1"/>
          <p:nvPr/>
        </p:nvSpPr>
        <p:spPr>
          <a:xfrm>
            <a:off x="3256060" y="5383033"/>
            <a:ext cx="21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819ED976-77BB-2C36-82A1-D35B64E382F7}"/>
              </a:ext>
            </a:extLst>
          </p:cNvPr>
          <p:cNvSpPr txBox="1"/>
          <p:nvPr/>
        </p:nvSpPr>
        <p:spPr>
          <a:xfrm>
            <a:off x="4067092" y="5359179"/>
            <a:ext cx="41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64ADF4F-6FD6-D21B-6807-BAB33B580A6F}"/>
                  </a:ext>
                </a:extLst>
              </p:cNvPr>
              <p:cNvSpPr txBox="1"/>
              <p:nvPr/>
            </p:nvSpPr>
            <p:spPr>
              <a:xfrm>
                <a:off x="4556099" y="4771440"/>
                <a:ext cx="659958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64ADF4F-6FD6-D21B-6807-BAB33B580A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6099" y="4771440"/>
                <a:ext cx="659958" cy="6347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C571C16-CF1B-EBFB-67FE-CC65C58A4205}"/>
                  </a:ext>
                </a:extLst>
              </p:cNvPr>
              <p:cNvSpPr txBox="1"/>
              <p:nvPr/>
            </p:nvSpPr>
            <p:spPr>
              <a:xfrm>
                <a:off x="5448003" y="2417197"/>
                <a:ext cx="630538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arenR"/>
                </a:pPr>
                <a:r>
                  <a:rPr lang="cs-CZ" dirty="0"/>
                  <a:t>Výpočet síly potřebné k natažení pružiny na délku 10 cm</a:t>
                </a:r>
              </a:p>
              <a:p>
                <a:pPr marL="342900" indent="-342900">
                  <a:buFont typeface="+mj-lt"/>
                  <a:buAutoNum type="arabicParenR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→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=20∙0,04=0,8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C571C16-CF1B-EBFB-67FE-CC65C58A42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8003" y="2417197"/>
                <a:ext cx="6305382" cy="923330"/>
              </a:xfrm>
              <a:prstGeom prst="rect">
                <a:avLst/>
              </a:prstGeom>
              <a:blipFill>
                <a:blip r:embed="rId4"/>
                <a:stretch>
                  <a:fillRect l="-870" t="-3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F09B8795-A645-00F5-A875-581F9D26114B}"/>
              </a:ext>
            </a:extLst>
          </p:cNvPr>
          <p:cNvCxnSpPr/>
          <p:nvPr/>
        </p:nvCxnSpPr>
        <p:spPr>
          <a:xfrm>
            <a:off x="818985" y="3053301"/>
            <a:ext cx="15107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806FC09-A057-34E1-934A-7982E7FA6B51}"/>
              </a:ext>
            </a:extLst>
          </p:cNvPr>
          <p:cNvSpPr txBox="1"/>
          <p:nvPr/>
        </p:nvSpPr>
        <p:spPr>
          <a:xfrm>
            <a:off x="166978" y="2911575"/>
            <a:ext cx="652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0,8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2BD78381-DB09-A1FF-8B2F-48B9AF143AEC}"/>
                  </a:ext>
                </a:extLst>
              </p:cNvPr>
              <p:cNvSpPr txBox="1"/>
              <p:nvPr/>
            </p:nvSpPr>
            <p:spPr>
              <a:xfrm>
                <a:off x="246490" y="2099144"/>
                <a:ext cx="500933" cy="609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2BD78381-DB09-A1FF-8B2F-48B9AF143A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2099144"/>
                <a:ext cx="500933" cy="60907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7D3F4370-6BD1-C479-09D3-1A67D966B9F0}"/>
              </a:ext>
            </a:extLst>
          </p:cNvPr>
          <p:cNvCxnSpPr/>
          <p:nvPr/>
        </p:nvCxnSpPr>
        <p:spPr>
          <a:xfrm>
            <a:off x="970059" y="3053301"/>
            <a:ext cx="34508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vnoramenný trojúhelník 35">
            <a:extLst>
              <a:ext uri="{FF2B5EF4-FFF2-40B4-BE49-F238E27FC236}">
                <a16:creationId xmlns:a16="http://schemas.microsoft.com/office/drawing/2014/main" id="{231DD0E6-EEB2-A0AD-A406-9E52BA3DEFF8}"/>
              </a:ext>
            </a:extLst>
          </p:cNvPr>
          <p:cNvSpPr/>
          <p:nvPr/>
        </p:nvSpPr>
        <p:spPr>
          <a:xfrm>
            <a:off x="914402" y="3053301"/>
            <a:ext cx="3260031" cy="2035534"/>
          </a:xfrm>
          <a:prstGeom prst="triangle">
            <a:avLst>
              <a:gd name="adj" fmla="val 10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CBAFC31B-AEF8-9586-EFBD-5CA6762288B0}"/>
                  </a:ext>
                </a:extLst>
              </p:cNvPr>
              <p:cNvSpPr txBox="1"/>
              <p:nvPr/>
            </p:nvSpPr>
            <p:spPr>
              <a:xfrm>
                <a:off x="2218415" y="4277849"/>
                <a:ext cx="1415331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CBAFC31B-AEF8-9586-EFBD-5CA6762288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415" y="4277849"/>
                <a:ext cx="1415331" cy="6347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374CAE0-743B-4C5F-D1FC-0DFBD8BE9E9D}"/>
                  </a:ext>
                </a:extLst>
              </p:cNvPr>
              <p:cNvSpPr txBox="1"/>
              <p:nvPr/>
            </p:nvSpPr>
            <p:spPr>
              <a:xfrm>
                <a:off x="5478446" y="3609403"/>
                <a:ext cx="6305382" cy="14657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arenR" startAt="2"/>
                </a:pPr>
                <a:r>
                  <a:rPr lang="cs-CZ" dirty="0"/>
                  <a:t>Výpočet mechanické práce potřebné k natažení pružiny na délku 10 cm</a:t>
                </a:r>
              </a:p>
              <a:p>
                <a:pPr marL="342900" indent="-342900">
                  <a:buFont typeface="+mj-lt"/>
                  <a:buAutoNum type="arabicParenR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𝑝𝑟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→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𝑝𝑟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∙0,8∙0,04=0,016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374CAE0-743B-4C5F-D1FC-0DFBD8BE9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8446" y="3609403"/>
                <a:ext cx="6305382" cy="1465786"/>
              </a:xfrm>
              <a:prstGeom prst="rect">
                <a:avLst/>
              </a:prstGeom>
              <a:blipFill>
                <a:blip r:embed="rId7"/>
                <a:stretch>
                  <a:fillRect l="-870" t="-20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5506CD51-4D3C-A9BB-31FE-171964D60844}"/>
                  </a:ext>
                </a:extLst>
              </p:cNvPr>
              <p:cNvSpPr txBox="1"/>
              <p:nvPr/>
            </p:nvSpPr>
            <p:spPr>
              <a:xfrm>
                <a:off x="5840230" y="5191585"/>
                <a:ext cx="5581813" cy="671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Natažením pružiny byla vykonaná práce 0,016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endParaRPr lang="cs-CZ" b="1" dirty="0"/>
              </a:p>
              <a:p>
                <a:r>
                  <a:rPr lang="cs-CZ" b="1" dirty="0"/>
                  <a:t>Pružina má po natažení energii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𝒑𝒓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𝟎𝟏𝟔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5506CD51-4D3C-A9BB-31FE-171964D608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0230" y="5191585"/>
                <a:ext cx="5581813" cy="671209"/>
              </a:xfrm>
              <a:prstGeom prst="rect">
                <a:avLst/>
              </a:prstGeom>
              <a:blipFill>
                <a:blip r:embed="rId8"/>
                <a:stretch>
                  <a:fillRect l="-873" t="-5455" b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96344703-5844-9F32-E0C0-0B73DA953EA1}"/>
                  </a:ext>
                </a:extLst>
              </p:cNvPr>
              <p:cNvSpPr txBox="1"/>
              <p:nvPr/>
            </p:nvSpPr>
            <p:spPr>
              <a:xfrm>
                <a:off x="247818" y="6180512"/>
                <a:ext cx="11696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Stejnou práci bychom vykonali, kdybychom pružinu o tuhosti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nezatížené délce 10 cm stlačili na délku 6 cm</a:t>
                </a:r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96344703-5844-9F32-E0C0-0B73DA953E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818" y="6180512"/>
                <a:ext cx="11696364" cy="369332"/>
              </a:xfrm>
              <a:prstGeom prst="rect">
                <a:avLst/>
              </a:prstGeom>
              <a:blipFill>
                <a:blip r:embed="rId9"/>
                <a:stretch>
                  <a:fillRect l="-469" t="-10000" r="-52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84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79C9A38-6ECF-3AA3-9307-B7378FCEC267}"/>
              </a:ext>
            </a:extLst>
          </p:cNvPr>
          <p:cNvSpPr txBox="1"/>
          <p:nvPr/>
        </p:nvSpPr>
        <p:spPr>
          <a:xfrm>
            <a:off x="5348577" y="3075057"/>
            <a:ext cx="1494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741129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6F6E710-91E5-63C0-65F2-8496A2B806AB}"/>
              </a:ext>
            </a:extLst>
          </p:cNvPr>
          <p:cNvSpPr txBox="1"/>
          <p:nvPr/>
        </p:nvSpPr>
        <p:spPr>
          <a:xfrm>
            <a:off x="358697" y="401444"/>
            <a:ext cx="1003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CAC0CA2-F553-C299-EC40-85F289FE97C0}"/>
                  </a:ext>
                </a:extLst>
              </p:cNvPr>
              <p:cNvSpPr txBox="1"/>
              <p:nvPr/>
            </p:nvSpPr>
            <p:spPr>
              <a:xfrm>
                <a:off x="358697" y="1572321"/>
                <a:ext cx="11474605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Závaží o hmotnosti 2 kg je ve výšce 0,5 m nad povrchem stolu. Deska stolu je ve výšce 0,8 m nad podlahou místnosti. Vypočítejte tíhovou energii závaží a) vzhledem k desce stolu b) vzhledem k podlaze místnosti.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) 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b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) 26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Vypočtěte tíhovou energii tělesa o hmotnosti 50 kg, které je ve výšce 60 m  a) nad povrchem Země  b) nad povrchem Měsíce, kde je tíhové zrychlení šestkrát menší než na Zemi.                                                       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) 30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b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) 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Tíhová energie koule o hmotnosti 5 kg vzhledem k povrchu Země je 900 J. V jaké výšce nad povrchem Země je koule?</a:t>
                </a:r>
              </a:p>
              <a:p>
                <a:r>
                  <a:rPr lang="cs-CZ" dirty="0"/>
                  <a:t>                                                                                                                                                                                           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6 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Jakou práci vykonáme, zvedneme-li rovnoměrným pohybem těleso o hmotnosti 6 kg do výše 1,5 m?    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90 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4"/>
                </a:pPr>
                <a:endParaRPr lang="cs-CZ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S použitím vztahu pro sílu pružnosti u pružiny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objasněte fyzikální význam tuhosti pružiny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CAC0CA2-F553-C299-EC40-85F289FE97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97" y="1572321"/>
                <a:ext cx="11474605" cy="3416320"/>
              </a:xfrm>
              <a:prstGeom prst="rect">
                <a:avLst/>
              </a:prstGeom>
              <a:blipFill>
                <a:blip r:embed="rId2"/>
                <a:stretch>
                  <a:fillRect l="-478" t="-1071" b="-19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8196E54-8390-F9BA-FDC7-54561508596B}"/>
                  </a:ext>
                </a:extLst>
              </p:cNvPr>
              <p:cNvSpPr txBox="1"/>
              <p:nvPr/>
            </p:nvSpPr>
            <p:spPr>
              <a:xfrm>
                <a:off x="358697" y="1103970"/>
                <a:ext cx="82277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úlohách dosazujte tíhové zrychlení o velikosti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8196E54-8390-F9BA-FDC7-545615085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97" y="1103970"/>
                <a:ext cx="8227742" cy="369332"/>
              </a:xfrm>
              <a:prstGeom prst="rect">
                <a:avLst/>
              </a:prstGeom>
              <a:blipFill>
                <a:blip r:embed="rId3"/>
                <a:stretch>
                  <a:fillRect l="-66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360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55F0CF2-4318-1B18-8DFB-3E5146F6E1D5}"/>
              </a:ext>
            </a:extLst>
          </p:cNvPr>
          <p:cNvSpPr txBox="1"/>
          <p:nvPr/>
        </p:nvSpPr>
        <p:spPr>
          <a:xfrm>
            <a:off x="119270" y="230588"/>
            <a:ext cx="2957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Potenciální energie pružnosti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DAF4563-7BF2-15B3-B83F-4907A2BC3D60}"/>
                  </a:ext>
                </a:extLst>
              </p:cNvPr>
              <p:cNvSpPr txBox="1"/>
              <p:nvPr/>
            </p:nvSpPr>
            <p:spPr>
              <a:xfrm>
                <a:off x="222637" y="755374"/>
                <a:ext cx="11600953" cy="5315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předcházejícím snímku je graficky odvozen vztah pro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kterou je nutné vykonat k protažení pružiny ze základní polohy o dráhu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, působíme-li na pružinu silou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          (1)</a:t>
                </a:r>
              </a:p>
              <a:p>
                <a:endParaRPr lang="cs-CZ" sz="800" dirty="0"/>
              </a:p>
              <a:p>
                <a:r>
                  <a:rPr lang="cs-CZ" dirty="0"/>
                  <a:t>Práce vykonaná při protahování nebo stlačování pružiny je rovna energii pružnosti deformované pružiny.</a:t>
                </a:r>
              </a:p>
              <a:p>
                <a:endParaRPr lang="cs-CZ" sz="800" dirty="0"/>
              </a:p>
              <a:p>
                <a:r>
                  <a:rPr lang="cs-CZ" dirty="0"/>
                  <a:t>U pružiny vyjadřujeme přímou úměrnost mezi velikostí deformující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a odpovídajícím prodloužení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je </a:t>
                </a:r>
                <a:r>
                  <a:rPr lang="cs-CZ" b="1" dirty="0"/>
                  <a:t>tuhost pružiny.</a:t>
                </a:r>
              </a:p>
              <a:p>
                <a:endParaRPr lang="cs-CZ" sz="800" b="1" dirty="0"/>
              </a:p>
              <a:p>
                <a:r>
                  <a:rPr lang="cs-CZ" dirty="0"/>
                  <a:t>Dosadíme-li za F do vztahu pro práci (1),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 tohoto vztahu vyplývá, že energie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𝑝𝑟</m:t>
                        </m:r>
                      </m:sub>
                    </m:sSub>
                  </m:oMath>
                </a14:m>
                <a:r>
                  <a:rPr lang="cs-CZ" dirty="0"/>
                  <a:t> pružiny dokonale pružné a prodloužené nebo zkrácené o délku x je dána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𝒑𝒓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DAF4563-7BF2-15B3-B83F-4907A2BC3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637" y="755374"/>
                <a:ext cx="11600953" cy="5315942"/>
              </a:xfrm>
              <a:prstGeom prst="rect">
                <a:avLst/>
              </a:prstGeom>
              <a:blipFill>
                <a:blip r:embed="rId2"/>
                <a:stretch>
                  <a:fillRect l="-473" t="-688" r="-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 3">
            <a:hlinkClick r:id="rId3" action="ppaction://hlinksldjump"/>
            <a:extLst>
              <a:ext uri="{FF2B5EF4-FFF2-40B4-BE49-F238E27FC236}">
                <a16:creationId xmlns:a16="http://schemas.microsoft.com/office/drawing/2014/main" id="{81BD2CC1-0547-9268-59D2-247E36CC8CF7}"/>
              </a:ext>
            </a:extLst>
          </p:cNvPr>
          <p:cNvSpPr/>
          <p:nvPr/>
        </p:nvSpPr>
        <p:spPr>
          <a:xfrm>
            <a:off x="11227242" y="6062536"/>
            <a:ext cx="558168" cy="5581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52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394296-1ECF-94AE-0A4D-385B1E56564F}"/>
              </a:ext>
            </a:extLst>
          </p:cNvPr>
          <p:cNvSpPr txBox="1"/>
          <p:nvPr/>
        </p:nvSpPr>
        <p:spPr>
          <a:xfrm>
            <a:off x="629062" y="325239"/>
            <a:ext cx="601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Práce vykonaná v tíhovém poli   -   nezávislost na trajektorii</a:t>
            </a:r>
            <a:endParaRPr lang="cs-CZ" dirty="0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59A6306-58DE-E0BE-B1F8-1EFC33974068}"/>
              </a:ext>
            </a:extLst>
          </p:cNvPr>
          <p:cNvCxnSpPr/>
          <p:nvPr/>
        </p:nvCxnSpPr>
        <p:spPr>
          <a:xfrm flipV="1">
            <a:off x="595046" y="1745400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B4D72DE2-A3EA-EBF3-7CDE-E5CF568AD8F4}"/>
              </a:ext>
            </a:extLst>
          </p:cNvPr>
          <p:cNvCxnSpPr/>
          <p:nvPr/>
        </p:nvCxnSpPr>
        <p:spPr>
          <a:xfrm flipV="1">
            <a:off x="631050" y="3462831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9910562-1C0F-3EC8-F932-2F67BA0E2F69}"/>
              </a:ext>
            </a:extLst>
          </p:cNvPr>
          <p:cNvCxnSpPr/>
          <p:nvPr/>
        </p:nvCxnSpPr>
        <p:spPr>
          <a:xfrm>
            <a:off x="2164979" y="1761596"/>
            <a:ext cx="0" cy="1692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>
            <a:extLst>
              <a:ext uri="{FF2B5EF4-FFF2-40B4-BE49-F238E27FC236}">
                <a16:creationId xmlns:a16="http://schemas.microsoft.com/office/drawing/2014/main" id="{9EED98A4-6EB9-389F-AE66-18A347EB22F9}"/>
              </a:ext>
            </a:extLst>
          </p:cNvPr>
          <p:cNvSpPr/>
          <p:nvPr/>
        </p:nvSpPr>
        <p:spPr>
          <a:xfrm>
            <a:off x="3079324" y="1505874"/>
            <a:ext cx="216020" cy="21602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EEE369A1-F6F3-0117-4DFB-54DD57233F99}"/>
              </a:ext>
            </a:extLst>
          </p:cNvPr>
          <p:cNvCxnSpPr>
            <a:stCxn id="11" idx="4"/>
          </p:cNvCxnSpPr>
          <p:nvPr/>
        </p:nvCxnSpPr>
        <p:spPr>
          <a:xfrm>
            <a:off x="3187334" y="1721895"/>
            <a:ext cx="0" cy="174093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42003BF-ACDA-1DDB-3645-D5F8506C1930}"/>
              </a:ext>
            </a:extLst>
          </p:cNvPr>
          <p:cNvSpPr txBox="1"/>
          <p:nvPr/>
        </p:nvSpPr>
        <p:spPr>
          <a:xfrm>
            <a:off x="1428484" y="1408597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92761212-7AC2-BCC3-D269-C8598B34954E}"/>
              </a:ext>
            </a:extLst>
          </p:cNvPr>
          <p:cNvSpPr txBox="1"/>
          <p:nvPr/>
        </p:nvSpPr>
        <p:spPr>
          <a:xfrm>
            <a:off x="564877" y="3130761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D7476E10-F00F-AC14-CB50-12E9D8DB17D6}"/>
              </a:ext>
            </a:extLst>
          </p:cNvPr>
          <p:cNvCxnSpPr/>
          <p:nvPr/>
        </p:nvCxnSpPr>
        <p:spPr>
          <a:xfrm>
            <a:off x="2540148" y="908721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9B06955E-83D4-8EFA-4A50-3C3B3FC8DE1B}"/>
              </a:ext>
            </a:extLst>
          </p:cNvPr>
          <p:cNvCxnSpPr/>
          <p:nvPr/>
        </p:nvCxnSpPr>
        <p:spPr>
          <a:xfrm>
            <a:off x="3044204" y="908721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57DA215E-A941-E9FB-30DC-B522BFCEAD49}"/>
              </a:ext>
            </a:extLst>
          </p:cNvPr>
          <p:cNvCxnSpPr/>
          <p:nvPr/>
        </p:nvCxnSpPr>
        <p:spPr>
          <a:xfrm>
            <a:off x="3512256" y="930241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>
            <a:extLst>
              <a:ext uri="{FF2B5EF4-FFF2-40B4-BE49-F238E27FC236}">
                <a16:creationId xmlns:a16="http://schemas.microsoft.com/office/drawing/2014/main" id="{E5653C32-39D9-5E4E-48F6-113CA3B451C1}"/>
              </a:ext>
            </a:extLst>
          </p:cNvPr>
          <p:cNvCxnSpPr/>
          <p:nvPr/>
        </p:nvCxnSpPr>
        <p:spPr>
          <a:xfrm>
            <a:off x="3979422" y="908721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D716EFD-9CB6-6F43-5269-EAFEDD6769C2}"/>
              </a:ext>
            </a:extLst>
          </p:cNvPr>
          <p:cNvSpPr txBox="1"/>
          <p:nvPr/>
        </p:nvSpPr>
        <p:spPr>
          <a:xfrm>
            <a:off x="3979422" y="83480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(gradient) tíhového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/>
              <p:nvPr/>
            </p:nvSpPr>
            <p:spPr>
              <a:xfrm>
                <a:off x="3486705" y="1393896"/>
                <a:ext cx="106141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6705" y="1393896"/>
                <a:ext cx="1061418" cy="338554"/>
              </a:xfrm>
              <a:prstGeom prst="rect">
                <a:avLst/>
              </a:prstGeom>
              <a:blipFill>
                <a:blip r:embed="rId3"/>
                <a:stretch>
                  <a:fillRect b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06C272CA-AA90-1B85-58B6-177FE24F3F5F}"/>
                  </a:ext>
                </a:extLst>
              </p:cNvPr>
              <p:cNvSpPr txBox="1"/>
              <p:nvPr/>
            </p:nvSpPr>
            <p:spPr>
              <a:xfrm>
                <a:off x="8066909" y="2376443"/>
                <a:ext cx="8383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06C272CA-AA90-1B85-58B6-177FE24F3F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6909" y="2376443"/>
                <a:ext cx="838368" cy="30777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>
                <a:extLst>
                  <a:ext uri="{FF2B5EF4-FFF2-40B4-BE49-F238E27FC236}">
                    <a16:creationId xmlns:a16="http://schemas.microsoft.com/office/drawing/2014/main" id="{271C90EE-0949-A72E-A415-5A0B18126645}"/>
                  </a:ext>
                </a:extLst>
              </p:cNvPr>
              <p:cNvSpPr txBox="1"/>
              <p:nvPr/>
            </p:nvSpPr>
            <p:spPr>
              <a:xfrm>
                <a:off x="262547" y="4510306"/>
                <a:ext cx="3240000" cy="5533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func>
                        <m:func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=50∙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=25 </m:t>
                          </m:r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</m:func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71" name="TextovéPole 70">
                <a:extLst>
                  <a:ext uri="{FF2B5EF4-FFF2-40B4-BE49-F238E27FC236}">
                    <a16:creationId xmlns:a16="http://schemas.microsoft.com/office/drawing/2014/main" id="{271C90EE-0949-A72E-A415-5A0B181266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47" y="4510306"/>
                <a:ext cx="3240000" cy="55335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3" name="Přímá spojnice 72">
            <a:extLst>
              <a:ext uri="{FF2B5EF4-FFF2-40B4-BE49-F238E27FC236}">
                <a16:creationId xmlns:a16="http://schemas.microsoft.com/office/drawing/2014/main" id="{6829B51B-CFDE-B389-1922-E7B4B179DF8B}"/>
              </a:ext>
            </a:extLst>
          </p:cNvPr>
          <p:cNvCxnSpPr>
            <a:cxnSpLocks/>
          </p:cNvCxnSpPr>
          <p:nvPr/>
        </p:nvCxnSpPr>
        <p:spPr>
          <a:xfrm>
            <a:off x="3526575" y="3717033"/>
            <a:ext cx="0" cy="16919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>
                <a:extLst>
                  <a:ext uri="{FF2B5EF4-FFF2-40B4-BE49-F238E27FC236}">
                    <a16:creationId xmlns:a16="http://schemas.microsoft.com/office/drawing/2014/main" id="{0D4AEE9F-3C1A-2803-80BC-B65AE55C44E1}"/>
                  </a:ext>
                </a:extLst>
              </p:cNvPr>
              <p:cNvSpPr txBox="1"/>
              <p:nvPr/>
            </p:nvSpPr>
            <p:spPr>
              <a:xfrm>
                <a:off x="3840342" y="4534778"/>
                <a:ext cx="12172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4" name="TextovéPole 73">
                <a:extLst>
                  <a:ext uri="{FF2B5EF4-FFF2-40B4-BE49-F238E27FC236}">
                    <a16:creationId xmlns:a16="http://schemas.microsoft.com/office/drawing/2014/main" id="{0D4AEE9F-3C1A-2803-80BC-B65AE55C44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0342" y="4534778"/>
                <a:ext cx="1217233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5" name="Přímá spojnice 74">
            <a:extLst>
              <a:ext uri="{FF2B5EF4-FFF2-40B4-BE49-F238E27FC236}">
                <a16:creationId xmlns:a16="http://schemas.microsoft.com/office/drawing/2014/main" id="{CF755EC5-E096-2BC1-3D1A-850BE92B455D}"/>
              </a:ext>
            </a:extLst>
          </p:cNvPr>
          <p:cNvCxnSpPr>
            <a:cxnSpLocks/>
          </p:cNvCxnSpPr>
          <p:nvPr/>
        </p:nvCxnSpPr>
        <p:spPr>
          <a:xfrm>
            <a:off x="5890319" y="3740026"/>
            <a:ext cx="0" cy="16689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>
                <a:extLst>
                  <a:ext uri="{FF2B5EF4-FFF2-40B4-BE49-F238E27FC236}">
                    <a16:creationId xmlns:a16="http://schemas.microsoft.com/office/drawing/2014/main" id="{C90C29F6-28A0-18C2-4A8B-567082FBD3A9}"/>
                  </a:ext>
                </a:extLst>
              </p:cNvPr>
              <p:cNvSpPr txBox="1"/>
              <p:nvPr/>
            </p:nvSpPr>
            <p:spPr>
              <a:xfrm>
                <a:off x="6018435" y="4179624"/>
                <a:ext cx="4345688" cy="555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.</m:t>
                      </m:r>
                      <m:func>
                        <m:func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func>
                                <m:func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cs-CZ" sz="160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𝛽</m:t>
                                  </m:r>
                                </m:e>
                              </m:func>
                            </m:den>
                          </m:f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r>
                        <a:rPr lang="cs-CZ" sz="1600" i="1">
                          <a:latin typeface="Cambria Math" panose="02040503050406030204" pitchFamily="18" charset="0"/>
                        </a:rPr>
                        <m:t>25.12 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6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sz="1600" b="1" dirty="0"/>
              </a:p>
            </p:txBody>
          </p:sp>
        </mc:Choice>
        <mc:Fallback xmlns="">
          <p:sp>
            <p:nvSpPr>
              <p:cNvPr id="76" name="TextovéPole 75">
                <a:extLst>
                  <a:ext uri="{FF2B5EF4-FFF2-40B4-BE49-F238E27FC236}">
                    <a16:creationId xmlns:a16="http://schemas.microsoft.com/office/drawing/2014/main" id="{C90C29F6-28A0-18C2-4A8B-567082FBD3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8435" y="4179624"/>
                <a:ext cx="4345688" cy="555473"/>
              </a:xfrm>
              <a:prstGeom prst="rect">
                <a:avLst/>
              </a:prstGeom>
              <a:blipFill>
                <a:blip r:embed="rId9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8" name="Přímá spojnice 77">
            <a:extLst>
              <a:ext uri="{FF2B5EF4-FFF2-40B4-BE49-F238E27FC236}">
                <a16:creationId xmlns:a16="http://schemas.microsoft.com/office/drawing/2014/main" id="{9060D77A-E62F-76A1-BD49-993455AF1313}"/>
              </a:ext>
            </a:extLst>
          </p:cNvPr>
          <p:cNvCxnSpPr>
            <a:cxnSpLocks/>
          </p:cNvCxnSpPr>
          <p:nvPr/>
        </p:nvCxnSpPr>
        <p:spPr>
          <a:xfrm>
            <a:off x="201688" y="4138167"/>
            <a:ext cx="99267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>
            <a:extLst>
              <a:ext uri="{FF2B5EF4-FFF2-40B4-BE49-F238E27FC236}">
                <a16:creationId xmlns:a16="http://schemas.microsoft.com/office/drawing/2014/main" id="{8D9E6CCC-B48D-D0C7-1006-5C6D8F5754A2}"/>
              </a:ext>
            </a:extLst>
          </p:cNvPr>
          <p:cNvCxnSpPr>
            <a:cxnSpLocks/>
          </p:cNvCxnSpPr>
          <p:nvPr/>
        </p:nvCxnSpPr>
        <p:spPr>
          <a:xfrm>
            <a:off x="234155" y="5408945"/>
            <a:ext cx="10017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2406014D-19C1-7C40-6713-42673E3D38E8}"/>
              </a:ext>
            </a:extLst>
          </p:cNvPr>
          <p:cNvSpPr txBox="1"/>
          <p:nvPr/>
        </p:nvSpPr>
        <p:spPr>
          <a:xfrm>
            <a:off x="628321" y="6149745"/>
            <a:ext cx="8887970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21242C"/>
                </a:solidFill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Práce vykonaná konzervativní silou na dané těleso závisí pouze na počáteční a koncové poloze tělesa. Nezávisí na tvaru ani délce dráhy.</a:t>
            </a:r>
            <a:endParaRPr lang="cs-CZ" dirty="0"/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9DC6D069-AC2B-3D62-157F-9A00BC9C616E}"/>
              </a:ext>
            </a:extLst>
          </p:cNvPr>
          <p:cNvCxnSpPr/>
          <p:nvPr/>
        </p:nvCxnSpPr>
        <p:spPr>
          <a:xfrm>
            <a:off x="7680270" y="4319077"/>
            <a:ext cx="216024" cy="2561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0A488FF-6FE8-6B75-EC5D-844823EC8316}"/>
              </a:ext>
            </a:extLst>
          </p:cNvPr>
          <p:cNvCxnSpPr/>
          <p:nvPr/>
        </p:nvCxnSpPr>
        <p:spPr>
          <a:xfrm>
            <a:off x="8242101" y="4454278"/>
            <a:ext cx="216024" cy="2561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A8303DEA-50EA-1D52-09C4-89389C2883A7}"/>
                  </a:ext>
                </a:extLst>
              </p:cNvPr>
              <p:cNvSpPr txBox="1"/>
              <p:nvPr/>
            </p:nvSpPr>
            <p:spPr>
              <a:xfrm>
                <a:off x="443410" y="5409816"/>
                <a:ext cx="94910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pohybující se po dráze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z hladiny A na hladinu B vykoná stejnou práci pokud by se totéž těleso pohybovalo z hladiny A na hladinu B po dráze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 V obou případech je vykonaná 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300 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A8303DEA-50EA-1D52-09C4-89389C2883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410" y="5409816"/>
                <a:ext cx="9491060" cy="646331"/>
              </a:xfrm>
              <a:prstGeom prst="rect">
                <a:avLst/>
              </a:prstGeom>
              <a:blipFill>
                <a:blip r:embed="rId13"/>
                <a:stretch>
                  <a:fillRect l="-57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2B35BF23-89A4-596E-2C3B-2A8284CEFAE3}"/>
              </a:ext>
            </a:extLst>
          </p:cNvPr>
          <p:cNvCxnSpPr/>
          <p:nvPr/>
        </p:nvCxnSpPr>
        <p:spPr>
          <a:xfrm flipV="1">
            <a:off x="6359233" y="1761596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22C3253B-7386-5C2C-38A9-4A19CE79C902}"/>
              </a:ext>
            </a:extLst>
          </p:cNvPr>
          <p:cNvCxnSpPr/>
          <p:nvPr/>
        </p:nvCxnSpPr>
        <p:spPr>
          <a:xfrm flipV="1">
            <a:off x="6395237" y="3479027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16572C66-825C-4F30-7374-49E556D9BAB2}"/>
              </a:ext>
            </a:extLst>
          </p:cNvPr>
          <p:cNvCxnSpPr/>
          <p:nvPr/>
        </p:nvCxnSpPr>
        <p:spPr>
          <a:xfrm>
            <a:off x="8934920" y="1770831"/>
            <a:ext cx="0" cy="1692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ál 27">
            <a:extLst>
              <a:ext uri="{FF2B5EF4-FFF2-40B4-BE49-F238E27FC236}">
                <a16:creationId xmlns:a16="http://schemas.microsoft.com/office/drawing/2014/main" id="{3CA5666A-8F49-A28C-4BC9-927E111CD7DA}"/>
              </a:ext>
            </a:extLst>
          </p:cNvPr>
          <p:cNvSpPr/>
          <p:nvPr/>
        </p:nvSpPr>
        <p:spPr>
          <a:xfrm>
            <a:off x="8843511" y="1522070"/>
            <a:ext cx="216020" cy="21602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nice 34">
            <a:extLst>
              <a:ext uri="{FF2B5EF4-FFF2-40B4-BE49-F238E27FC236}">
                <a16:creationId xmlns:a16="http://schemas.microsoft.com/office/drawing/2014/main" id="{657F202B-3ED4-EE3E-B9F7-60B468BBC1C9}"/>
              </a:ext>
            </a:extLst>
          </p:cNvPr>
          <p:cNvCxnSpPr>
            <a:stCxn id="28" idx="4"/>
          </p:cNvCxnSpPr>
          <p:nvPr/>
        </p:nvCxnSpPr>
        <p:spPr>
          <a:xfrm>
            <a:off x="8951521" y="1738091"/>
            <a:ext cx="2016224" cy="174093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96E69D49-78AD-85F3-E8A6-81EAA3010ACC}"/>
                  </a:ext>
                </a:extLst>
              </p:cNvPr>
              <p:cNvSpPr txBox="1"/>
              <p:nvPr/>
            </p:nvSpPr>
            <p:spPr>
              <a:xfrm>
                <a:off x="8934920" y="2388564"/>
                <a:ext cx="8609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cs-CZ" sz="1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</m:t>
                          </m:r>
                        </m:e>
                        <m:sup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96E69D49-78AD-85F3-E8A6-81EAA3010A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4920" y="2388564"/>
                <a:ext cx="860951" cy="307777"/>
              </a:xfrm>
              <a:prstGeom prst="rect">
                <a:avLst/>
              </a:prstGeom>
              <a:blipFill>
                <a:blip r:embed="rId14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blouk 39">
            <a:extLst>
              <a:ext uri="{FF2B5EF4-FFF2-40B4-BE49-F238E27FC236}">
                <a16:creationId xmlns:a16="http://schemas.microsoft.com/office/drawing/2014/main" id="{5B2CAEB7-09BF-FF1E-7F04-DBC5530473BD}"/>
              </a:ext>
            </a:extLst>
          </p:cNvPr>
          <p:cNvSpPr/>
          <p:nvPr/>
        </p:nvSpPr>
        <p:spPr>
          <a:xfrm rot="5677988">
            <a:off x="8217317" y="1632645"/>
            <a:ext cx="1620000" cy="16200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D5FA1E2F-C851-C270-67E6-89AA1ECC261B}"/>
              </a:ext>
            </a:extLst>
          </p:cNvPr>
          <p:cNvSpPr txBox="1"/>
          <p:nvPr/>
        </p:nvSpPr>
        <p:spPr>
          <a:xfrm>
            <a:off x="7192671" y="1424793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E75A19EA-1554-6FA9-A37D-58416B5AE440}"/>
              </a:ext>
            </a:extLst>
          </p:cNvPr>
          <p:cNvSpPr txBox="1"/>
          <p:nvPr/>
        </p:nvSpPr>
        <p:spPr>
          <a:xfrm>
            <a:off x="7165355" y="3147872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C7707329-B076-032E-4705-3E23D919C1C7}"/>
              </a:ext>
            </a:extLst>
          </p:cNvPr>
          <p:cNvCxnSpPr/>
          <p:nvPr/>
        </p:nvCxnSpPr>
        <p:spPr>
          <a:xfrm>
            <a:off x="8304335" y="924917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>
            <a:extLst>
              <a:ext uri="{FF2B5EF4-FFF2-40B4-BE49-F238E27FC236}">
                <a16:creationId xmlns:a16="http://schemas.microsoft.com/office/drawing/2014/main" id="{D8A754FF-813F-CD79-CFF6-9858E119CC44}"/>
              </a:ext>
            </a:extLst>
          </p:cNvPr>
          <p:cNvCxnSpPr/>
          <p:nvPr/>
        </p:nvCxnSpPr>
        <p:spPr>
          <a:xfrm>
            <a:off x="8808391" y="924917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>
            <a:extLst>
              <a:ext uri="{FF2B5EF4-FFF2-40B4-BE49-F238E27FC236}">
                <a16:creationId xmlns:a16="http://schemas.microsoft.com/office/drawing/2014/main" id="{6F625EC9-0AC2-E23A-6421-FB6816F08941}"/>
              </a:ext>
            </a:extLst>
          </p:cNvPr>
          <p:cNvCxnSpPr/>
          <p:nvPr/>
        </p:nvCxnSpPr>
        <p:spPr>
          <a:xfrm>
            <a:off x="9276443" y="946437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>
            <a:extLst>
              <a:ext uri="{FF2B5EF4-FFF2-40B4-BE49-F238E27FC236}">
                <a16:creationId xmlns:a16="http://schemas.microsoft.com/office/drawing/2014/main" id="{2D911BC6-0117-F51F-58E9-94A7FC303E67}"/>
              </a:ext>
            </a:extLst>
          </p:cNvPr>
          <p:cNvCxnSpPr/>
          <p:nvPr/>
        </p:nvCxnSpPr>
        <p:spPr>
          <a:xfrm>
            <a:off x="9743609" y="924917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FB6DCF18-5668-FF22-5610-28059950E426}"/>
              </a:ext>
            </a:extLst>
          </p:cNvPr>
          <p:cNvSpPr txBox="1"/>
          <p:nvPr/>
        </p:nvSpPr>
        <p:spPr>
          <a:xfrm>
            <a:off x="9743609" y="85099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(gradient) tíhového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368549DE-F36D-8E8E-151C-D5CBFCE7E831}"/>
                  </a:ext>
                </a:extLst>
              </p:cNvPr>
              <p:cNvSpPr txBox="1"/>
              <p:nvPr/>
            </p:nvSpPr>
            <p:spPr>
              <a:xfrm>
                <a:off x="9275556" y="1425742"/>
                <a:ext cx="107813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368549DE-F36D-8E8E-151C-D5CBFCE7E8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5556" y="1425742"/>
                <a:ext cx="1078133" cy="338554"/>
              </a:xfrm>
              <a:prstGeom prst="rect">
                <a:avLst/>
              </a:prstGeom>
              <a:blipFill>
                <a:blip r:embed="rId15"/>
                <a:stretch>
                  <a:fillRect b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/>
              <p:nvPr/>
            </p:nvSpPr>
            <p:spPr>
              <a:xfrm>
                <a:off x="234155" y="3712164"/>
                <a:ext cx="30947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=5.10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155" y="3712164"/>
                <a:ext cx="3094794" cy="369332"/>
              </a:xfrm>
              <a:prstGeom prst="rect">
                <a:avLst/>
              </a:prstGeom>
              <a:blipFill>
                <a:blip r:embed="rId16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/>
              <p:nvPr/>
            </p:nvSpPr>
            <p:spPr>
              <a:xfrm>
                <a:off x="3790143" y="3694863"/>
                <a:ext cx="10885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143" y="3694863"/>
                <a:ext cx="1088572" cy="3693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/>
              <p:nvPr/>
            </p:nvSpPr>
            <p:spPr>
              <a:xfrm>
                <a:off x="6018435" y="3742934"/>
                <a:ext cx="304168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=50.6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</m:oMath>
                  </m:oMathPara>
                </a14:m>
                <a:endParaRPr lang="cs-CZ" sz="1800" b="1" dirty="0"/>
              </a:p>
            </p:txBody>
          </p:sp>
        </mc:Choice>
        <mc:Fallback xmlns="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8435" y="3742934"/>
                <a:ext cx="3041684" cy="369332"/>
              </a:xfrm>
              <a:prstGeom prst="rect">
                <a:avLst/>
              </a:prstGeom>
              <a:blipFill>
                <a:blip r:embed="rId18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/>
              <p:nvPr/>
            </p:nvSpPr>
            <p:spPr>
              <a:xfrm>
                <a:off x="2164979" y="2407972"/>
                <a:ext cx="88062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4979" y="2407972"/>
                <a:ext cx="880623" cy="30777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>
                <a:extLst>
                  <a:ext uri="{FF2B5EF4-FFF2-40B4-BE49-F238E27FC236}">
                    <a16:creationId xmlns:a16="http://schemas.microsoft.com/office/drawing/2014/main" id="{CA30C75B-72DF-C1BB-440E-3EE63B79D31F}"/>
                  </a:ext>
                </a:extLst>
              </p:cNvPr>
              <p:cNvSpPr txBox="1"/>
              <p:nvPr/>
            </p:nvSpPr>
            <p:spPr>
              <a:xfrm>
                <a:off x="9685662" y="1998583"/>
                <a:ext cx="2097185" cy="6694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func>
                            <m:func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400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</m:func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f>
                            <m:f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68" name="TextovéPole 67">
                <a:extLst>
                  <a:ext uri="{FF2B5EF4-FFF2-40B4-BE49-F238E27FC236}">
                    <a16:creationId xmlns:a16="http://schemas.microsoft.com/office/drawing/2014/main" id="{CA30C75B-72DF-C1BB-440E-3EE63B79D3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5662" y="1998583"/>
                <a:ext cx="2097185" cy="669414"/>
              </a:xfrm>
              <a:prstGeom prst="rect">
                <a:avLst/>
              </a:prstGeom>
              <a:blipFill>
                <a:blip r:embed="rId20"/>
                <a:stretch>
                  <a:fillRect b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>
                <a:extLst>
                  <a:ext uri="{FF2B5EF4-FFF2-40B4-BE49-F238E27FC236}">
                    <a16:creationId xmlns:a16="http://schemas.microsoft.com/office/drawing/2014/main" id="{CBCD3712-868C-5B0A-B9B4-3B3776568965}"/>
                  </a:ext>
                </a:extLst>
              </p:cNvPr>
              <p:cNvSpPr txBox="1"/>
              <p:nvPr/>
            </p:nvSpPr>
            <p:spPr>
              <a:xfrm>
                <a:off x="7059819" y="4863580"/>
                <a:ext cx="218618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=25.12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6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  <m:r>
                        <a:rPr lang="cs-CZ" sz="16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sz="1600" b="1" dirty="0"/>
              </a:p>
            </p:txBody>
          </p:sp>
        </mc:Choice>
        <mc:Fallback xmlns="">
          <p:sp>
            <p:nvSpPr>
              <p:cNvPr id="77" name="TextovéPole 76">
                <a:extLst>
                  <a:ext uri="{FF2B5EF4-FFF2-40B4-BE49-F238E27FC236}">
                    <a16:creationId xmlns:a16="http://schemas.microsoft.com/office/drawing/2014/main" id="{CBCD3712-868C-5B0A-B9B4-3B37765689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9819" y="4863580"/>
                <a:ext cx="2186183" cy="338554"/>
              </a:xfrm>
              <a:prstGeom prst="rect">
                <a:avLst/>
              </a:prstGeom>
              <a:blipFill>
                <a:blip r:embed="rId21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>
            <a:extLst>
              <a:ext uri="{FF2B5EF4-FFF2-40B4-BE49-F238E27FC236}">
                <a16:creationId xmlns:a16="http://schemas.microsoft.com/office/drawing/2014/main" id="{637E8156-42C8-07BD-2D02-9B4921587CD1}"/>
              </a:ext>
            </a:extLst>
          </p:cNvPr>
          <p:cNvGrpSpPr/>
          <p:nvPr/>
        </p:nvGrpSpPr>
        <p:grpSpPr>
          <a:xfrm>
            <a:off x="10251187" y="3701029"/>
            <a:ext cx="1677461" cy="2977623"/>
            <a:chOff x="10251187" y="3701029"/>
            <a:chExt cx="1677461" cy="2977623"/>
          </a:xfrm>
        </p:grpSpPr>
        <p:grpSp>
          <p:nvGrpSpPr>
            <p:cNvPr id="3" name="Skupina 2">
              <a:extLst>
                <a:ext uri="{FF2B5EF4-FFF2-40B4-BE49-F238E27FC236}">
                  <a16:creationId xmlns:a16="http://schemas.microsoft.com/office/drawing/2014/main" id="{FF8D47C0-6AE7-A321-A43D-68394D58C174}"/>
                </a:ext>
              </a:extLst>
            </p:cNvPr>
            <p:cNvGrpSpPr/>
            <p:nvPr/>
          </p:nvGrpSpPr>
          <p:grpSpPr>
            <a:xfrm>
              <a:off x="10389054" y="3701029"/>
              <a:ext cx="1539594" cy="2464275"/>
              <a:chOff x="10389054" y="3701029"/>
              <a:chExt cx="1539594" cy="2464275"/>
            </a:xfrm>
          </p:grpSpPr>
          <p:cxnSp>
            <p:nvCxnSpPr>
              <p:cNvPr id="50" name="Přímá spojnice 49">
                <a:extLst>
                  <a:ext uri="{FF2B5EF4-FFF2-40B4-BE49-F238E27FC236}">
                    <a16:creationId xmlns:a16="http://schemas.microsoft.com/office/drawing/2014/main" id="{AD8C6AF1-96E2-978D-0045-9EE609C324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816275" y="3701029"/>
                <a:ext cx="0" cy="2464275"/>
              </a:xfrm>
              <a:prstGeom prst="line">
                <a:avLst/>
              </a:prstGeom>
              <a:ln w="38100">
                <a:solidFill>
                  <a:schemeClr val="accent3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římá spojnice 51">
                <a:extLst>
                  <a:ext uri="{FF2B5EF4-FFF2-40B4-BE49-F238E27FC236}">
                    <a16:creationId xmlns:a16="http://schemas.microsoft.com/office/drawing/2014/main" id="{5D839AB6-F8E1-F1BD-5DCF-45DE718B91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827265" y="3739083"/>
                <a:ext cx="1101383" cy="913503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ovéPole 52">
                    <a:extLst>
                      <a:ext uri="{FF2B5EF4-FFF2-40B4-BE49-F238E27FC236}">
                        <a16:creationId xmlns:a16="http://schemas.microsoft.com/office/drawing/2014/main" id="{42B8F73A-CBC0-5A78-3BD8-2440657EB5C3}"/>
                      </a:ext>
                    </a:extLst>
                  </p:cNvPr>
                  <p:cNvSpPr txBox="1"/>
                  <p:nvPr/>
                </p:nvSpPr>
                <p:spPr>
                  <a:xfrm>
                    <a:off x="10389054" y="4652586"/>
                    <a:ext cx="43204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3" name="TextovéPole 52">
                    <a:extLst>
                      <a:ext uri="{FF2B5EF4-FFF2-40B4-BE49-F238E27FC236}">
                        <a16:creationId xmlns:a16="http://schemas.microsoft.com/office/drawing/2014/main" id="{42B8F73A-CBC0-5A78-3BD8-2440657EB5C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389054" y="4652586"/>
                    <a:ext cx="432041" cy="369332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3" name="Přímá spojnice 62">
                <a:extLst>
                  <a:ext uri="{FF2B5EF4-FFF2-40B4-BE49-F238E27FC236}">
                    <a16:creationId xmlns:a16="http://schemas.microsoft.com/office/drawing/2014/main" id="{2C21F292-23AE-7C2E-B037-40967D7C91C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812548" y="4652586"/>
                <a:ext cx="1116100" cy="151271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Ovál 66">
                <a:extLst>
                  <a:ext uri="{FF2B5EF4-FFF2-40B4-BE49-F238E27FC236}">
                    <a16:creationId xmlns:a16="http://schemas.microsoft.com/office/drawing/2014/main" id="{6B79197B-0B4D-A638-4E31-62BA4ED5233D}"/>
                  </a:ext>
                </a:extLst>
              </p:cNvPr>
              <p:cNvSpPr/>
              <p:nvPr/>
            </p:nvSpPr>
            <p:spPr>
              <a:xfrm>
                <a:off x="11671557" y="4681195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9" name="TextovéPole 68">
                    <a:extLst>
                      <a:ext uri="{FF2B5EF4-FFF2-40B4-BE49-F238E27FC236}">
                        <a16:creationId xmlns:a16="http://schemas.microsoft.com/office/drawing/2014/main" id="{6B3DFE51-F53E-281A-F44B-0342DE3E52A9}"/>
                      </a:ext>
                    </a:extLst>
                  </p:cNvPr>
                  <p:cNvSpPr txBox="1"/>
                  <p:nvPr/>
                </p:nvSpPr>
                <p:spPr>
                  <a:xfrm>
                    <a:off x="11417089" y="3890650"/>
                    <a:ext cx="43204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69" name="TextovéPole 68">
                    <a:extLst>
                      <a:ext uri="{FF2B5EF4-FFF2-40B4-BE49-F238E27FC236}">
                        <a16:creationId xmlns:a16="http://schemas.microsoft.com/office/drawing/2014/main" id="{6B3DFE51-F53E-281A-F44B-0342DE3E52A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1417089" y="3890650"/>
                    <a:ext cx="432041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4" name="Oblouk 13">
                <a:extLst>
                  <a:ext uri="{FF2B5EF4-FFF2-40B4-BE49-F238E27FC236}">
                    <a16:creationId xmlns:a16="http://schemas.microsoft.com/office/drawing/2014/main" id="{03DEADCE-1844-4E39-6871-BB6F4D7BC46C}"/>
                  </a:ext>
                </a:extLst>
              </p:cNvPr>
              <p:cNvSpPr/>
              <p:nvPr/>
            </p:nvSpPr>
            <p:spPr>
              <a:xfrm rot="5677988">
                <a:off x="10620414" y="3873619"/>
                <a:ext cx="824225" cy="818912"/>
              </a:xfrm>
              <a:prstGeom prst="arc">
                <a:avLst>
                  <a:gd name="adj1" fmla="val 15867842"/>
                  <a:gd name="adj2" fmla="val 138737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6" name="TextovéPole 15">
                    <a:extLst>
                      <a:ext uri="{FF2B5EF4-FFF2-40B4-BE49-F238E27FC236}">
                        <a16:creationId xmlns:a16="http://schemas.microsoft.com/office/drawing/2014/main" id="{E7611FCF-354F-3890-9394-B99033A1842D}"/>
                      </a:ext>
                    </a:extLst>
                  </p:cNvPr>
                  <p:cNvSpPr txBox="1"/>
                  <p:nvPr/>
                </p:nvSpPr>
                <p:spPr>
                  <a:xfrm>
                    <a:off x="10813707" y="4238916"/>
                    <a:ext cx="675411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cs-CZ" sz="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cs-CZ" sz="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oMath>
                      </m:oMathPara>
                    </a14:m>
                    <a:endParaRPr lang="cs-CZ" sz="800" dirty="0"/>
                  </a:p>
                </p:txBody>
              </p:sp>
            </mc:Choice>
            <mc:Fallback xmlns="">
              <p:sp>
                <p:nvSpPr>
                  <p:cNvPr id="16" name="TextovéPole 15">
                    <a:extLst>
                      <a:ext uri="{FF2B5EF4-FFF2-40B4-BE49-F238E27FC236}">
                        <a16:creationId xmlns:a16="http://schemas.microsoft.com/office/drawing/2014/main" id="{E7611FCF-354F-3890-9394-B99033A1842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813707" y="4238916"/>
                    <a:ext cx="675411" cy="215444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89853811-43A8-7567-EF3E-A48CCA281B38}"/>
                    </a:ext>
                  </a:extLst>
                </p:cNvPr>
                <p:cNvSpPr txBox="1"/>
                <p:nvPr/>
              </p:nvSpPr>
              <p:spPr>
                <a:xfrm>
                  <a:off x="10251187" y="6309320"/>
                  <a:ext cx="167746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unc>
                          <m:func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𝛽</m:t>
                            </m:r>
                          </m:e>
                        </m:fun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89853811-43A8-7567-EF3E-A48CCA281B3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51187" y="6309320"/>
                  <a:ext cx="1677460" cy="369332"/>
                </a:xfrm>
                <a:prstGeom prst="rect">
                  <a:avLst/>
                </a:prstGeom>
                <a:blipFill>
                  <a:blip r:embed="rId22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87039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48148E-6 L 0.15886 0.253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43" y="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1" grpId="0"/>
      <p:bldP spid="74" grpId="0"/>
      <p:bldP spid="76" grpId="0"/>
      <p:bldP spid="80" grpId="0" animBg="1"/>
      <p:bldP spid="18" grpId="0"/>
      <p:bldP spid="28" grpId="0" animBg="1"/>
      <p:bldP spid="56" grpId="0"/>
      <p:bldP spid="58" grpId="0"/>
      <p:bldP spid="60" grpId="0"/>
      <p:bldP spid="68" grpId="0"/>
      <p:bldP spid="7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6286" y="1116185"/>
            <a:ext cx="10771464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Pole je ve fyzice forma hmoty, odlišná od látky, zprostředkující silové působení mezi látkovými částicemi nebo jimi tvořenými vázanými soustavami.</a:t>
            </a:r>
          </a:p>
          <a:p>
            <a:endParaRPr lang="cs-CZ" dirty="0"/>
          </a:p>
          <a:p>
            <a:pPr algn="ctr"/>
            <a:r>
              <a:rPr lang="cs-CZ" dirty="0"/>
              <a:t>gravitační pole, elektrické pole, magnetické pole, pole jaderných sil</a:t>
            </a:r>
          </a:p>
          <a:p>
            <a:endParaRPr lang="cs-CZ" dirty="0"/>
          </a:p>
          <a:p>
            <a:r>
              <a:rPr lang="cs-CZ" dirty="0"/>
              <a:t>Vlastnosti fyzikálních polí popisujeme pomocí fyzikálních veličin charakterizujících toto silové působení.</a:t>
            </a:r>
          </a:p>
          <a:p>
            <a:endParaRPr lang="cs-CZ" sz="800" dirty="0"/>
          </a:p>
          <a:p>
            <a:r>
              <a:rPr lang="cs-CZ" dirty="0"/>
              <a:t>nebo jinak</a:t>
            </a:r>
          </a:p>
          <a:p>
            <a:endParaRPr lang="cs-CZ" sz="800" dirty="0"/>
          </a:p>
          <a:p>
            <a:r>
              <a:rPr lang="cs-CZ" dirty="0"/>
              <a:t>polem se rozumí prostorové rozložení určité fyzikální veličiny, kdy je každému bodu prostředí přiřazena hodnota této fyzikální veličiny.</a:t>
            </a:r>
          </a:p>
          <a:p>
            <a:endParaRPr lang="cs-CZ" sz="800" dirty="0"/>
          </a:p>
          <a:p>
            <a:r>
              <a:rPr lang="cs-CZ" dirty="0"/>
              <a:t>Může se jednat o rozložení této veličiny v látce. </a:t>
            </a:r>
          </a:p>
          <a:p>
            <a:endParaRPr lang="cs-CZ" sz="800" dirty="0"/>
          </a:p>
          <a:p>
            <a:r>
              <a:rPr lang="cs-CZ" dirty="0"/>
              <a:t>Příkladem může být atmosféra jako pole s měnící se hustotou, či teplotní pole v nerovnoměrně zahřátém tělese.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96286" y="536895"/>
            <a:ext cx="378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fyzikální pole – krátce pole</a:t>
            </a:r>
          </a:p>
        </p:txBody>
      </p:sp>
    </p:spTree>
    <p:extLst>
      <p:ext uri="{BB962C8B-B14F-4D97-AF65-F5344CB8AC3E}">
        <p14:creationId xmlns:p14="http://schemas.microsoft.com/office/powerpoint/2010/main" val="294753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1686</TotalTime>
  <Words>1521</Words>
  <Application>Microsoft Office PowerPoint</Application>
  <PresentationFormat>Širokoúhlá obrazovka</PresentationFormat>
  <Paragraphs>341</Paragraphs>
  <Slides>23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Lato</vt:lpstr>
      <vt:lpstr>MTSY</vt:lpstr>
      <vt:lpstr>Times New Roman</vt:lpstr>
      <vt:lpstr>TorontoPlain</vt:lpstr>
      <vt:lpstr>Motiv Office</vt:lpstr>
      <vt:lpstr>Potenciální energie (Fyz43)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Potenciální energie</dc:title>
  <dc:creator>Karel Sixl</dc:creator>
  <cp:lastModifiedBy>KAREL SIXL</cp:lastModifiedBy>
  <cp:revision>89</cp:revision>
  <dcterms:created xsi:type="dcterms:W3CDTF">2023-12-03T06:34:35Z</dcterms:created>
  <dcterms:modified xsi:type="dcterms:W3CDTF">2026-01-13T10:09:05Z</dcterms:modified>
</cp:coreProperties>
</file>