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57" r:id="rId4"/>
    <p:sldId id="280" r:id="rId5"/>
    <p:sldId id="281" r:id="rId6"/>
    <p:sldId id="282" r:id="rId7"/>
    <p:sldId id="284" r:id="rId8"/>
    <p:sldId id="279" r:id="rId9"/>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9" autoAdjust="0"/>
    <p:restoredTop sz="94660"/>
  </p:normalViewPr>
  <p:slideViewPr>
    <p:cSldViewPr snapToGrid="0">
      <p:cViewPr varScale="1">
        <p:scale>
          <a:sx n="122" d="100"/>
          <a:sy n="122" d="100"/>
        </p:scale>
        <p:origin x="96" y="2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B5C30E9-C845-DBF9-B1A7-B5D97C4FC3D1}"/>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6EB9A0A0-C021-3EA1-08D7-DB2AEF1ACBC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8474D92F-C004-5B6F-EBB5-F41D62F1ECB5}"/>
              </a:ext>
            </a:extLst>
          </p:cNvPr>
          <p:cNvSpPr>
            <a:spLocks noGrp="1"/>
          </p:cNvSpPr>
          <p:nvPr>
            <p:ph type="dt" sz="half" idx="10"/>
          </p:nvPr>
        </p:nvSpPr>
        <p:spPr/>
        <p:txBody>
          <a:bodyPr/>
          <a:lstStyle/>
          <a:p>
            <a:fld id="{38A53EBA-9025-4F30-BF93-D56185B4D361}" type="datetimeFigureOut">
              <a:rPr lang="cs-CZ" smtClean="0"/>
              <a:t>23.11.2025</a:t>
            </a:fld>
            <a:endParaRPr lang="cs-CZ"/>
          </a:p>
        </p:txBody>
      </p:sp>
      <p:sp>
        <p:nvSpPr>
          <p:cNvPr id="5" name="Zástupný symbol pro zápatí 4">
            <a:extLst>
              <a:ext uri="{FF2B5EF4-FFF2-40B4-BE49-F238E27FC236}">
                <a16:creationId xmlns:a16="http://schemas.microsoft.com/office/drawing/2014/main" id="{43F3D00A-812A-779C-B805-3EE025CD7045}"/>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A6F70729-45DF-1FD7-F27D-1DE85FC7DD8C}"/>
              </a:ext>
            </a:extLst>
          </p:cNvPr>
          <p:cNvSpPr>
            <a:spLocks noGrp="1"/>
          </p:cNvSpPr>
          <p:nvPr>
            <p:ph type="sldNum" sz="quarter" idx="12"/>
          </p:nvPr>
        </p:nvSpPr>
        <p:spPr/>
        <p:txBody>
          <a:bodyPr/>
          <a:lstStyle/>
          <a:p>
            <a:fld id="{EB9BD360-63AA-4E00-A8D6-85F39A86B477}" type="slidenum">
              <a:rPr lang="cs-CZ" smtClean="0"/>
              <a:t>‹#›</a:t>
            </a:fld>
            <a:endParaRPr lang="cs-CZ"/>
          </a:p>
        </p:txBody>
      </p:sp>
    </p:spTree>
    <p:extLst>
      <p:ext uri="{BB962C8B-B14F-4D97-AF65-F5344CB8AC3E}">
        <p14:creationId xmlns:p14="http://schemas.microsoft.com/office/powerpoint/2010/main" val="1736484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18344A5-FB89-AC59-237C-D7F850B0CAAB}"/>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01AA1AF1-07C7-79CC-DC04-670F11DC943F}"/>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B36B097C-182B-DA22-0AE3-651603F2B5F6}"/>
              </a:ext>
            </a:extLst>
          </p:cNvPr>
          <p:cNvSpPr>
            <a:spLocks noGrp="1"/>
          </p:cNvSpPr>
          <p:nvPr>
            <p:ph type="dt" sz="half" idx="10"/>
          </p:nvPr>
        </p:nvSpPr>
        <p:spPr/>
        <p:txBody>
          <a:bodyPr/>
          <a:lstStyle/>
          <a:p>
            <a:fld id="{38A53EBA-9025-4F30-BF93-D56185B4D361}" type="datetimeFigureOut">
              <a:rPr lang="cs-CZ" smtClean="0"/>
              <a:t>23.11.2025</a:t>
            </a:fld>
            <a:endParaRPr lang="cs-CZ"/>
          </a:p>
        </p:txBody>
      </p:sp>
      <p:sp>
        <p:nvSpPr>
          <p:cNvPr id="5" name="Zástupný symbol pro zápatí 4">
            <a:extLst>
              <a:ext uri="{FF2B5EF4-FFF2-40B4-BE49-F238E27FC236}">
                <a16:creationId xmlns:a16="http://schemas.microsoft.com/office/drawing/2014/main" id="{33076E62-3F12-7B71-4272-C0E1DFBDAD24}"/>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88587023-C231-9B55-E6E0-6FF530884F64}"/>
              </a:ext>
            </a:extLst>
          </p:cNvPr>
          <p:cNvSpPr>
            <a:spLocks noGrp="1"/>
          </p:cNvSpPr>
          <p:nvPr>
            <p:ph type="sldNum" sz="quarter" idx="12"/>
          </p:nvPr>
        </p:nvSpPr>
        <p:spPr/>
        <p:txBody>
          <a:bodyPr/>
          <a:lstStyle/>
          <a:p>
            <a:fld id="{EB9BD360-63AA-4E00-A8D6-85F39A86B477}" type="slidenum">
              <a:rPr lang="cs-CZ" smtClean="0"/>
              <a:t>‹#›</a:t>
            </a:fld>
            <a:endParaRPr lang="cs-CZ"/>
          </a:p>
        </p:txBody>
      </p:sp>
    </p:spTree>
    <p:extLst>
      <p:ext uri="{BB962C8B-B14F-4D97-AF65-F5344CB8AC3E}">
        <p14:creationId xmlns:p14="http://schemas.microsoft.com/office/powerpoint/2010/main" val="3555271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E8FE13F-A667-FDDE-56FD-F645E95B74A7}"/>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5BFD445C-5226-D535-153E-EBDBA0BFDB2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3CB9B45E-32CA-A043-93D0-A2A136AD547E}"/>
              </a:ext>
            </a:extLst>
          </p:cNvPr>
          <p:cNvSpPr>
            <a:spLocks noGrp="1"/>
          </p:cNvSpPr>
          <p:nvPr>
            <p:ph type="dt" sz="half" idx="10"/>
          </p:nvPr>
        </p:nvSpPr>
        <p:spPr/>
        <p:txBody>
          <a:bodyPr/>
          <a:lstStyle/>
          <a:p>
            <a:fld id="{38A53EBA-9025-4F30-BF93-D56185B4D361}" type="datetimeFigureOut">
              <a:rPr lang="cs-CZ" smtClean="0"/>
              <a:t>23.11.2025</a:t>
            </a:fld>
            <a:endParaRPr lang="cs-CZ"/>
          </a:p>
        </p:txBody>
      </p:sp>
      <p:sp>
        <p:nvSpPr>
          <p:cNvPr id="5" name="Zástupný symbol pro zápatí 4">
            <a:extLst>
              <a:ext uri="{FF2B5EF4-FFF2-40B4-BE49-F238E27FC236}">
                <a16:creationId xmlns:a16="http://schemas.microsoft.com/office/drawing/2014/main" id="{D80FEA8E-CFC2-6DA8-FD5D-061AC237C845}"/>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B79F0448-ED7D-0C01-71C4-EAA921415A37}"/>
              </a:ext>
            </a:extLst>
          </p:cNvPr>
          <p:cNvSpPr>
            <a:spLocks noGrp="1"/>
          </p:cNvSpPr>
          <p:nvPr>
            <p:ph type="sldNum" sz="quarter" idx="12"/>
          </p:nvPr>
        </p:nvSpPr>
        <p:spPr/>
        <p:txBody>
          <a:bodyPr/>
          <a:lstStyle/>
          <a:p>
            <a:fld id="{EB9BD360-63AA-4E00-A8D6-85F39A86B477}" type="slidenum">
              <a:rPr lang="cs-CZ" smtClean="0"/>
              <a:t>‹#›</a:t>
            </a:fld>
            <a:endParaRPr lang="cs-CZ"/>
          </a:p>
        </p:txBody>
      </p:sp>
    </p:spTree>
    <p:extLst>
      <p:ext uri="{BB962C8B-B14F-4D97-AF65-F5344CB8AC3E}">
        <p14:creationId xmlns:p14="http://schemas.microsoft.com/office/powerpoint/2010/main" val="30038548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3E85720-F5A7-554A-75DD-0C5BF63464B2}"/>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00B36717-72DF-3719-0A37-72C9A193E6FD}"/>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05316081-BF4C-EC10-CAF3-35D9FF2ED9E2}"/>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8CD01A37-19BF-B169-1149-11B23A18A748}"/>
              </a:ext>
            </a:extLst>
          </p:cNvPr>
          <p:cNvSpPr>
            <a:spLocks noGrp="1"/>
          </p:cNvSpPr>
          <p:nvPr>
            <p:ph type="dt" sz="half" idx="10"/>
          </p:nvPr>
        </p:nvSpPr>
        <p:spPr/>
        <p:txBody>
          <a:bodyPr/>
          <a:lstStyle/>
          <a:p>
            <a:fld id="{38A53EBA-9025-4F30-BF93-D56185B4D361}" type="datetimeFigureOut">
              <a:rPr lang="cs-CZ" smtClean="0"/>
              <a:t>23.11.2025</a:t>
            </a:fld>
            <a:endParaRPr lang="cs-CZ"/>
          </a:p>
        </p:txBody>
      </p:sp>
      <p:sp>
        <p:nvSpPr>
          <p:cNvPr id="6" name="Zástupný symbol pro zápatí 5">
            <a:extLst>
              <a:ext uri="{FF2B5EF4-FFF2-40B4-BE49-F238E27FC236}">
                <a16:creationId xmlns:a16="http://schemas.microsoft.com/office/drawing/2014/main" id="{8AB30C84-415F-81BF-9DE4-801D8D19C942}"/>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FE12B358-70C1-6B17-BFF6-BC9EB5101319}"/>
              </a:ext>
            </a:extLst>
          </p:cNvPr>
          <p:cNvSpPr>
            <a:spLocks noGrp="1"/>
          </p:cNvSpPr>
          <p:nvPr>
            <p:ph type="sldNum" sz="quarter" idx="12"/>
          </p:nvPr>
        </p:nvSpPr>
        <p:spPr/>
        <p:txBody>
          <a:bodyPr/>
          <a:lstStyle/>
          <a:p>
            <a:fld id="{EB9BD360-63AA-4E00-A8D6-85F39A86B477}" type="slidenum">
              <a:rPr lang="cs-CZ" smtClean="0"/>
              <a:t>‹#›</a:t>
            </a:fld>
            <a:endParaRPr lang="cs-CZ"/>
          </a:p>
        </p:txBody>
      </p:sp>
    </p:spTree>
    <p:extLst>
      <p:ext uri="{BB962C8B-B14F-4D97-AF65-F5344CB8AC3E}">
        <p14:creationId xmlns:p14="http://schemas.microsoft.com/office/powerpoint/2010/main" val="35752810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8DA4DC8-D500-CB91-E371-A1FE2101EB6E}"/>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5A6DA491-4379-407C-2947-B3B8B7156F2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7CEF14B3-9350-A073-B107-2CD4E7B9D673}"/>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369EF1EF-14D6-65CD-B032-DDE4C54CED4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43D1C201-4E7C-7E88-1517-6CB4D612F218}"/>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48273D77-E61F-B975-C7AD-7F0CBA7E387D}"/>
              </a:ext>
            </a:extLst>
          </p:cNvPr>
          <p:cNvSpPr>
            <a:spLocks noGrp="1"/>
          </p:cNvSpPr>
          <p:nvPr>
            <p:ph type="dt" sz="half" idx="10"/>
          </p:nvPr>
        </p:nvSpPr>
        <p:spPr/>
        <p:txBody>
          <a:bodyPr/>
          <a:lstStyle/>
          <a:p>
            <a:fld id="{38A53EBA-9025-4F30-BF93-D56185B4D361}" type="datetimeFigureOut">
              <a:rPr lang="cs-CZ" smtClean="0"/>
              <a:t>23.11.2025</a:t>
            </a:fld>
            <a:endParaRPr lang="cs-CZ"/>
          </a:p>
        </p:txBody>
      </p:sp>
      <p:sp>
        <p:nvSpPr>
          <p:cNvPr id="8" name="Zástupný symbol pro zápatí 7">
            <a:extLst>
              <a:ext uri="{FF2B5EF4-FFF2-40B4-BE49-F238E27FC236}">
                <a16:creationId xmlns:a16="http://schemas.microsoft.com/office/drawing/2014/main" id="{39454BB3-3A59-9507-2561-ECFA44820FBA}"/>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FF1D7EEA-AFBF-3D68-5CAF-1F8F2365BFBD}"/>
              </a:ext>
            </a:extLst>
          </p:cNvPr>
          <p:cNvSpPr>
            <a:spLocks noGrp="1"/>
          </p:cNvSpPr>
          <p:nvPr>
            <p:ph type="sldNum" sz="quarter" idx="12"/>
          </p:nvPr>
        </p:nvSpPr>
        <p:spPr/>
        <p:txBody>
          <a:bodyPr/>
          <a:lstStyle/>
          <a:p>
            <a:fld id="{EB9BD360-63AA-4E00-A8D6-85F39A86B477}" type="slidenum">
              <a:rPr lang="cs-CZ" smtClean="0"/>
              <a:t>‹#›</a:t>
            </a:fld>
            <a:endParaRPr lang="cs-CZ"/>
          </a:p>
        </p:txBody>
      </p:sp>
    </p:spTree>
    <p:extLst>
      <p:ext uri="{BB962C8B-B14F-4D97-AF65-F5344CB8AC3E}">
        <p14:creationId xmlns:p14="http://schemas.microsoft.com/office/powerpoint/2010/main" val="42653113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558ED1A-6F10-DCDD-0848-EB28AC28187B}"/>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EBBFE153-9FB7-281A-BBE3-B66560DAEA6C}"/>
              </a:ext>
            </a:extLst>
          </p:cNvPr>
          <p:cNvSpPr>
            <a:spLocks noGrp="1"/>
          </p:cNvSpPr>
          <p:nvPr>
            <p:ph type="dt" sz="half" idx="10"/>
          </p:nvPr>
        </p:nvSpPr>
        <p:spPr/>
        <p:txBody>
          <a:bodyPr/>
          <a:lstStyle/>
          <a:p>
            <a:fld id="{38A53EBA-9025-4F30-BF93-D56185B4D361}" type="datetimeFigureOut">
              <a:rPr lang="cs-CZ" smtClean="0"/>
              <a:t>23.11.2025</a:t>
            </a:fld>
            <a:endParaRPr lang="cs-CZ"/>
          </a:p>
        </p:txBody>
      </p:sp>
      <p:sp>
        <p:nvSpPr>
          <p:cNvPr id="4" name="Zástupný symbol pro zápatí 3">
            <a:extLst>
              <a:ext uri="{FF2B5EF4-FFF2-40B4-BE49-F238E27FC236}">
                <a16:creationId xmlns:a16="http://schemas.microsoft.com/office/drawing/2014/main" id="{FB517B65-FF5B-F3C4-BFB6-B3A8BD0F9F78}"/>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3690FF46-2145-BB48-1B8A-50981B80065A}"/>
              </a:ext>
            </a:extLst>
          </p:cNvPr>
          <p:cNvSpPr>
            <a:spLocks noGrp="1"/>
          </p:cNvSpPr>
          <p:nvPr>
            <p:ph type="sldNum" sz="quarter" idx="12"/>
          </p:nvPr>
        </p:nvSpPr>
        <p:spPr/>
        <p:txBody>
          <a:bodyPr/>
          <a:lstStyle/>
          <a:p>
            <a:fld id="{EB9BD360-63AA-4E00-A8D6-85F39A86B477}" type="slidenum">
              <a:rPr lang="cs-CZ" smtClean="0"/>
              <a:t>‹#›</a:t>
            </a:fld>
            <a:endParaRPr lang="cs-CZ"/>
          </a:p>
        </p:txBody>
      </p:sp>
    </p:spTree>
    <p:extLst>
      <p:ext uri="{BB962C8B-B14F-4D97-AF65-F5344CB8AC3E}">
        <p14:creationId xmlns:p14="http://schemas.microsoft.com/office/powerpoint/2010/main" val="1936979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A53EE862-50E1-82F0-127C-0973F597D0E0}"/>
              </a:ext>
            </a:extLst>
          </p:cNvPr>
          <p:cNvSpPr>
            <a:spLocks noGrp="1"/>
          </p:cNvSpPr>
          <p:nvPr>
            <p:ph type="dt" sz="half" idx="10"/>
          </p:nvPr>
        </p:nvSpPr>
        <p:spPr/>
        <p:txBody>
          <a:bodyPr/>
          <a:lstStyle/>
          <a:p>
            <a:fld id="{38A53EBA-9025-4F30-BF93-D56185B4D361}" type="datetimeFigureOut">
              <a:rPr lang="cs-CZ" smtClean="0"/>
              <a:t>23.11.2025</a:t>
            </a:fld>
            <a:endParaRPr lang="cs-CZ"/>
          </a:p>
        </p:txBody>
      </p:sp>
      <p:sp>
        <p:nvSpPr>
          <p:cNvPr id="3" name="Zástupný symbol pro zápatí 2">
            <a:extLst>
              <a:ext uri="{FF2B5EF4-FFF2-40B4-BE49-F238E27FC236}">
                <a16:creationId xmlns:a16="http://schemas.microsoft.com/office/drawing/2014/main" id="{A48C10BC-162E-6BD9-4EBC-1E6C0724281C}"/>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397D8F47-290F-7A82-19B4-41B50BD88A84}"/>
              </a:ext>
            </a:extLst>
          </p:cNvPr>
          <p:cNvSpPr>
            <a:spLocks noGrp="1"/>
          </p:cNvSpPr>
          <p:nvPr>
            <p:ph type="sldNum" sz="quarter" idx="12"/>
          </p:nvPr>
        </p:nvSpPr>
        <p:spPr/>
        <p:txBody>
          <a:bodyPr/>
          <a:lstStyle/>
          <a:p>
            <a:fld id="{EB9BD360-63AA-4E00-A8D6-85F39A86B477}" type="slidenum">
              <a:rPr lang="cs-CZ" smtClean="0"/>
              <a:t>‹#›</a:t>
            </a:fld>
            <a:endParaRPr lang="cs-CZ"/>
          </a:p>
        </p:txBody>
      </p:sp>
    </p:spTree>
    <p:extLst>
      <p:ext uri="{BB962C8B-B14F-4D97-AF65-F5344CB8AC3E}">
        <p14:creationId xmlns:p14="http://schemas.microsoft.com/office/powerpoint/2010/main" val="1251849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A23FEC5-C9EB-0E32-B549-69FED3A509A1}"/>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239D6FCD-1587-8BDD-167A-538B538AB1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A2C0730D-96ED-6EB2-825D-421D4E1E53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F186DAE4-604B-308A-A708-CFA545BA731A}"/>
              </a:ext>
            </a:extLst>
          </p:cNvPr>
          <p:cNvSpPr>
            <a:spLocks noGrp="1"/>
          </p:cNvSpPr>
          <p:nvPr>
            <p:ph type="dt" sz="half" idx="10"/>
          </p:nvPr>
        </p:nvSpPr>
        <p:spPr/>
        <p:txBody>
          <a:bodyPr/>
          <a:lstStyle/>
          <a:p>
            <a:fld id="{38A53EBA-9025-4F30-BF93-D56185B4D361}" type="datetimeFigureOut">
              <a:rPr lang="cs-CZ" smtClean="0"/>
              <a:t>23.11.2025</a:t>
            </a:fld>
            <a:endParaRPr lang="cs-CZ"/>
          </a:p>
        </p:txBody>
      </p:sp>
      <p:sp>
        <p:nvSpPr>
          <p:cNvPr id="6" name="Zástupný symbol pro zápatí 5">
            <a:extLst>
              <a:ext uri="{FF2B5EF4-FFF2-40B4-BE49-F238E27FC236}">
                <a16:creationId xmlns:a16="http://schemas.microsoft.com/office/drawing/2014/main" id="{C48B1997-4C8D-B5DC-F205-5B9D9C15D563}"/>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27B9F1BF-7FC2-2CB3-0971-B759CA265163}"/>
              </a:ext>
            </a:extLst>
          </p:cNvPr>
          <p:cNvSpPr>
            <a:spLocks noGrp="1"/>
          </p:cNvSpPr>
          <p:nvPr>
            <p:ph type="sldNum" sz="quarter" idx="12"/>
          </p:nvPr>
        </p:nvSpPr>
        <p:spPr/>
        <p:txBody>
          <a:bodyPr/>
          <a:lstStyle/>
          <a:p>
            <a:fld id="{EB9BD360-63AA-4E00-A8D6-85F39A86B477}" type="slidenum">
              <a:rPr lang="cs-CZ" smtClean="0"/>
              <a:t>‹#›</a:t>
            </a:fld>
            <a:endParaRPr lang="cs-CZ"/>
          </a:p>
        </p:txBody>
      </p:sp>
    </p:spTree>
    <p:extLst>
      <p:ext uri="{BB962C8B-B14F-4D97-AF65-F5344CB8AC3E}">
        <p14:creationId xmlns:p14="http://schemas.microsoft.com/office/powerpoint/2010/main" val="29804903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A8C44DB-BFFD-6E81-0FA5-5F7ABA0BC3E7}"/>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7E99D5ED-0CEC-EEF5-B980-C1A485344B8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25075667-4582-2328-91BC-3C02B97E53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BDE2A232-ADD5-B29B-B2BA-0B166BE71FF4}"/>
              </a:ext>
            </a:extLst>
          </p:cNvPr>
          <p:cNvSpPr>
            <a:spLocks noGrp="1"/>
          </p:cNvSpPr>
          <p:nvPr>
            <p:ph type="dt" sz="half" idx="10"/>
          </p:nvPr>
        </p:nvSpPr>
        <p:spPr/>
        <p:txBody>
          <a:bodyPr/>
          <a:lstStyle/>
          <a:p>
            <a:fld id="{38A53EBA-9025-4F30-BF93-D56185B4D361}" type="datetimeFigureOut">
              <a:rPr lang="cs-CZ" smtClean="0"/>
              <a:t>23.11.2025</a:t>
            </a:fld>
            <a:endParaRPr lang="cs-CZ"/>
          </a:p>
        </p:txBody>
      </p:sp>
      <p:sp>
        <p:nvSpPr>
          <p:cNvPr id="6" name="Zástupný symbol pro zápatí 5">
            <a:extLst>
              <a:ext uri="{FF2B5EF4-FFF2-40B4-BE49-F238E27FC236}">
                <a16:creationId xmlns:a16="http://schemas.microsoft.com/office/drawing/2014/main" id="{D570F6D2-B8F3-B00B-34F9-96F5DF9BC430}"/>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ADA213EB-366B-5CC6-52D9-EE697D2E2E7A}"/>
              </a:ext>
            </a:extLst>
          </p:cNvPr>
          <p:cNvSpPr>
            <a:spLocks noGrp="1"/>
          </p:cNvSpPr>
          <p:nvPr>
            <p:ph type="sldNum" sz="quarter" idx="12"/>
          </p:nvPr>
        </p:nvSpPr>
        <p:spPr/>
        <p:txBody>
          <a:bodyPr/>
          <a:lstStyle/>
          <a:p>
            <a:fld id="{EB9BD360-63AA-4E00-A8D6-85F39A86B477}" type="slidenum">
              <a:rPr lang="cs-CZ" smtClean="0"/>
              <a:t>‹#›</a:t>
            </a:fld>
            <a:endParaRPr lang="cs-CZ"/>
          </a:p>
        </p:txBody>
      </p:sp>
    </p:spTree>
    <p:extLst>
      <p:ext uri="{BB962C8B-B14F-4D97-AF65-F5344CB8AC3E}">
        <p14:creationId xmlns:p14="http://schemas.microsoft.com/office/powerpoint/2010/main" val="41689336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99516B0-9192-0987-690B-4AA96E4CA0B7}"/>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B4D7A4FC-08BF-B046-4A79-FF76C52EF626}"/>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EA38A160-4F50-DBB7-4D11-504169E09F53}"/>
              </a:ext>
            </a:extLst>
          </p:cNvPr>
          <p:cNvSpPr>
            <a:spLocks noGrp="1"/>
          </p:cNvSpPr>
          <p:nvPr>
            <p:ph type="dt" sz="half" idx="10"/>
          </p:nvPr>
        </p:nvSpPr>
        <p:spPr/>
        <p:txBody>
          <a:bodyPr/>
          <a:lstStyle/>
          <a:p>
            <a:fld id="{38A53EBA-9025-4F30-BF93-D56185B4D361}" type="datetimeFigureOut">
              <a:rPr lang="cs-CZ" smtClean="0"/>
              <a:t>23.11.2025</a:t>
            </a:fld>
            <a:endParaRPr lang="cs-CZ"/>
          </a:p>
        </p:txBody>
      </p:sp>
      <p:sp>
        <p:nvSpPr>
          <p:cNvPr id="5" name="Zástupný symbol pro zápatí 4">
            <a:extLst>
              <a:ext uri="{FF2B5EF4-FFF2-40B4-BE49-F238E27FC236}">
                <a16:creationId xmlns:a16="http://schemas.microsoft.com/office/drawing/2014/main" id="{5FCBBF51-A181-4EF5-A195-24735D9C507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AC893219-CE5D-308A-4D93-24DE4B0FC65C}"/>
              </a:ext>
            </a:extLst>
          </p:cNvPr>
          <p:cNvSpPr>
            <a:spLocks noGrp="1"/>
          </p:cNvSpPr>
          <p:nvPr>
            <p:ph type="sldNum" sz="quarter" idx="12"/>
          </p:nvPr>
        </p:nvSpPr>
        <p:spPr/>
        <p:txBody>
          <a:bodyPr/>
          <a:lstStyle/>
          <a:p>
            <a:fld id="{EB9BD360-63AA-4E00-A8D6-85F39A86B477}" type="slidenum">
              <a:rPr lang="cs-CZ" smtClean="0"/>
              <a:t>‹#›</a:t>
            </a:fld>
            <a:endParaRPr lang="cs-CZ"/>
          </a:p>
        </p:txBody>
      </p:sp>
    </p:spTree>
    <p:extLst>
      <p:ext uri="{BB962C8B-B14F-4D97-AF65-F5344CB8AC3E}">
        <p14:creationId xmlns:p14="http://schemas.microsoft.com/office/powerpoint/2010/main" val="31130288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AD5EEBCA-F392-8D19-0C62-6B1A6AAF533C}"/>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3AB6AAE6-8C65-FB4B-A06D-CBBD3AC198A4}"/>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61059BF3-F2BE-3E5B-8378-19CD84B0C077}"/>
              </a:ext>
            </a:extLst>
          </p:cNvPr>
          <p:cNvSpPr>
            <a:spLocks noGrp="1"/>
          </p:cNvSpPr>
          <p:nvPr>
            <p:ph type="dt" sz="half" idx="10"/>
          </p:nvPr>
        </p:nvSpPr>
        <p:spPr/>
        <p:txBody>
          <a:bodyPr/>
          <a:lstStyle/>
          <a:p>
            <a:fld id="{38A53EBA-9025-4F30-BF93-D56185B4D361}" type="datetimeFigureOut">
              <a:rPr lang="cs-CZ" smtClean="0"/>
              <a:t>23.11.2025</a:t>
            </a:fld>
            <a:endParaRPr lang="cs-CZ"/>
          </a:p>
        </p:txBody>
      </p:sp>
      <p:sp>
        <p:nvSpPr>
          <p:cNvPr id="5" name="Zástupný symbol pro zápatí 4">
            <a:extLst>
              <a:ext uri="{FF2B5EF4-FFF2-40B4-BE49-F238E27FC236}">
                <a16:creationId xmlns:a16="http://schemas.microsoft.com/office/drawing/2014/main" id="{4900C7E4-3D54-2354-7AB4-05D342CE4F81}"/>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C7251604-7A55-59C5-F1FA-ABFDF19802EA}"/>
              </a:ext>
            </a:extLst>
          </p:cNvPr>
          <p:cNvSpPr>
            <a:spLocks noGrp="1"/>
          </p:cNvSpPr>
          <p:nvPr>
            <p:ph type="sldNum" sz="quarter" idx="12"/>
          </p:nvPr>
        </p:nvSpPr>
        <p:spPr/>
        <p:txBody>
          <a:bodyPr/>
          <a:lstStyle/>
          <a:p>
            <a:fld id="{EB9BD360-63AA-4E00-A8D6-85F39A86B477}" type="slidenum">
              <a:rPr lang="cs-CZ" smtClean="0"/>
              <a:t>‹#›</a:t>
            </a:fld>
            <a:endParaRPr lang="cs-CZ"/>
          </a:p>
        </p:txBody>
      </p:sp>
    </p:spTree>
    <p:extLst>
      <p:ext uri="{BB962C8B-B14F-4D97-AF65-F5344CB8AC3E}">
        <p14:creationId xmlns:p14="http://schemas.microsoft.com/office/powerpoint/2010/main" val="1711528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EA9C5159-DEDB-C809-E9E3-1D1FC23CB0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8C010D45-9070-008F-550C-AC38FA3233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EBB65B2D-98DC-F7C4-18A6-415B65B7B52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A53EBA-9025-4F30-BF93-D56185B4D361}" type="datetimeFigureOut">
              <a:rPr lang="cs-CZ" smtClean="0"/>
              <a:t>23.11.2025</a:t>
            </a:fld>
            <a:endParaRPr lang="cs-CZ"/>
          </a:p>
        </p:txBody>
      </p:sp>
      <p:sp>
        <p:nvSpPr>
          <p:cNvPr id="5" name="Zástupný symbol pro zápatí 4">
            <a:extLst>
              <a:ext uri="{FF2B5EF4-FFF2-40B4-BE49-F238E27FC236}">
                <a16:creationId xmlns:a16="http://schemas.microsoft.com/office/drawing/2014/main" id="{2D9BF73A-6F99-3E40-83EC-AF8B83EB3E3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91CA0A8F-6E25-8046-76AB-B9459C05A0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9BD360-63AA-4E00-A8D6-85F39A86B477}" type="slidenum">
              <a:rPr lang="cs-CZ" smtClean="0"/>
              <a:t>‹#›</a:t>
            </a:fld>
            <a:endParaRPr lang="cs-CZ"/>
          </a:p>
        </p:txBody>
      </p:sp>
    </p:spTree>
    <p:extLst>
      <p:ext uri="{BB962C8B-B14F-4D97-AF65-F5344CB8AC3E}">
        <p14:creationId xmlns:p14="http://schemas.microsoft.com/office/powerpoint/2010/main" val="4058494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F048116-1404-67C7-A2A8-FB04C1EE1651}"/>
              </a:ext>
            </a:extLst>
          </p:cNvPr>
          <p:cNvSpPr>
            <a:spLocks noGrp="1"/>
          </p:cNvSpPr>
          <p:nvPr>
            <p:ph type="ctrTitle"/>
          </p:nvPr>
        </p:nvSpPr>
        <p:spPr>
          <a:xfrm>
            <a:off x="419100" y="1777351"/>
            <a:ext cx="11353799" cy="1338958"/>
          </a:xfrm>
        </p:spPr>
        <p:txBody>
          <a:bodyPr>
            <a:normAutofit/>
          </a:bodyPr>
          <a:lstStyle/>
          <a:p>
            <a:r>
              <a:rPr lang="cs-CZ" sz="4000" dirty="0"/>
              <a:t>Mechanická energie</a:t>
            </a:r>
            <a:br>
              <a:rPr lang="cs-CZ" sz="4000" dirty="0"/>
            </a:br>
            <a:r>
              <a:rPr lang="cs-CZ" sz="4000" dirty="0"/>
              <a:t>(Fyz44)</a:t>
            </a:r>
          </a:p>
        </p:txBody>
      </p:sp>
      <p:sp>
        <p:nvSpPr>
          <p:cNvPr id="3" name="Podnadpis 2">
            <a:extLst>
              <a:ext uri="{FF2B5EF4-FFF2-40B4-BE49-F238E27FC236}">
                <a16:creationId xmlns:a16="http://schemas.microsoft.com/office/drawing/2014/main" id="{D6EC8CC0-F4E9-51D1-4B0A-192E83E1B045}"/>
              </a:ext>
            </a:extLst>
          </p:cNvPr>
          <p:cNvSpPr>
            <a:spLocks noGrp="1"/>
          </p:cNvSpPr>
          <p:nvPr>
            <p:ph type="subTitle" idx="1"/>
          </p:nvPr>
        </p:nvSpPr>
        <p:spPr>
          <a:xfrm>
            <a:off x="2125783" y="3741692"/>
            <a:ext cx="7940431" cy="1655762"/>
          </a:xfrm>
        </p:spPr>
        <p:txBody>
          <a:bodyPr/>
          <a:lstStyle/>
          <a:p>
            <a:r>
              <a:rPr lang="cs-CZ" dirty="0"/>
              <a:t>Mechanická energie – součet kinetické a potenciální energie</a:t>
            </a:r>
          </a:p>
          <a:p>
            <a:r>
              <a:rPr lang="cs-CZ" dirty="0"/>
              <a:t>Izolovaná soustava</a:t>
            </a:r>
          </a:p>
          <a:p>
            <a:r>
              <a:rPr lang="cs-CZ" dirty="0"/>
              <a:t>Změny kinetické a potenciální energie v izolované soustavě</a:t>
            </a:r>
          </a:p>
        </p:txBody>
      </p:sp>
      <p:sp>
        <p:nvSpPr>
          <p:cNvPr id="7" name="TextovéPole 6">
            <a:extLst>
              <a:ext uri="{FF2B5EF4-FFF2-40B4-BE49-F238E27FC236}">
                <a16:creationId xmlns:a16="http://schemas.microsoft.com/office/drawing/2014/main" id="{7357C78A-CC9C-A061-3D1A-FBC0D3683CFF}"/>
              </a:ext>
            </a:extLst>
          </p:cNvPr>
          <p:cNvSpPr txBox="1"/>
          <p:nvPr/>
        </p:nvSpPr>
        <p:spPr>
          <a:xfrm>
            <a:off x="970074" y="6203136"/>
            <a:ext cx="1390171" cy="369332"/>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dirty="0"/>
              <a:t>23. 11. 2025</a:t>
            </a:r>
          </a:p>
        </p:txBody>
      </p:sp>
      <p:sp>
        <p:nvSpPr>
          <p:cNvPr id="8" name="TextovéPole 7">
            <a:extLst>
              <a:ext uri="{FF2B5EF4-FFF2-40B4-BE49-F238E27FC236}">
                <a16:creationId xmlns:a16="http://schemas.microsoft.com/office/drawing/2014/main" id="{0BB99722-8472-A2B4-04EA-32A5E62680B4}"/>
              </a:ext>
            </a:extLst>
          </p:cNvPr>
          <p:cNvSpPr txBox="1"/>
          <p:nvPr/>
        </p:nvSpPr>
        <p:spPr>
          <a:xfrm>
            <a:off x="8688288" y="6203136"/>
            <a:ext cx="3096344" cy="369332"/>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dirty="0"/>
              <a:t>Prezentace obsahuje animace</a:t>
            </a:r>
          </a:p>
        </p:txBody>
      </p:sp>
      <p:grpSp>
        <p:nvGrpSpPr>
          <p:cNvPr id="4" name="Skupina 3">
            <a:extLst>
              <a:ext uri="{FF2B5EF4-FFF2-40B4-BE49-F238E27FC236}">
                <a16:creationId xmlns:a16="http://schemas.microsoft.com/office/drawing/2014/main" id="{5EEB4E40-72A4-234E-D7C3-E7EB7E3AF520}"/>
              </a:ext>
            </a:extLst>
          </p:cNvPr>
          <p:cNvGrpSpPr/>
          <p:nvPr/>
        </p:nvGrpSpPr>
        <p:grpSpPr>
          <a:xfrm>
            <a:off x="4296000" y="525732"/>
            <a:ext cx="3600001" cy="900000"/>
            <a:chOff x="5375920" y="674864"/>
            <a:chExt cx="4750522" cy="1130585"/>
          </a:xfrm>
        </p:grpSpPr>
        <p:pic>
          <p:nvPicPr>
            <p:cNvPr id="5" name="Obrázek 4">
              <a:extLst>
                <a:ext uri="{FF2B5EF4-FFF2-40B4-BE49-F238E27FC236}">
                  <a16:creationId xmlns:a16="http://schemas.microsoft.com/office/drawing/2014/main" id="{AD0AE4ED-9F59-A3EC-6CC6-BDC912B8963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75920" y="674864"/>
              <a:ext cx="1188777" cy="1130585"/>
            </a:xfrm>
            <a:prstGeom prst="rect">
              <a:avLst/>
            </a:prstGeom>
          </p:spPr>
        </p:pic>
        <p:pic>
          <p:nvPicPr>
            <p:cNvPr id="6" name="Obrázek 5">
              <a:extLst>
                <a:ext uri="{FF2B5EF4-FFF2-40B4-BE49-F238E27FC236}">
                  <a16:creationId xmlns:a16="http://schemas.microsoft.com/office/drawing/2014/main" id="{28F4E119-6706-4E81-5141-BD6AD7D56B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0728" y="674864"/>
              <a:ext cx="3535714" cy="1100062"/>
            </a:xfrm>
            <a:prstGeom prst="rect">
              <a:avLst/>
            </a:prstGeom>
          </p:spPr>
        </p:pic>
      </p:grpSp>
    </p:spTree>
    <p:extLst>
      <p:ext uri="{BB962C8B-B14F-4D97-AF65-F5344CB8AC3E}">
        <p14:creationId xmlns:p14="http://schemas.microsoft.com/office/powerpoint/2010/main" val="18075408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BEA741D2-5362-42F1-BB59-906FF61B07C5}"/>
              </a:ext>
            </a:extLst>
          </p:cNvPr>
          <p:cNvSpPr txBox="1"/>
          <p:nvPr/>
        </p:nvSpPr>
        <p:spPr>
          <a:xfrm>
            <a:off x="375138" y="388237"/>
            <a:ext cx="2219569" cy="369332"/>
          </a:xfrm>
          <a:prstGeom prst="rect">
            <a:avLst/>
          </a:prstGeom>
          <a:noFill/>
        </p:spPr>
        <p:txBody>
          <a:bodyPr wrap="square" rtlCol="0">
            <a:spAutoFit/>
          </a:bodyPr>
          <a:lstStyle/>
          <a:p>
            <a:r>
              <a:rPr lang="cs-CZ" b="1" dirty="0"/>
              <a:t>Izolovaná soustava</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FE4C840F-16A3-4398-8219-2BCA3E925183}"/>
                  </a:ext>
                </a:extLst>
              </p:cNvPr>
              <p:cNvSpPr txBox="1"/>
              <p:nvPr/>
            </p:nvSpPr>
            <p:spPr>
              <a:xfrm>
                <a:off x="375138" y="943836"/>
                <a:ext cx="11144738" cy="4524315"/>
              </a:xfrm>
              <a:prstGeom prst="rect">
                <a:avLst/>
              </a:prstGeom>
              <a:noFill/>
            </p:spPr>
            <p:txBody>
              <a:bodyPr wrap="square">
                <a:spAutoFit/>
              </a:bodyPr>
              <a:lstStyle/>
              <a:p>
                <a:pPr algn="l"/>
                <a:r>
                  <a:rPr lang="cs-CZ" b="1" dirty="0"/>
                  <a:t>Jako izolovaná soustava</a:t>
                </a:r>
                <a:r>
                  <a:rPr lang="cs-CZ" dirty="0"/>
                  <a:t> (např. těles hmotných bodů) se označuje taková soustava entit, </a:t>
                </a:r>
              </a:p>
              <a:p>
                <a:pPr algn="l"/>
                <a:endParaRPr lang="cs-CZ" dirty="0"/>
              </a:p>
              <a:p>
                <a:pPr algn="l"/>
                <a:r>
                  <a:rPr lang="cs-CZ" b="1" dirty="0"/>
                  <a:t>které mohou silově či jinak působit na sebe navzájem, ale na které nepůsobí žádné vnější síly či jiné okolní vlivy, </a:t>
                </a:r>
              </a:p>
              <a:p>
                <a:pPr algn="l"/>
                <a:endParaRPr lang="cs-CZ" dirty="0"/>
              </a:p>
              <a:p>
                <a:pPr algn="l"/>
                <a:r>
                  <a:rPr lang="cs-CZ" dirty="0"/>
                  <a:t>tj. nedochází ani k výměně energie (např. tepla) či informace s okolím soustavy. Izolovaná soustava tedy neinteraguje s okolím.</a:t>
                </a:r>
              </a:p>
              <a:p>
                <a:pPr algn="l"/>
                <a:endParaRPr lang="cs-CZ" dirty="0"/>
              </a:p>
              <a:p>
                <a:pPr algn="l"/>
                <a:r>
                  <a:rPr lang="cs-CZ" dirty="0"/>
                  <a:t>Izolované systémy ve skutečnosti neexistují. Reálné systémy totiž vždy se svým okolím interagují, tzn. reálné systémy jsou vždy otevřené. Za určitých podmínek lze však reálný systém (alespoň na omezenou dobu) považovat za izolovaný, což zjednodušuje jeho popis a umožňuje tvorbu matematických modelů sloužících k předpovídání chování takového systému.</a:t>
                </a:r>
              </a:p>
              <a:p>
                <a:pPr algn="l"/>
                <a:endParaRPr lang="cs-CZ" dirty="0"/>
              </a:p>
              <a:p>
                <a:pPr algn="l"/>
                <a:endParaRPr lang="cs-CZ" dirty="0"/>
              </a:p>
              <a:p>
                <a:r>
                  <a:rPr lang="cs-CZ" dirty="0"/>
                  <a:t>Izolovanou soustavou je například </a:t>
                </a:r>
                <a:r>
                  <a:rPr lang="cs-CZ" b="1" dirty="0"/>
                  <a:t>pohybující se těleso a Země</a:t>
                </a:r>
                <a:r>
                  <a:rPr lang="cs-CZ" dirty="0"/>
                  <a:t>, kde na pohybující se těleso nepůsobí odporové síly, deformační síly ani jiné vnější síly.</a:t>
                </a:r>
              </a:p>
              <a:p>
                <a:r>
                  <a:rPr lang="cs-CZ" dirty="0"/>
                  <a:t>Na dané těleso působí pouze </a:t>
                </a:r>
                <a:r>
                  <a:rPr lang="cs-CZ" b="1" dirty="0"/>
                  <a:t>tíhová síla</a:t>
                </a:r>
                <a:r>
                  <a:rPr lang="cs-CZ" dirty="0"/>
                  <a:t>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𝑮</m:t>
                        </m:r>
                      </m:sub>
                    </m:sSub>
                    <m:r>
                      <a:rPr lang="cs-CZ" b="1" i="0" smtClean="0">
                        <a:latin typeface="Cambria Math" panose="02040503050406030204" pitchFamily="18" charset="0"/>
                      </a:rPr>
                      <m:t>.</m:t>
                    </m:r>
                  </m:oMath>
                </a14:m>
                <a:endParaRPr lang="cs-CZ" b="1" dirty="0"/>
              </a:p>
            </p:txBody>
          </p:sp>
        </mc:Choice>
        <mc:Fallback xmlns="">
          <p:sp>
            <p:nvSpPr>
              <p:cNvPr id="3" name="TextovéPole 2">
                <a:extLst>
                  <a:ext uri="{FF2B5EF4-FFF2-40B4-BE49-F238E27FC236}">
                    <a16:creationId xmlns:a16="http://schemas.microsoft.com/office/drawing/2014/main" id="{FE4C840F-16A3-4398-8219-2BCA3E925183}"/>
                  </a:ext>
                </a:extLst>
              </p:cNvPr>
              <p:cNvSpPr txBox="1">
                <a:spLocks noRot="1" noChangeAspect="1" noMove="1" noResize="1" noEditPoints="1" noAdjustHandles="1" noChangeArrowheads="1" noChangeShapeType="1" noTextEdit="1"/>
              </p:cNvSpPr>
              <p:nvPr/>
            </p:nvSpPr>
            <p:spPr>
              <a:xfrm>
                <a:off x="375138" y="943836"/>
                <a:ext cx="11144738" cy="4524315"/>
              </a:xfrm>
              <a:prstGeom prst="rect">
                <a:avLst/>
              </a:prstGeom>
              <a:blipFill>
                <a:blip r:embed="rId2"/>
                <a:stretch>
                  <a:fillRect l="-492" t="-809" r="-602" b="-1213"/>
                </a:stretch>
              </a:blipFill>
            </p:spPr>
            <p:txBody>
              <a:bodyPr/>
              <a:lstStyle/>
              <a:p>
                <a:r>
                  <a:rPr lang="cs-CZ">
                    <a:noFill/>
                  </a:rPr>
                  <a:t> </a:t>
                </a:r>
              </a:p>
            </p:txBody>
          </p:sp>
        </mc:Fallback>
      </mc:AlternateContent>
    </p:spTree>
    <p:extLst>
      <p:ext uri="{BB962C8B-B14F-4D97-AF65-F5344CB8AC3E}">
        <p14:creationId xmlns:p14="http://schemas.microsoft.com/office/powerpoint/2010/main" val="38026177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861F617C-D434-76E2-889D-219CDCC3DDFF}"/>
              </a:ext>
            </a:extLst>
          </p:cNvPr>
          <p:cNvSpPr txBox="1"/>
          <p:nvPr/>
        </p:nvSpPr>
        <p:spPr>
          <a:xfrm>
            <a:off x="375139" y="328246"/>
            <a:ext cx="2141416" cy="369332"/>
          </a:xfrm>
          <a:prstGeom prst="rect">
            <a:avLst/>
          </a:prstGeom>
          <a:noFill/>
        </p:spPr>
        <p:txBody>
          <a:bodyPr wrap="square" rtlCol="0">
            <a:spAutoFit/>
          </a:bodyPr>
          <a:lstStyle/>
          <a:p>
            <a:r>
              <a:rPr lang="cs-CZ" b="1" dirty="0"/>
              <a:t>Mechanická energie</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3CCE86A0-54B6-7494-D741-F0FF4BA7D9F6}"/>
                  </a:ext>
                </a:extLst>
              </p:cNvPr>
              <p:cNvSpPr txBox="1"/>
              <p:nvPr/>
            </p:nvSpPr>
            <p:spPr>
              <a:xfrm>
                <a:off x="2536091" y="697578"/>
                <a:ext cx="7119816" cy="369332"/>
              </a:xfrm>
              <a:prstGeom prst="rect">
                <a:avLst/>
              </a:prstGeom>
              <a:noFill/>
              <a:ln w="19050">
                <a:solidFill>
                  <a:srgbClr val="FF0000"/>
                </a:solidFill>
              </a:ln>
            </p:spPr>
            <p:txBody>
              <a:bodyPr wrap="square" rtlCol="0">
                <a:spAutoFit/>
              </a:bodyPr>
              <a:lstStyle/>
              <a:p>
                <a:r>
                  <a:rPr lang="cs-CZ" dirty="0">
                    <a:ln>
                      <a:noFill/>
                    </a:ln>
                  </a:rPr>
                  <a:t>Součet kinetické a potenciální energie tvoří mechanickou energii </a:t>
                </a:r>
                <a14:m>
                  <m:oMath xmlns:m="http://schemas.openxmlformats.org/officeDocument/2006/math">
                    <m:r>
                      <a:rPr lang="cs-CZ" i="1" dirty="0" smtClean="0">
                        <a:ln>
                          <a:noFill/>
                        </a:ln>
                        <a:latin typeface="Cambria Math" panose="02040503050406030204" pitchFamily="18" charset="0"/>
                      </a:rPr>
                      <m:t>𝐸</m:t>
                    </m:r>
                  </m:oMath>
                </a14:m>
                <a:r>
                  <a:rPr lang="cs-CZ" dirty="0">
                    <a:ln>
                      <a:noFill/>
                    </a:ln>
                  </a:rPr>
                  <a:t> tělesa</a:t>
                </a:r>
              </a:p>
            </p:txBody>
          </p:sp>
        </mc:Choice>
        <mc:Fallback xmlns="">
          <p:sp>
            <p:nvSpPr>
              <p:cNvPr id="3" name="TextovéPole 2">
                <a:extLst>
                  <a:ext uri="{FF2B5EF4-FFF2-40B4-BE49-F238E27FC236}">
                    <a16:creationId xmlns:a16="http://schemas.microsoft.com/office/drawing/2014/main" id="{3CCE86A0-54B6-7494-D741-F0FF4BA7D9F6}"/>
                  </a:ext>
                </a:extLst>
              </p:cNvPr>
              <p:cNvSpPr txBox="1">
                <a:spLocks noRot="1" noChangeAspect="1" noMove="1" noResize="1" noEditPoints="1" noAdjustHandles="1" noChangeArrowheads="1" noChangeShapeType="1" noTextEdit="1"/>
              </p:cNvSpPr>
              <p:nvPr/>
            </p:nvSpPr>
            <p:spPr>
              <a:xfrm>
                <a:off x="2536091" y="697578"/>
                <a:ext cx="7119816" cy="369332"/>
              </a:xfrm>
              <a:prstGeom prst="rect">
                <a:avLst/>
              </a:prstGeom>
              <a:blipFill>
                <a:blip r:embed="rId2"/>
                <a:stretch>
                  <a:fillRect l="-598" t="-6250" b="-20313"/>
                </a:stretch>
              </a:blipFill>
              <a:ln w="19050">
                <a:solidFill>
                  <a:srgbClr val="FF0000"/>
                </a:solidFill>
              </a:ln>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3869A1CD-C933-53E7-D5A6-E236C4B98165}"/>
                  </a:ext>
                </a:extLst>
              </p:cNvPr>
              <p:cNvSpPr txBox="1"/>
              <p:nvPr/>
            </p:nvSpPr>
            <p:spPr>
              <a:xfrm>
                <a:off x="375138" y="1321452"/>
                <a:ext cx="11441723" cy="1225207"/>
              </a:xfrm>
              <a:prstGeom prst="rect">
                <a:avLst/>
              </a:prstGeom>
              <a:noFill/>
            </p:spPr>
            <p:txBody>
              <a:bodyPr wrap="square" rtlCol="0">
                <a:spAutoFit/>
              </a:bodyPr>
              <a:lstStyle/>
              <a:p>
                <a:pPr algn="ctr"/>
                <a:r>
                  <a:rPr lang="cs-CZ" dirty="0"/>
                  <a:t>Předmět o hmotnosti </a:t>
                </a:r>
                <a14:m>
                  <m:oMath xmlns:m="http://schemas.openxmlformats.org/officeDocument/2006/math">
                    <m:r>
                      <a:rPr lang="cs-CZ" i="1" dirty="0" smtClean="0">
                        <a:latin typeface="Cambria Math" panose="02040503050406030204" pitchFamily="18" charset="0"/>
                      </a:rPr>
                      <m:t>𝑚</m:t>
                    </m:r>
                  </m:oMath>
                </a14:m>
                <a:r>
                  <a:rPr lang="cs-CZ" dirty="0"/>
                  <a:t> letící rychlostí </a:t>
                </a:r>
                <a14:m>
                  <m:oMath xmlns:m="http://schemas.openxmlformats.org/officeDocument/2006/math">
                    <m:r>
                      <a:rPr lang="cs-CZ" i="1" dirty="0" smtClean="0">
                        <a:latin typeface="Cambria Math" panose="02040503050406030204" pitchFamily="18" charset="0"/>
                      </a:rPr>
                      <m:t>𝑣</m:t>
                    </m:r>
                    <m:r>
                      <a:rPr lang="cs-CZ" i="1" dirty="0" smtClean="0">
                        <a:latin typeface="Cambria Math" panose="02040503050406030204" pitchFamily="18" charset="0"/>
                      </a:rPr>
                      <m:t> </m:t>
                    </m:r>
                  </m:oMath>
                </a14:m>
                <a:r>
                  <a:rPr lang="cs-CZ" dirty="0"/>
                  <a:t>ve výšce </a:t>
                </a:r>
                <a14:m>
                  <m:oMath xmlns:m="http://schemas.openxmlformats.org/officeDocument/2006/math">
                    <m:r>
                      <a:rPr lang="cs-CZ" i="1" dirty="0" smtClean="0">
                        <a:latin typeface="Cambria Math" panose="02040503050406030204" pitchFamily="18" charset="0"/>
                      </a:rPr>
                      <m:t>h</m:t>
                    </m:r>
                  </m:oMath>
                </a14:m>
                <a:r>
                  <a:rPr lang="cs-CZ" dirty="0"/>
                  <a:t> nad povrchem Země, má vzhledem k zemskému povrchu </a:t>
                </a:r>
                <a:r>
                  <a:rPr lang="cs-CZ" b="1" dirty="0"/>
                  <a:t>mechanickou energii </a:t>
                </a:r>
                <a:endParaRPr lang="cs-CZ" b="1" i="1" dirty="0">
                  <a:latin typeface="Cambria Math" panose="02040503050406030204" pitchFamily="18" charset="0"/>
                </a:endParaRPr>
              </a:p>
              <a:p>
                <a:pPr algn="ctr"/>
                <a14:m>
                  <m:oMathPara xmlns:m="http://schemas.openxmlformats.org/officeDocument/2006/math">
                    <m:oMathParaPr>
                      <m:jc m:val="centerGroup"/>
                    </m:oMathParaPr>
                    <m:oMath xmlns:m="http://schemas.openxmlformats.org/officeDocument/2006/math">
                      <m:r>
                        <a:rPr lang="cs-CZ" b="1" i="1">
                          <a:latin typeface="Cambria Math" panose="02040503050406030204" pitchFamily="18" charset="0"/>
                        </a:rPr>
                        <m:t>𝑬</m:t>
                      </m:r>
                      <m:r>
                        <a:rPr lang="cs-CZ" b="1" i="1">
                          <a:latin typeface="Cambria Math" panose="02040503050406030204" pitchFamily="18" charset="0"/>
                        </a:rPr>
                        <m:t>=</m:t>
                      </m:r>
                      <m:sSub>
                        <m:sSubPr>
                          <m:ctrlPr>
                            <a:rPr lang="cs-CZ" b="1" i="1">
                              <a:latin typeface="Cambria Math" panose="02040503050406030204" pitchFamily="18" charset="0"/>
                            </a:rPr>
                          </m:ctrlPr>
                        </m:sSubPr>
                        <m:e>
                          <m:r>
                            <a:rPr lang="cs-CZ" b="1" i="1">
                              <a:latin typeface="Cambria Math" panose="02040503050406030204" pitchFamily="18" charset="0"/>
                            </a:rPr>
                            <m:t>𝑬</m:t>
                          </m:r>
                        </m:e>
                        <m:sub>
                          <m:r>
                            <a:rPr lang="cs-CZ" b="1" i="1">
                              <a:latin typeface="Cambria Math" panose="02040503050406030204" pitchFamily="18" charset="0"/>
                            </a:rPr>
                            <m:t>𝒑</m:t>
                          </m:r>
                        </m:sub>
                      </m:sSub>
                      <m:r>
                        <a:rPr lang="cs-CZ" b="1" i="1">
                          <a:latin typeface="Cambria Math" panose="02040503050406030204" pitchFamily="18" charset="0"/>
                        </a:rPr>
                        <m:t>+</m:t>
                      </m:r>
                      <m:sSub>
                        <m:sSubPr>
                          <m:ctrlPr>
                            <a:rPr lang="cs-CZ" b="1" i="1">
                              <a:latin typeface="Cambria Math" panose="02040503050406030204" pitchFamily="18" charset="0"/>
                            </a:rPr>
                          </m:ctrlPr>
                        </m:sSubPr>
                        <m:e>
                          <m:r>
                            <a:rPr lang="cs-CZ" b="1" i="1">
                              <a:latin typeface="Cambria Math" panose="02040503050406030204" pitchFamily="18" charset="0"/>
                            </a:rPr>
                            <m:t>𝑬</m:t>
                          </m:r>
                        </m:e>
                        <m:sub>
                          <m:r>
                            <a:rPr lang="cs-CZ" b="1" i="1">
                              <a:latin typeface="Cambria Math" panose="02040503050406030204" pitchFamily="18" charset="0"/>
                            </a:rPr>
                            <m:t>𝒌</m:t>
                          </m:r>
                        </m:sub>
                      </m:sSub>
                    </m:oMath>
                  </m:oMathPara>
                </a14:m>
                <a:endParaRPr lang="cs-CZ" dirty="0"/>
              </a:p>
              <a:p>
                <a:endParaRPr lang="cs-CZ" dirty="0"/>
              </a:p>
            </p:txBody>
          </p:sp>
        </mc:Choice>
        <mc:Fallback xmlns="">
          <p:sp>
            <p:nvSpPr>
              <p:cNvPr id="4" name="TextovéPole 3">
                <a:extLst>
                  <a:ext uri="{FF2B5EF4-FFF2-40B4-BE49-F238E27FC236}">
                    <a16:creationId xmlns:a16="http://schemas.microsoft.com/office/drawing/2014/main" id="{3869A1CD-C933-53E7-D5A6-E236C4B98165}"/>
                  </a:ext>
                </a:extLst>
              </p:cNvPr>
              <p:cNvSpPr txBox="1">
                <a:spLocks noRot="1" noChangeAspect="1" noMove="1" noResize="1" noEditPoints="1" noAdjustHandles="1" noChangeArrowheads="1" noChangeShapeType="1" noTextEdit="1"/>
              </p:cNvSpPr>
              <p:nvPr/>
            </p:nvSpPr>
            <p:spPr>
              <a:xfrm>
                <a:off x="375138" y="1321452"/>
                <a:ext cx="11441723" cy="1225207"/>
              </a:xfrm>
              <a:prstGeom prst="rect">
                <a:avLst/>
              </a:prstGeom>
              <a:blipFill>
                <a:blip r:embed="rId3"/>
                <a:stretch>
                  <a:fillRect t="-2985"/>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E6E596F2-F3E1-4284-BC41-6C6ECF6276A0}"/>
                  </a:ext>
                </a:extLst>
              </p:cNvPr>
              <p:cNvSpPr txBox="1"/>
              <p:nvPr/>
            </p:nvSpPr>
            <p:spPr>
              <a:xfrm>
                <a:off x="2454031" y="2833802"/>
                <a:ext cx="9362830" cy="1902316"/>
              </a:xfrm>
              <a:prstGeom prst="rect">
                <a:avLst/>
              </a:prstGeom>
              <a:noFill/>
            </p:spPr>
            <p:txBody>
              <a:bodyPr wrap="square" rtlCol="0">
                <a:spAutoFit/>
              </a:bodyPr>
              <a:lstStyle/>
              <a:p>
                <a:pPr algn="just"/>
                <a:r>
                  <a:rPr lang="cs-CZ" dirty="0"/>
                  <a:t>Za předpokladu, že pohybující se těleso tvoří se Zemí izolovanou soustavu a na pohybující se těleso působí tedy pouze tíhová síla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𝑮</m:t>
                        </m:r>
                      </m:sub>
                    </m:sSub>
                    <m:r>
                      <a:rPr lang="cs-CZ" b="0" i="0" smtClean="0">
                        <a:latin typeface="Cambria Math" panose="02040503050406030204" pitchFamily="18" charset="0"/>
                      </a:rPr>
                      <m:t>, </m:t>
                    </m:r>
                  </m:oMath>
                </a14:m>
                <a:r>
                  <a:rPr lang="cs-CZ" dirty="0"/>
                  <a:t>pak </a:t>
                </a:r>
                <a:r>
                  <a:rPr lang="cs-CZ" b="1" dirty="0"/>
                  <a:t>prací tíhové síly je určen přírůstek</a:t>
                </a:r>
                <a:r>
                  <a:rPr lang="cs-CZ" dirty="0"/>
                  <a:t> kinetické energie tělesa a současně </a:t>
                </a:r>
                <a:r>
                  <a:rPr lang="cs-CZ" b="1" dirty="0"/>
                  <a:t>úbytek jeho (tíhové) potenciální energie</a:t>
                </a:r>
                <a:r>
                  <a:rPr lang="cs-CZ" dirty="0"/>
                  <a:t>. </a:t>
                </a:r>
              </a:p>
              <a:p>
                <a:pPr algn="just"/>
                <a:r>
                  <a:rPr lang="cs-CZ" dirty="0"/>
                  <a:t>To znamená, že součet kinetické a potenciální energie je konstantní, neboli </a:t>
                </a:r>
                <a:r>
                  <a:rPr lang="cs-CZ" b="1" dirty="0"/>
                  <a:t>mechanická energie tělesa je konstantní</a:t>
                </a:r>
              </a:p>
              <a:p>
                <a:pPr algn="just"/>
                <a:endParaRPr lang="cs-CZ" sz="800" dirty="0"/>
              </a:p>
              <a:p>
                <a:pPr algn="ctr"/>
                <a14:m>
                  <m:oMathPara xmlns:m="http://schemas.openxmlformats.org/officeDocument/2006/math">
                    <m:oMathParaPr>
                      <m:jc m:val="centerGroup"/>
                    </m:oMathParaPr>
                    <m:oMath xmlns:m="http://schemas.openxmlformats.org/officeDocument/2006/math">
                      <m:r>
                        <a:rPr lang="cs-CZ" b="1" i="1" smtClean="0">
                          <a:latin typeface="Cambria Math" panose="02040503050406030204" pitchFamily="18" charset="0"/>
                        </a:rPr>
                        <m:t>𝑬</m:t>
                      </m:r>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𝑬</m:t>
                          </m:r>
                        </m:e>
                        <m:sub>
                          <m:r>
                            <a:rPr lang="cs-CZ" b="1" i="1" smtClean="0">
                              <a:latin typeface="Cambria Math" panose="02040503050406030204" pitchFamily="18" charset="0"/>
                            </a:rPr>
                            <m:t>𝒑</m:t>
                          </m:r>
                        </m:sub>
                      </m:sSub>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𝑬</m:t>
                          </m:r>
                        </m:e>
                        <m:sub>
                          <m:r>
                            <a:rPr lang="cs-CZ" b="1" i="1" smtClean="0">
                              <a:latin typeface="Cambria Math" panose="02040503050406030204" pitchFamily="18" charset="0"/>
                            </a:rPr>
                            <m:t>𝒌</m:t>
                          </m:r>
                        </m:sub>
                      </m:sSub>
                      <m:r>
                        <a:rPr lang="cs-CZ" b="1" i="1" smtClean="0">
                          <a:latin typeface="Cambria Math" panose="02040503050406030204" pitchFamily="18" charset="0"/>
                        </a:rPr>
                        <m:t>=</m:t>
                      </m:r>
                      <m:r>
                        <a:rPr lang="cs-CZ" b="1" i="0" smtClean="0">
                          <a:latin typeface="Cambria Math" panose="02040503050406030204" pitchFamily="18" charset="0"/>
                        </a:rPr>
                        <m:t>𝐤𝐨𝐧𝐬𝐭𝐚𝐧𝐭𝐧</m:t>
                      </m:r>
                      <m:r>
                        <a:rPr lang="cs-CZ" b="1" i="0" smtClean="0">
                          <a:latin typeface="Cambria Math" panose="02040503050406030204" pitchFamily="18" charset="0"/>
                        </a:rPr>
                        <m:t>í</m:t>
                      </m:r>
                    </m:oMath>
                  </m:oMathPara>
                </a14:m>
                <a:endParaRPr lang="cs-CZ" dirty="0"/>
              </a:p>
            </p:txBody>
          </p:sp>
        </mc:Choice>
        <mc:Fallback xmlns="">
          <p:sp>
            <p:nvSpPr>
              <p:cNvPr id="7" name="TextovéPole 6">
                <a:extLst>
                  <a:ext uri="{FF2B5EF4-FFF2-40B4-BE49-F238E27FC236}">
                    <a16:creationId xmlns:a16="http://schemas.microsoft.com/office/drawing/2014/main" id="{E6E596F2-F3E1-4284-BC41-6C6ECF6276A0}"/>
                  </a:ext>
                </a:extLst>
              </p:cNvPr>
              <p:cNvSpPr txBox="1">
                <a:spLocks noRot="1" noChangeAspect="1" noMove="1" noResize="1" noEditPoints="1" noAdjustHandles="1" noChangeArrowheads="1" noChangeShapeType="1" noTextEdit="1"/>
              </p:cNvSpPr>
              <p:nvPr/>
            </p:nvSpPr>
            <p:spPr>
              <a:xfrm>
                <a:off x="2454031" y="2833802"/>
                <a:ext cx="9362830" cy="1902316"/>
              </a:xfrm>
              <a:prstGeom prst="rect">
                <a:avLst/>
              </a:prstGeom>
              <a:blipFill>
                <a:blip r:embed="rId4"/>
                <a:stretch>
                  <a:fillRect l="-586" t="-1923" r="-586" b="-321"/>
                </a:stretch>
              </a:blipFill>
            </p:spPr>
            <p:txBody>
              <a:bodyPr/>
              <a:lstStyle/>
              <a:p>
                <a:r>
                  <a:rPr lang="cs-CZ">
                    <a:noFill/>
                  </a:rPr>
                  <a:t> </a:t>
                </a:r>
              </a:p>
            </p:txBody>
          </p:sp>
        </mc:Fallback>
      </mc:AlternateContent>
      <p:cxnSp>
        <p:nvCxnSpPr>
          <p:cNvPr id="11" name="Přímá spojnice 10">
            <a:extLst>
              <a:ext uri="{FF2B5EF4-FFF2-40B4-BE49-F238E27FC236}">
                <a16:creationId xmlns:a16="http://schemas.microsoft.com/office/drawing/2014/main" id="{33C83466-DD2B-4C6C-9BFA-FE608800692D}"/>
              </a:ext>
            </a:extLst>
          </p:cNvPr>
          <p:cNvCxnSpPr/>
          <p:nvPr/>
        </p:nvCxnSpPr>
        <p:spPr>
          <a:xfrm>
            <a:off x="279402" y="2480733"/>
            <a:ext cx="97200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3" name="Přímá spojnice 12">
            <a:extLst>
              <a:ext uri="{FF2B5EF4-FFF2-40B4-BE49-F238E27FC236}">
                <a16:creationId xmlns:a16="http://schemas.microsoft.com/office/drawing/2014/main" id="{8FB6333F-70ED-493E-AB4E-79CFBB680C65}"/>
              </a:ext>
            </a:extLst>
          </p:cNvPr>
          <p:cNvCxnSpPr/>
          <p:nvPr/>
        </p:nvCxnSpPr>
        <p:spPr>
          <a:xfrm flipH="1">
            <a:off x="1253074" y="2480733"/>
            <a:ext cx="0" cy="2491008"/>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5" name="Přímá spojnice 14">
            <a:extLst>
              <a:ext uri="{FF2B5EF4-FFF2-40B4-BE49-F238E27FC236}">
                <a16:creationId xmlns:a16="http://schemas.microsoft.com/office/drawing/2014/main" id="{62A10979-DE5E-4411-9F07-29644111714E}"/>
              </a:ext>
            </a:extLst>
          </p:cNvPr>
          <p:cNvCxnSpPr/>
          <p:nvPr/>
        </p:nvCxnSpPr>
        <p:spPr>
          <a:xfrm>
            <a:off x="1253074" y="4971741"/>
            <a:ext cx="948267"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sp>
        <p:nvSpPr>
          <p:cNvPr id="16" name="Ovál 15">
            <a:extLst>
              <a:ext uri="{FF2B5EF4-FFF2-40B4-BE49-F238E27FC236}">
                <a16:creationId xmlns:a16="http://schemas.microsoft.com/office/drawing/2014/main" id="{E5DAF2C2-5A4D-4682-AC9B-2D56443A22C3}"/>
              </a:ext>
            </a:extLst>
          </p:cNvPr>
          <p:cNvSpPr/>
          <p:nvPr/>
        </p:nvSpPr>
        <p:spPr>
          <a:xfrm>
            <a:off x="1058333" y="2218991"/>
            <a:ext cx="254000" cy="254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Ovál 16">
            <a:extLst>
              <a:ext uri="{FF2B5EF4-FFF2-40B4-BE49-F238E27FC236}">
                <a16:creationId xmlns:a16="http://schemas.microsoft.com/office/drawing/2014/main" id="{CB84715B-2733-4B27-BDBC-42AB257471C9}"/>
              </a:ext>
            </a:extLst>
          </p:cNvPr>
          <p:cNvSpPr/>
          <p:nvPr/>
        </p:nvSpPr>
        <p:spPr>
          <a:xfrm>
            <a:off x="1251402" y="3189402"/>
            <a:ext cx="254000" cy="254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Ovál 17">
            <a:extLst>
              <a:ext uri="{FF2B5EF4-FFF2-40B4-BE49-F238E27FC236}">
                <a16:creationId xmlns:a16="http://schemas.microsoft.com/office/drawing/2014/main" id="{FE1D54F5-C4F3-46BB-ACFC-9ED00E4E112D}"/>
              </a:ext>
            </a:extLst>
          </p:cNvPr>
          <p:cNvSpPr/>
          <p:nvPr/>
        </p:nvSpPr>
        <p:spPr>
          <a:xfrm>
            <a:off x="1251402" y="3976802"/>
            <a:ext cx="254000" cy="254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vál 18">
            <a:extLst>
              <a:ext uri="{FF2B5EF4-FFF2-40B4-BE49-F238E27FC236}">
                <a16:creationId xmlns:a16="http://schemas.microsoft.com/office/drawing/2014/main" id="{6994089B-EDA5-4EE3-BFD5-79241DE648F7}"/>
              </a:ext>
            </a:extLst>
          </p:cNvPr>
          <p:cNvSpPr/>
          <p:nvPr/>
        </p:nvSpPr>
        <p:spPr>
          <a:xfrm>
            <a:off x="1258204" y="4717741"/>
            <a:ext cx="254000" cy="254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21" name="Přímá spojnice 20">
            <a:extLst>
              <a:ext uri="{FF2B5EF4-FFF2-40B4-BE49-F238E27FC236}">
                <a16:creationId xmlns:a16="http://schemas.microsoft.com/office/drawing/2014/main" id="{723E281D-AA7A-463B-B236-8B403A84C523}"/>
              </a:ext>
            </a:extLst>
          </p:cNvPr>
          <p:cNvCxnSpPr>
            <a:cxnSpLocks/>
          </p:cNvCxnSpPr>
          <p:nvPr/>
        </p:nvCxnSpPr>
        <p:spPr>
          <a:xfrm flipH="1">
            <a:off x="285859" y="3305404"/>
            <a:ext cx="936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Přímá spojnice 21">
            <a:extLst>
              <a:ext uri="{FF2B5EF4-FFF2-40B4-BE49-F238E27FC236}">
                <a16:creationId xmlns:a16="http://schemas.microsoft.com/office/drawing/2014/main" id="{170C7083-BFD2-4689-B963-299965B0C7D4}"/>
              </a:ext>
            </a:extLst>
          </p:cNvPr>
          <p:cNvCxnSpPr/>
          <p:nvPr/>
        </p:nvCxnSpPr>
        <p:spPr>
          <a:xfrm flipH="1">
            <a:off x="335270" y="4953180"/>
            <a:ext cx="97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Přímá spojnice 22">
            <a:extLst>
              <a:ext uri="{FF2B5EF4-FFF2-40B4-BE49-F238E27FC236}">
                <a16:creationId xmlns:a16="http://schemas.microsoft.com/office/drawing/2014/main" id="{1DE0E6C6-7254-4679-B9FA-79B3B2ACC018}"/>
              </a:ext>
            </a:extLst>
          </p:cNvPr>
          <p:cNvCxnSpPr/>
          <p:nvPr/>
        </p:nvCxnSpPr>
        <p:spPr>
          <a:xfrm flipH="1">
            <a:off x="948269" y="4103802"/>
            <a:ext cx="50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Přímá spojnice se šipkou 24">
            <a:extLst>
              <a:ext uri="{FF2B5EF4-FFF2-40B4-BE49-F238E27FC236}">
                <a16:creationId xmlns:a16="http://schemas.microsoft.com/office/drawing/2014/main" id="{447A4424-4A20-4326-9480-69A4DA57A99D}"/>
              </a:ext>
            </a:extLst>
          </p:cNvPr>
          <p:cNvCxnSpPr/>
          <p:nvPr/>
        </p:nvCxnSpPr>
        <p:spPr>
          <a:xfrm>
            <a:off x="375138" y="3268132"/>
            <a:ext cx="0" cy="16920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6" name="Přímá spojnice se šipkou 25">
            <a:extLst>
              <a:ext uri="{FF2B5EF4-FFF2-40B4-BE49-F238E27FC236}">
                <a16:creationId xmlns:a16="http://schemas.microsoft.com/office/drawing/2014/main" id="{CD0EA52A-A602-4C83-AF82-6F6402EB0B23}"/>
              </a:ext>
            </a:extLst>
          </p:cNvPr>
          <p:cNvCxnSpPr/>
          <p:nvPr/>
        </p:nvCxnSpPr>
        <p:spPr>
          <a:xfrm>
            <a:off x="957332" y="4112269"/>
            <a:ext cx="0" cy="8280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5307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65B01EDC-EF7E-5A26-18DD-222DE2418FD7}"/>
              </a:ext>
            </a:extLst>
          </p:cNvPr>
          <p:cNvPicPr>
            <a:picLocks noChangeAspect="1"/>
          </p:cNvPicPr>
          <p:nvPr/>
        </p:nvPicPr>
        <p:blipFill rotWithShape="1">
          <a:blip r:embed="rId2">
            <a:extLst>
              <a:ext uri="{28A0092B-C50C-407E-A947-70E740481C1C}">
                <a14:useLocalDpi xmlns:a14="http://schemas.microsoft.com/office/drawing/2010/main" val="0"/>
              </a:ext>
            </a:extLst>
          </a:blip>
          <a:srcRect l="19492" r="11840" b="16061"/>
          <a:stretch/>
        </p:blipFill>
        <p:spPr>
          <a:xfrm>
            <a:off x="62523" y="1731857"/>
            <a:ext cx="1813169" cy="3269989"/>
          </a:xfrm>
          <a:prstGeom prst="rect">
            <a:avLst/>
          </a:prstGeom>
        </p:spPr>
      </p:pic>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9B6A88CC-93CD-C5CE-7791-35514540AA92}"/>
                  </a:ext>
                </a:extLst>
              </p:cNvPr>
              <p:cNvSpPr txBox="1"/>
              <p:nvPr/>
            </p:nvSpPr>
            <p:spPr>
              <a:xfrm>
                <a:off x="1766277" y="540725"/>
                <a:ext cx="10363200" cy="5758179"/>
              </a:xfrm>
              <a:prstGeom prst="rect">
                <a:avLst/>
              </a:prstGeom>
              <a:noFill/>
            </p:spPr>
            <p:txBody>
              <a:bodyPr wrap="square" rtlCol="0">
                <a:spAutoFit/>
              </a:bodyPr>
              <a:lstStyle/>
              <a:p>
                <a:r>
                  <a:rPr lang="cs-CZ" b="1" dirty="0"/>
                  <a:t>Ověření vztahu </a:t>
                </a:r>
                <a:endParaRPr lang="cs-CZ" b="1" i="1" dirty="0">
                  <a:latin typeface="Cambria Math" panose="02040503050406030204" pitchFamily="18" charset="0"/>
                </a:endParaRPr>
              </a:p>
              <a:p>
                <a:pPr algn="ctr"/>
                <a14:m>
                  <m:oMath xmlns:m="http://schemas.openxmlformats.org/officeDocument/2006/math">
                    <m:r>
                      <a:rPr lang="cs-CZ" b="1" i="1" smtClean="0">
                        <a:latin typeface="Cambria Math" panose="02040503050406030204" pitchFamily="18" charset="0"/>
                      </a:rPr>
                      <m:t>𝑬</m:t>
                    </m:r>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𝑬</m:t>
                        </m:r>
                      </m:e>
                      <m:sub>
                        <m:r>
                          <a:rPr lang="cs-CZ" b="1" i="1" smtClean="0">
                            <a:latin typeface="Cambria Math" panose="02040503050406030204" pitchFamily="18" charset="0"/>
                          </a:rPr>
                          <m:t>𝒑</m:t>
                        </m:r>
                      </m:sub>
                    </m:sSub>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𝑬</m:t>
                        </m:r>
                      </m:e>
                      <m:sub>
                        <m:r>
                          <a:rPr lang="cs-CZ" b="1" i="1" smtClean="0">
                            <a:latin typeface="Cambria Math" panose="02040503050406030204" pitchFamily="18" charset="0"/>
                          </a:rPr>
                          <m:t>𝒌</m:t>
                        </m:r>
                      </m:sub>
                    </m:sSub>
                    <m:r>
                      <a:rPr lang="cs-CZ" b="1" i="1" smtClean="0">
                        <a:latin typeface="Cambria Math" panose="02040503050406030204" pitchFamily="18" charset="0"/>
                      </a:rPr>
                      <m:t>=</m:t>
                    </m:r>
                    <m:r>
                      <a:rPr lang="cs-CZ" b="1" i="0" smtClean="0">
                        <a:latin typeface="Cambria Math" panose="02040503050406030204" pitchFamily="18" charset="0"/>
                      </a:rPr>
                      <m:t>𝐤𝐨𝐧𝐬𝐭𝐚𝐧𝐭𝐧</m:t>
                    </m:r>
                    <m:r>
                      <a:rPr lang="cs-CZ" b="1" i="0" smtClean="0">
                        <a:latin typeface="Cambria Math" panose="02040503050406030204" pitchFamily="18" charset="0"/>
                      </a:rPr>
                      <m:t>í</m:t>
                    </m:r>
                  </m:oMath>
                </a14:m>
                <a:r>
                  <a:rPr lang="cs-CZ" b="1" dirty="0"/>
                  <a:t>         (1)</a:t>
                </a:r>
              </a:p>
              <a:p>
                <a:r>
                  <a:rPr lang="cs-CZ" b="1" dirty="0"/>
                  <a:t>na volném pádu.</a:t>
                </a:r>
              </a:p>
              <a:p>
                <a:r>
                  <a:rPr lang="cs-CZ" sz="800" dirty="0"/>
                  <a:t> </a:t>
                </a:r>
              </a:p>
              <a:p>
                <a:r>
                  <a:rPr lang="cs-CZ" dirty="0"/>
                  <a:t>Těleso o hmotnosti </a:t>
                </a:r>
                <a14:m>
                  <m:oMath xmlns:m="http://schemas.openxmlformats.org/officeDocument/2006/math">
                    <m:r>
                      <a:rPr lang="cs-CZ" i="1" dirty="0" smtClean="0">
                        <a:latin typeface="Cambria Math" panose="02040503050406030204" pitchFamily="18" charset="0"/>
                      </a:rPr>
                      <m:t>𝑚</m:t>
                    </m:r>
                  </m:oMath>
                </a14:m>
                <a:r>
                  <a:rPr lang="cs-CZ" dirty="0"/>
                  <a:t> padá volným pádem z výšky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0</m:t>
                        </m:r>
                      </m:sub>
                    </m:sSub>
                  </m:oMath>
                </a14:m>
                <a:r>
                  <a:rPr lang="cs-CZ" dirty="0"/>
                  <a:t>,  v čase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0</m:t>
                        </m:r>
                      </m:sub>
                    </m:sSub>
                  </m:oMath>
                </a14:m>
                <a:r>
                  <a:rPr lang="cs-CZ" dirty="0"/>
                  <a:t> je výška nad základní vodorovnou rovinou právě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0</m:t>
                        </m:r>
                      </m:sub>
                    </m:sSub>
                  </m:oMath>
                </a14:m>
                <a:r>
                  <a:rPr lang="cs-CZ" dirty="0"/>
                  <a:t> a rychlost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𝑣</m:t>
                        </m:r>
                      </m:e>
                      <m:sub>
                        <m:r>
                          <a:rPr lang="cs-CZ" b="0" i="1" smtClean="0">
                            <a:latin typeface="Cambria Math" panose="02040503050406030204" pitchFamily="18" charset="0"/>
                          </a:rPr>
                          <m:t>0</m:t>
                        </m:r>
                      </m:sub>
                    </m:sSub>
                    <m:r>
                      <a:rPr lang="cs-CZ" b="0" i="1" smtClean="0">
                        <a:latin typeface="Cambria Math" panose="02040503050406030204" pitchFamily="18" charset="0"/>
                      </a:rPr>
                      <m:t>=0</m:t>
                    </m:r>
                  </m:oMath>
                </a14:m>
                <a:r>
                  <a:rPr lang="cs-CZ" dirty="0"/>
                  <a:t>. Kinetická energie je tedy nulová a mechanická energie se dána pouze tíhovou energií  </a:t>
                </a:r>
                <a14:m>
                  <m:oMath xmlns:m="http://schemas.openxmlformats.org/officeDocument/2006/math">
                    <m:r>
                      <a:rPr lang="cs-CZ" b="0" i="1" smtClean="0">
                        <a:latin typeface="Cambria Math" panose="02040503050406030204" pitchFamily="18" charset="0"/>
                      </a:rPr>
                      <m:t>𝐸</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𝑝𝑜</m:t>
                        </m:r>
                      </m:sub>
                    </m:sSub>
                    <m:r>
                      <a:rPr lang="cs-CZ" b="0" i="1" smtClean="0">
                        <a:latin typeface="Cambria Math" panose="02040503050406030204" pitchFamily="18" charset="0"/>
                      </a:rPr>
                      <m:t>=</m:t>
                    </m:r>
                    <m:r>
                      <a:rPr lang="cs-CZ" b="0" i="1" smtClean="0">
                        <a:latin typeface="Cambria Math" panose="02040503050406030204" pitchFamily="18" charset="0"/>
                      </a:rPr>
                      <m:t>𝑚𝑔</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0</m:t>
                        </m:r>
                      </m:sub>
                    </m:sSub>
                    <m:r>
                      <a:rPr lang="cs-CZ" b="0" i="1" smtClean="0">
                        <a:latin typeface="Cambria Math" panose="02040503050406030204" pitchFamily="18" charset="0"/>
                      </a:rPr>
                      <m:t>.</m:t>
                    </m:r>
                  </m:oMath>
                </a14:m>
                <a:endParaRPr lang="cs-CZ" dirty="0"/>
              </a:p>
              <a:p>
                <a:r>
                  <a:rPr lang="cs-CZ" dirty="0"/>
                  <a:t>V čase t od začátku pohybu urazí těleso dráhu </a:t>
                </a:r>
                <a14:m>
                  <m:oMath xmlns:m="http://schemas.openxmlformats.org/officeDocument/2006/math">
                    <m:r>
                      <a:rPr lang="cs-CZ" b="0" i="1" smtClean="0">
                        <a:latin typeface="Cambria Math" panose="02040503050406030204" pitchFamily="18" charset="0"/>
                      </a:rPr>
                      <m:t>𝑠</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𝑔</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𝑡</m:t>
                        </m:r>
                      </m:e>
                      <m:sup>
                        <m:r>
                          <a:rPr lang="cs-CZ" b="0" i="1" smtClean="0">
                            <a:latin typeface="Cambria Math" panose="02040503050406030204" pitchFamily="18" charset="0"/>
                          </a:rPr>
                          <m:t>2</m:t>
                        </m:r>
                      </m:sup>
                    </m:sSup>
                  </m:oMath>
                </a14:m>
                <a:r>
                  <a:rPr lang="cs-CZ" dirty="0"/>
                  <a:t> a je ve výšce </a:t>
                </a:r>
                <a14:m>
                  <m:oMath xmlns:m="http://schemas.openxmlformats.org/officeDocument/2006/math">
                    <m:r>
                      <a:rPr lang="cs-CZ" b="0" i="1" smtClean="0">
                        <a:latin typeface="Cambria Math" panose="02040503050406030204" pitchFamily="18" charset="0"/>
                      </a:rPr>
                      <m:t>h</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0</m:t>
                        </m:r>
                      </m:sub>
                    </m:sSub>
                    <m:r>
                      <a:rPr lang="cs-CZ" b="0" i="1" smtClean="0">
                        <a:latin typeface="Cambria Math" panose="02040503050406030204" pitchFamily="18" charset="0"/>
                      </a:rPr>
                      <m:t>−</m:t>
                    </m:r>
                    <m:r>
                      <a:rPr lang="cs-CZ" b="0" i="1" smtClean="0">
                        <a:latin typeface="Cambria Math" panose="02040503050406030204" pitchFamily="18" charset="0"/>
                      </a:rPr>
                      <m:t>𝑠</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0</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𝑔</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𝑡</m:t>
                        </m:r>
                      </m:e>
                      <m:sup>
                        <m:r>
                          <a:rPr lang="cs-CZ" b="0" i="1" smtClean="0">
                            <a:latin typeface="Cambria Math" panose="02040503050406030204" pitchFamily="18" charset="0"/>
                          </a:rPr>
                          <m:t>2</m:t>
                        </m:r>
                      </m:sup>
                    </m:sSup>
                  </m:oMath>
                </a14:m>
                <a:r>
                  <a:rPr lang="cs-CZ" dirty="0"/>
                  <a:t>.</a:t>
                </a:r>
              </a:p>
              <a:p>
                <a:r>
                  <a:rPr lang="cs-CZ" b="1" dirty="0"/>
                  <a:t>Tíhová energie tělesa je</a:t>
                </a:r>
              </a:p>
              <a:p>
                <a:pPr algn="ctr"/>
                <a:r>
                  <a:rPr lang="cs-CZ" dirty="0"/>
                  <a:t>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sub>
                    </m:sSub>
                    <m:r>
                      <a:rPr lang="cs-CZ" b="0" i="1" smtClean="0">
                        <a:latin typeface="Cambria Math" panose="02040503050406030204" pitchFamily="18" charset="0"/>
                      </a:rPr>
                      <m:t>=</m:t>
                    </m:r>
                    <m:r>
                      <a:rPr lang="cs-CZ" b="0" i="1" smtClean="0">
                        <a:latin typeface="Cambria Math" panose="02040503050406030204" pitchFamily="18" charset="0"/>
                      </a:rPr>
                      <m:t>𝑚𝑔h</m:t>
                    </m:r>
                    <m:r>
                      <a:rPr lang="cs-CZ" b="0" i="1" smtClean="0">
                        <a:latin typeface="Cambria Math" panose="02040503050406030204" pitchFamily="18" charset="0"/>
                      </a:rPr>
                      <m:t>=</m:t>
                    </m:r>
                    <m:r>
                      <a:rPr lang="cs-CZ" b="0" i="1" smtClean="0">
                        <a:latin typeface="Cambria Math" panose="02040503050406030204" pitchFamily="18" charset="0"/>
                      </a:rPr>
                      <m:t>𝑚𝑔</m:t>
                    </m:r>
                    <m:d>
                      <m:dPr>
                        <m:ctrlPr>
                          <a:rPr lang="cs-CZ" b="0" i="1" smtClean="0">
                            <a:latin typeface="Cambria Math" panose="02040503050406030204" pitchFamily="18" charset="0"/>
                          </a:rPr>
                        </m:ctrlPr>
                      </m:dPr>
                      <m:e>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0</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𝑔</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𝑡</m:t>
                            </m:r>
                          </m:e>
                          <m:sup>
                            <m:r>
                              <a:rPr lang="cs-CZ" b="0" i="1" smtClean="0">
                                <a:latin typeface="Cambria Math" panose="02040503050406030204" pitchFamily="18" charset="0"/>
                              </a:rPr>
                              <m:t>2</m:t>
                            </m:r>
                          </m:sup>
                        </m:sSup>
                      </m:e>
                    </m:d>
                    <m:r>
                      <a:rPr lang="cs-CZ" b="0" i="1" smtClean="0">
                        <a:latin typeface="Cambria Math" panose="02040503050406030204" pitchFamily="18" charset="0"/>
                      </a:rPr>
                      <m:t>=</m:t>
                    </m:r>
                    <m:r>
                      <a:rPr lang="cs-CZ" b="0" i="1" smtClean="0">
                        <a:latin typeface="Cambria Math" panose="02040503050406030204" pitchFamily="18" charset="0"/>
                      </a:rPr>
                      <m:t>𝑚𝑔</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0</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𝑚</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𝑔</m:t>
                        </m:r>
                      </m:e>
                      <m:sup>
                        <m:r>
                          <a:rPr lang="cs-CZ" b="0" i="1" smtClean="0">
                            <a:latin typeface="Cambria Math" panose="02040503050406030204" pitchFamily="18" charset="0"/>
                          </a:rPr>
                          <m:t>2</m:t>
                        </m:r>
                      </m:sup>
                    </m:sSup>
                    <m:sSup>
                      <m:sSupPr>
                        <m:ctrlPr>
                          <a:rPr lang="cs-CZ" b="0" i="1" smtClean="0">
                            <a:latin typeface="Cambria Math" panose="02040503050406030204" pitchFamily="18" charset="0"/>
                          </a:rPr>
                        </m:ctrlPr>
                      </m:sSupPr>
                      <m:e>
                        <m:r>
                          <a:rPr lang="cs-CZ" b="0" i="1" smtClean="0">
                            <a:latin typeface="Cambria Math" panose="02040503050406030204" pitchFamily="18" charset="0"/>
                          </a:rPr>
                          <m:t>𝑡</m:t>
                        </m:r>
                      </m:e>
                      <m:sup>
                        <m:r>
                          <a:rPr lang="cs-CZ" b="0" i="1" smtClean="0">
                            <a:latin typeface="Cambria Math" panose="02040503050406030204" pitchFamily="18" charset="0"/>
                          </a:rPr>
                          <m:t>2</m:t>
                        </m:r>
                      </m:sup>
                    </m:sSup>
                    <m:r>
                      <a:rPr lang="cs-CZ" b="0" i="1" smtClean="0">
                        <a:latin typeface="Cambria Math" panose="02040503050406030204" pitchFamily="18" charset="0"/>
                      </a:rPr>
                      <m:t>=</m:t>
                    </m:r>
                    <m:r>
                      <a:rPr lang="cs-CZ" b="0" i="1" smtClean="0">
                        <a:latin typeface="Cambria Math" panose="02040503050406030204" pitchFamily="18" charset="0"/>
                      </a:rPr>
                      <m:t>𝑚𝑔</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0</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𝑚</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𝑣</m:t>
                        </m:r>
                      </m:e>
                      <m:sup>
                        <m:r>
                          <a:rPr lang="cs-CZ" b="0" i="1" smtClean="0">
                            <a:latin typeface="Cambria Math" panose="02040503050406030204" pitchFamily="18" charset="0"/>
                          </a:rPr>
                          <m:t>2</m:t>
                        </m:r>
                      </m:sup>
                    </m:sSup>
                  </m:oMath>
                </a14:m>
                <a:endParaRPr lang="cs-CZ" dirty="0"/>
              </a:p>
              <a:p>
                <a:pPr algn="ctr"/>
                <a:endParaRPr lang="cs-CZ" sz="800" dirty="0"/>
              </a:p>
              <a:p>
                <a:pPr algn="ctr"/>
                <a14:m>
                  <m:oMathPara xmlns:m="http://schemas.openxmlformats.org/officeDocument/2006/math">
                    <m:oMathParaPr>
                      <m:jc m:val="centerGroup"/>
                    </m:oMathParaPr>
                    <m:oMath xmlns:m="http://schemas.openxmlformats.org/officeDocument/2006/math">
                      <m:sSub>
                        <m:sSubPr>
                          <m:ctrlPr>
                            <a:rPr lang="cs-CZ" b="1" i="1" smtClean="0">
                              <a:solidFill>
                                <a:srgbClr val="FF0000"/>
                              </a:solidFill>
                              <a:latin typeface="Cambria Math" panose="02040503050406030204" pitchFamily="18" charset="0"/>
                            </a:rPr>
                          </m:ctrlPr>
                        </m:sSubPr>
                        <m:e>
                          <m:r>
                            <a:rPr lang="cs-CZ" b="1" i="1" smtClean="0">
                              <a:solidFill>
                                <a:srgbClr val="FF0000"/>
                              </a:solidFill>
                              <a:latin typeface="Cambria Math" panose="02040503050406030204" pitchFamily="18" charset="0"/>
                            </a:rPr>
                            <m:t>𝑬</m:t>
                          </m:r>
                        </m:e>
                        <m:sub>
                          <m:r>
                            <a:rPr lang="cs-CZ" b="1" i="1" smtClean="0">
                              <a:solidFill>
                                <a:srgbClr val="FF0000"/>
                              </a:solidFill>
                              <a:latin typeface="Cambria Math" panose="02040503050406030204" pitchFamily="18" charset="0"/>
                            </a:rPr>
                            <m:t>𝒑</m:t>
                          </m:r>
                        </m:sub>
                      </m:sSub>
                      <m:r>
                        <a:rPr lang="cs-CZ" b="1" i="1" smtClean="0">
                          <a:solidFill>
                            <a:srgbClr val="FF0000"/>
                          </a:solidFill>
                          <a:latin typeface="Cambria Math" panose="02040503050406030204" pitchFamily="18" charset="0"/>
                        </a:rPr>
                        <m:t>=</m:t>
                      </m:r>
                      <m:r>
                        <a:rPr lang="cs-CZ" b="1" i="1">
                          <a:solidFill>
                            <a:srgbClr val="FF0000"/>
                          </a:solidFill>
                          <a:latin typeface="Cambria Math" panose="02040503050406030204" pitchFamily="18" charset="0"/>
                        </a:rPr>
                        <m:t>𝒎𝒈</m:t>
                      </m:r>
                      <m:sSub>
                        <m:sSubPr>
                          <m:ctrlPr>
                            <a:rPr lang="cs-CZ" b="1" i="1">
                              <a:solidFill>
                                <a:srgbClr val="FF0000"/>
                              </a:solidFill>
                              <a:latin typeface="Cambria Math" panose="02040503050406030204" pitchFamily="18" charset="0"/>
                            </a:rPr>
                          </m:ctrlPr>
                        </m:sSubPr>
                        <m:e>
                          <m:r>
                            <a:rPr lang="cs-CZ" b="1" i="1">
                              <a:solidFill>
                                <a:srgbClr val="FF0000"/>
                              </a:solidFill>
                              <a:latin typeface="Cambria Math" panose="02040503050406030204" pitchFamily="18" charset="0"/>
                            </a:rPr>
                            <m:t>𝒉</m:t>
                          </m:r>
                        </m:e>
                        <m:sub>
                          <m:r>
                            <a:rPr lang="cs-CZ" b="1" i="1">
                              <a:solidFill>
                                <a:srgbClr val="FF0000"/>
                              </a:solidFill>
                              <a:latin typeface="Cambria Math" panose="02040503050406030204" pitchFamily="18" charset="0"/>
                            </a:rPr>
                            <m:t>𝟎</m:t>
                          </m:r>
                        </m:sub>
                      </m:sSub>
                      <m:r>
                        <a:rPr lang="cs-CZ" b="1" i="1">
                          <a:solidFill>
                            <a:srgbClr val="FF0000"/>
                          </a:solidFill>
                          <a:latin typeface="Cambria Math" panose="02040503050406030204" pitchFamily="18" charset="0"/>
                        </a:rPr>
                        <m:t>−</m:t>
                      </m:r>
                      <m:f>
                        <m:fPr>
                          <m:ctrlPr>
                            <a:rPr lang="cs-CZ" b="1" i="1">
                              <a:solidFill>
                                <a:srgbClr val="FF0000"/>
                              </a:solidFill>
                              <a:latin typeface="Cambria Math" panose="02040503050406030204" pitchFamily="18" charset="0"/>
                            </a:rPr>
                          </m:ctrlPr>
                        </m:fPr>
                        <m:num>
                          <m:r>
                            <a:rPr lang="cs-CZ" b="1" i="1">
                              <a:solidFill>
                                <a:srgbClr val="FF0000"/>
                              </a:solidFill>
                              <a:latin typeface="Cambria Math" panose="02040503050406030204" pitchFamily="18" charset="0"/>
                            </a:rPr>
                            <m:t>𝟏</m:t>
                          </m:r>
                        </m:num>
                        <m:den>
                          <m:r>
                            <a:rPr lang="cs-CZ" b="1" i="1">
                              <a:solidFill>
                                <a:srgbClr val="FF0000"/>
                              </a:solidFill>
                              <a:latin typeface="Cambria Math" panose="02040503050406030204" pitchFamily="18" charset="0"/>
                            </a:rPr>
                            <m:t>𝟐</m:t>
                          </m:r>
                        </m:den>
                      </m:f>
                      <m:r>
                        <a:rPr lang="cs-CZ" b="1" i="1">
                          <a:solidFill>
                            <a:srgbClr val="FF0000"/>
                          </a:solidFill>
                          <a:latin typeface="Cambria Math" panose="02040503050406030204" pitchFamily="18" charset="0"/>
                        </a:rPr>
                        <m:t>𝒎</m:t>
                      </m:r>
                      <m:sSup>
                        <m:sSupPr>
                          <m:ctrlPr>
                            <a:rPr lang="cs-CZ" b="1" i="1">
                              <a:solidFill>
                                <a:srgbClr val="FF0000"/>
                              </a:solidFill>
                              <a:latin typeface="Cambria Math" panose="02040503050406030204" pitchFamily="18" charset="0"/>
                            </a:rPr>
                          </m:ctrlPr>
                        </m:sSupPr>
                        <m:e>
                          <m:r>
                            <a:rPr lang="cs-CZ" b="1" i="1">
                              <a:solidFill>
                                <a:srgbClr val="FF0000"/>
                              </a:solidFill>
                              <a:latin typeface="Cambria Math" panose="02040503050406030204" pitchFamily="18" charset="0"/>
                            </a:rPr>
                            <m:t>𝒗</m:t>
                          </m:r>
                        </m:e>
                        <m:sup>
                          <m:r>
                            <a:rPr lang="cs-CZ" b="1" i="1">
                              <a:solidFill>
                                <a:srgbClr val="FF0000"/>
                              </a:solidFill>
                              <a:latin typeface="Cambria Math" panose="02040503050406030204" pitchFamily="18" charset="0"/>
                            </a:rPr>
                            <m:t>𝟐</m:t>
                          </m:r>
                        </m:sup>
                      </m:sSup>
                    </m:oMath>
                  </m:oMathPara>
                </a14:m>
                <a:endParaRPr lang="cs-CZ" b="1" dirty="0">
                  <a:solidFill>
                    <a:srgbClr val="FF0000"/>
                  </a:solidFill>
                </a:endParaRPr>
              </a:p>
              <a:p>
                <a:pPr algn="ctr"/>
                <a:endParaRPr lang="cs-CZ" sz="800" b="1" dirty="0">
                  <a:solidFill>
                    <a:srgbClr val="FF0000"/>
                  </a:solidFill>
                </a:endParaRPr>
              </a:p>
              <a:p>
                <a:r>
                  <a:rPr lang="cs-CZ" dirty="0"/>
                  <a:t>Kinetická (pohybová) energie tělesa v čase </a:t>
                </a:r>
                <a14:m>
                  <m:oMath xmlns:m="http://schemas.openxmlformats.org/officeDocument/2006/math">
                    <m:r>
                      <a:rPr lang="cs-CZ" i="1" dirty="0" smtClean="0">
                        <a:latin typeface="Cambria Math" panose="02040503050406030204" pitchFamily="18" charset="0"/>
                      </a:rPr>
                      <m:t>𝑡</m:t>
                    </m:r>
                  </m:oMath>
                </a14:m>
                <a:r>
                  <a:rPr lang="cs-CZ" dirty="0"/>
                  <a:t> je</a:t>
                </a:r>
              </a:p>
              <a:p>
                <a:endParaRPr lang="cs-CZ" sz="800" dirty="0"/>
              </a:p>
              <a:p>
                <a:pPr/>
                <a14:m>
                  <m:oMathPara xmlns:m="http://schemas.openxmlformats.org/officeDocument/2006/math">
                    <m:oMathParaPr>
                      <m:jc m:val="centerGroup"/>
                    </m:oMathParaPr>
                    <m:oMath xmlns:m="http://schemas.openxmlformats.org/officeDocument/2006/math">
                      <m:sSub>
                        <m:sSubPr>
                          <m:ctrlPr>
                            <a:rPr lang="cs-CZ" b="1" i="1" smtClean="0">
                              <a:solidFill>
                                <a:srgbClr val="FF0000"/>
                              </a:solidFill>
                              <a:latin typeface="Cambria Math" panose="02040503050406030204" pitchFamily="18" charset="0"/>
                            </a:rPr>
                          </m:ctrlPr>
                        </m:sSubPr>
                        <m:e>
                          <m:r>
                            <a:rPr lang="cs-CZ" b="1" i="1" smtClean="0">
                              <a:solidFill>
                                <a:srgbClr val="FF0000"/>
                              </a:solidFill>
                              <a:latin typeface="Cambria Math" panose="02040503050406030204" pitchFamily="18" charset="0"/>
                            </a:rPr>
                            <m:t>𝑬</m:t>
                          </m:r>
                        </m:e>
                        <m:sub>
                          <m:r>
                            <a:rPr lang="cs-CZ" b="1" i="1" smtClean="0">
                              <a:solidFill>
                                <a:srgbClr val="FF0000"/>
                              </a:solidFill>
                              <a:latin typeface="Cambria Math" panose="02040503050406030204" pitchFamily="18" charset="0"/>
                            </a:rPr>
                            <m:t>𝒌</m:t>
                          </m:r>
                        </m:sub>
                      </m:sSub>
                      <m:r>
                        <a:rPr lang="cs-CZ" b="1" i="1" smtClean="0">
                          <a:solidFill>
                            <a:srgbClr val="FF0000"/>
                          </a:solidFill>
                          <a:latin typeface="Cambria Math" panose="02040503050406030204" pitchFamily="18" charset="0"/>
                        </a:rPr>
                        <m:t>=</m:t>
                      </m:r>
                      <m:f>
                        <m:fPr>
                          <m:ctrlPr>
                            <a:rPr lang="cs-CZ" b="1" i="1" smtClean="0">
                              <a:solidFill>
                                <a:srgbClr val="FF0000"/>
                              </a:solidFill>
                              <a:latin typeface="Cambria Math" panose="02040503050406030204" pitchFamily="18" charset="0"/>
                            </a:rPr>
                          </m:ctrlPr>
                        </m:fPr>
                        <m:num>
                          <m:r>
                            <a:rPr lang="cs-CZ" b="1" i="1" smtClean="0">
                              <a:solidFill>
                                <a:srgbClr val="FF0000"/>
                              </a:solidFill>
                              <a:latin typeface="Cambria Math" panose="02040503050406030204" pitchFamily="18" charset="0"/>
                            </a:rPr>
                            <m:t>𝟏</m:t>
                          </m:r>
                        </m:num>
                        <m:den>
                          <m:r>
                            <a:rPr lang="cs-CZ" b="1" i="1" smtClean="0">
                              <a:solidFill>
                                <a:srgbClr val="FF0000"/>
                              </a:solidFill>
                              <a:latin typeface="Cambria Math" panose="02040503050406030204" pitchFamily="18" charset="0"/>
                            </a:rPr>
                            <m:t>𝟐</m:t>
                          </m:r>
                        </m:den>
                      </m:f>
                      <m:r>
                        <a:rPr lang="cs-CZ" b="1" i="1" smtClean="0">
                          <a:solidFill>
                            <a:srgbClr val="FF0000"/>
                          </a:solidFill>
                          <a:latin typeface="Cambria Math" panose="02040503050406030204" pitchFamily="18" charset="0"/>
                        </a:rPr>
                        <m:t>𝒎</m:t>
                      </m:r>
                      <m:sSup>
                        <m:sSupPr>
                          <m:ctrlPr>
                            <a:rPr lang="cs-CZ" b="1" i="1" smtClean="0">
                              <a:solidFill>
                                <a:srgbClr val="FF0000"/>
                              </a:solidFill>
                              <a:latin typeface="Cambria Math" panose="02040503050406030204" pitchFamily="18" charset="0"/>
                            </a:rPr>
                          </m:ctrlPr>
                        </m:sSupPr>
                        <m:e>
                          <m:d>
                            <m:dPr>
                              <m:ctrlPr>
                                <a:rPr lang="cs-CZ" b="1" i="1">
                                  <a:solidFill>
                                    <a:srgbClr val="FF0000"/>
                                  </a:solidFill>
                                  <a:latin typeface="Cambria Math" panose="02040503050406030204" pitchFamily="18" charset="0"/>
                                </a:rPr>
                              </m:ctrlPr>
                            </m:dPr>
                            <m:e>
                              <m:r>
                                <a:rPr lang="cs-CZ" b="1" i="1">
                                  <a:solidFill>
                                    <a:srgbClr val="FF0000"/>
                                  </a:solidFill>
                                  <a:latin typeface="Cambria Math" panose="02040503050406030204" pitchFamily="18" charset="0"/>
                                </a:rPr>
                                <m:t>𝒈</m:t>
                              </m:r>
                              <m:r>
                                <a:rPr lang="cs-CZ" b="1" i="1">
                                  <a:solidFill>
                                    <a:srgbClr val="FF0000"/>
                                  </a:solidFill>
                                  <a:latin typeface="Cambria Math" panose="02040503050406030204" pitchFamily="18" charset="0"/>
                                </a:rPr>
                                <m:t>.</m:t>
                              </m:r>
                              <m:r>
                                <a:rPr lang="cs-CZ" b="1" i="1">
                                  <a:solidFill>
                                    <a:srgbClr val="FF0000"/>
                                  </a:solidFill>
                                  <a:latin typeface="Cambria Math" panose="02040503050406030204" pitchFamily="18" charset="0"/>
                                </a:rPr>
                                <m:t>𝒕</m:t>
                              </m:r>
                            </m:e>
                          </m:d>
                        </m:e>
                        <m:sup>
                          <m:r>
                            <a:rPr lang="cs-CZ" b="1" i="1" smtClean="0">
                              <a:solidFill>
                                <a:srgbClr val="FF0000"/>
                              </a:solidFill>
                              <a:latin typeface="Cambria Math" panose="02040503050406030204" pitchFamily="18" charset="0"/>
                            </a:rPr>
                            <m:t>𝟐</m:t>
                          </m:r>
                        </m:sup>
                      </m:sSup>
                      <m:r>
                        <a:rPr lang="cs-CZ" b="1" i="1" smtClean="0">
                          <a:solidFill>
                            <a:srgbClr val="FF0000"/>
                          </a:solidFill>
                          <a:latin typeface="Cambria Math" panose="02040503050406030204" pitchFamily="18" charset="0"/>
                        </a:rPr>
                        <m:t>=</m:t>
                      </m:r>
                      <m:f>
                        <m:fPr>
                          <m:ctrlPr>
                            <a:rPr lang="cs-CZ" b="1" i="1" smtClean="0">
                              <a:solidFill>
                                <a:srgbClr val="FF0000"/>
                              </a:solidFill>
                              <a:latin typeface="Cambria Math" panose="02040503050406030204" pitchFamily="18" charset="0"/>
                            </a:rPr>
                          </m:ctrlPr>
                        </m:fPr>
                        <m:num>
                          <m:r>
                            <a:rPr lang="cs-CZ" b="1" i="1" smtClean="0">
                              <a:solidFill>
                                <a:srgbClr val="FF0000"/>
                              </a:solidFill>
                              <a:latin typeface="Cambria Math" panose="02040503050406030204" pitchFamily="18" charset="0"/>
                            </a:rPr>
                            <m:t>𝟏</m:t>
                          </m:r>
                        </m:num>
                        <m:den>
                          <m:r>
                            <a:rPr lang="cs-CZ" b="1" i="1" smtClean="0">
                              <a:solidFill>
                                <a:srgbClr val="FF0000"/>
                              </a:solidFill>
                              <a:latin typeface="Cambria Math" panose="02040503050406030204" pitchFamily="18" charset="0"/>
                            </a:rPr>
                            <m:t>𝟐</m:t>
                          </m:r>
                        </m:den>
                      </m:f>
                      <m:r>
                        <a:rPr lang="cs-CZ" b="1" i="1" smtClean="0">
                          <a:solidFill>
                            <a:srgbClr val="FF0000"/>
                          </a:solidFill>
                          <a:latin typeface="Cambria Math" panose="02040503050406030204" pitchFamily="18" charset="0"/>
                        </a:rPr>
                        <m:t>𝒎</m:t>
                      </m:r>
                      <m:sSup>
                        <m:sSupPr>
                          <m:ctrlPr>
                            <a:rPr lang="cs-CZ" b="1" i="1" smtClean="0">
                              <a:solidFill>
                                <a:srgbClr val="FF0000"/>
                              </a:solidFill>
                              <a:latin typeface="Cambria Math" panose="02040503050406030204" pitchFamily="18" charset="0"/>
                            </a:rPr>
                          </m:ctrlPr>
                        </m:sSupPr>
                        <m:e>
                          <m:r>
                            <a:rPr lang="cs-CZ" b="1" i="1" smtClean="0">
                              <a:solidFill>
                                <a:srgbClr val="FF0000"/>
                              </a:solidFill>
                              <a:latin typeface="Cambria Math" panose="02040503050406030204" pitchFamily="18" charset="0"/>
                            </a:rPr>
                            <m:t>𝒗</m:t>
                          </m:r>
                        </m:e>
                        <m:sup>
                          <m:r>
                            <a:rPr lang="cs-CZ" b="1" i="1" smtClean="0">
                              <a:solidFill>
                                <a:srgbClr val="FF0000"/>
                              </a:solidFill>
                              <a:latin typeface="Cambria Math" panose="02040503050406030204" pitchFamily="18" charset="0"/>
                            </a:rPr>
                            <m:t>𝟐</m:t>
                          </m:r>
                        </m:sup>
                      </m:sSup>
                    </m:oMath>
                  </m:oMathPara>
                </a14:m>
                <a:endParaRPr lang="cs-CZ" b="1" dirty="0"/>
              </a:p>
              <a:p>
                <a:endParaRPr lang="cs-CZ" sz="800" b="1" dirty="0"/>
              </a:p>
              <a:p>
                <a:r>
                  <a:rPr lang="cs-CZ" dirty="0"/>
                  <a:t>Dosazením do vztahu  (1)  dostaneme  </a:t>
                </a:r>
                <a14:m>
                  <m:oMath xmlns:m="http://schemas.openxmlformats.org/officeDocument/2006/math">
                    <m:r>
                      <a:rPr lang="cs-CZ" b="0" i="1" smtClean="0">
                        <a:latin typeface="Cambria Math" panose="02040503050406030204" pitchFamily="18" charset="0"/>
                      </a:rPr>
                      <m:t>𝐸</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𝑘</m:t>
                        </m:r>
                      </m:sub>
                    </m:sSub>
                    <m:r>
                      <a:rPr lang="cs-CZ" b="0" i="1" smtClean="0">
                        <a:latin typeface="Cambria Math" panose="02040503050406030204" pitchFamily="18" charset="0"/>
                      </a:rPr>
                      <m:t>=</m:t>
                    </m:r>
                    <m:r>
                      <a:rPr lang="cs-CZ" b="0" i="1" smtClean="0">
                        <a:solidFill>
                          <a:schemeClr val="tx1"/>
                        </a:solidFill>
                        <a:latin typeface="Cambria Math" panose="02040503050406030204" pitchFamily="18" charset="0"/>
                      </a:rPr>
                      <m:t>𝑚𝑔</m:t>
                    </m:r>
                    <m:sSub>
                      <m:sSubPr>
                        <m:ctrlPr>
                          <a:rPr lang="cs-CZ" i="1">
                            <a:solidFill>
                              <a:schemeClr val="tx1"/>
                            </a:solidFill>
                            <a:latin typeface="Cambria Math" panose="02040503050406030204" pitchFamily="18" charset="0"/>
                          </a:rPr>
                        </m:ctrlPr>
                      </m:sSubPr>
                      <m:e>
                        <m:r>
                          <a:rPr lang="cs-CZ" b="0" i="1">
                            <a:solidFill>
                              <a:schemeClr val="tx1"/>
                            </a:solidFill>
                            <a:latin typeface="Cambria Math" panose="02040503050406030204" pitchFamily="18" charset="0"/>
                          </a:rPr>
                          <m:t>h</m:t>
                        </m:r>
                      </m:e>
                      <m:sub>
                        <m:r>
                          <a:rPr lang="cs-CZ" b="0" i="1">
                            <a:solidFill>
                              <a:schemeClr val="tx1"/>
                            </a:solidFill>
                            <a:latin typeface="Cambria Math" panose="02040503050406030204" pitchFamily="18" charset="0"/>
                          </a:rPr>
                          <m:t>0</m:t>
                        </m:r>
                      </m:sub>
                    </m:sSub>
                    <m:r>
                      <a:rPr lang="cs-CZ" b="0" i="1">
                        <a:solidFill>
                          <a:schemeClr val="tx1"/>
                        </a:solidFill>
                        <a:latin typeface="Cambria Math" panose="02040503050406030204" pitchFamily="18" charset="0"/>
                      </a:rPr>
                      <m:t>−</m:t>
                    </m:r>
                    <m:f>
                      <m:fPr>
                        <m:ctrlPr>
                          <a:rPr lang="cs-CZ" i="1">
                            <a:solidFill>
                              <a:schemeClr val="tx1"/>
                            </a:solidFill>
                            <a:latin typeface="Cambria Math" panose="02040503050406030204" pitchFamily="18" charset="0"/>
                          </a:rPr>
                        </m:ctrlPr>
                      </m:fPr>
                      <m:num>
                        <m:r>
                          <a:rPr lang="cs-CZ" b="0" i="1">
                            <a:solidFill>
                              <a:schemeClr val="tx1"/>
                            </a:solidFill>
                            <a:latin typeface="Cambria Math" panose="02040503050406030204" pitchFamily="18" charset="0"/>
                          </a:rPr>
                          <m:t>1</m:t>
                        </m:r>
                      </m:num>
                      <m:den>
                        <m:r>
                          <a:rPr lang="cs-CZ" b="0" i="1">
                            <a:solidFill>
                              <a:schemeClr val="tx1"/>
                            </a:solidFill>
                            <a:latin typeface="Cambria Math" panose="02040503050406030204" pitchFamily="18" charset="0"/>
                          </a:rPr>
                          <m:t>2</m:t>
                        </m:r>
                      </m:den>
                    </m:f>
                    <m:r>
                      <a:rPr lang="cs-CZ" b="0" i="1">
                        <a:solidFill>
                          <a:schemeClr val="tx1"/>
                        </a:solidFill>
                        <a:latin typeface="Cambria Math" panose="02040503050406030204" pitchFamily="18" charset="0"/>
                      </a:rPr>
                      <m:t>𝑚</m:t>
                    </m:r>
                    <m:sSup>
                      <m:sSupPr>
                        <m:ctrlPr>
                          <a:rPr lang="cs-CZ" i="1">
                            <a:solidFill>
                              <a:schemeClr val="tx1"/>
                            </a:solidFill>
                            <a:latin typeface="Cambria Math" panose="02040503050406030204" pitchFamily="18" charset="0"/>
                          </a:rPr>
                        </m:ctrlPr>
                      </m:sSupPr>
                      <m:e>
                        <m:r>
                          <a:rPr lang="cs-CZ" b="0" i="1">
                            <a:solidFill>
                              <a:schemeClr val="tx1"/>
                            </a:solidFill>
                            <a:latin typeface="Cambria Math" panose="02040503050406030204" pitchFamily="18" charset="0"/>
                          </a:rPr>
                          <m:t>𝑣</m:t>
                        </m:r>
                      </m:e>
                      <m:sup>
                        <m:r>
                          <a:rPr lang="cs-CZ" b="0" i="1">
                            <a:solidFill>
                              <a:schemeClr val="tx1"/>
                            </a:solidFill>
                            <a:latin typeface="Cambria Math" panose="02040503050406030204" pitchFamily="18" charset="0"/>
                          </a:rPr>
                          <m:t>2</m:t>
                        </m:r>
                      </m:sup>
                    </m:sSup>
                  </m:oMath>
                </a14:m>
                <a:r>
                  <a:rPr lang="cs-CZ" dirty="0">
                    <a:solidFill>
                      <a:schemeClr val="tx1"/>
                    </a:solidFill>
                  </a:rPr>
                  <a:t>+ </a:t>
                </a:r>
                <a14:m>
                  <m:oMath xmlns:m="http://schemas.openxmlformats.org/officeDocument/2006/math">
                    <m:f>
                      <m:fPr>
                        <m:ctrlPr>
                          <a:rPr lang="cs-CZ" i="1">
                            <a:solidFill>
                              <a:schemeClr val="tx1"/>
                            </a:solidFill>
                            <a:latin typeface="Cambria Math" panose="02040503050406030204" pitchFamily="18" charset="0"/>
                          </a:rPr>
                        </m:ctrlPr>
                      </m:fPr>
                      <m:num>
                        <m:r>
                          <a:rPr lang="cs-CZ" b="0" i="1">
                            <a:solidFill>
                              <a:schemeClr val="tx1"/>
                            </a:solidFill>
                            <a:latin typeface="Cambria Math" panose="02040503050406030204" pitchFamily="18" charset="0"/>
                          </a:rPr>
                          <m:t>1</m:t>
                        </m:r>
                      </m:num>
                      <m:den>
                        <m:r>
                          <a:rPr lang="cs-CZ" b="0" i="1">
                            <a:solidFill>
                              <a:schemeClr val="tx1"/>
                            </a:solidFill>
                            <a:latin typeface="Cambria Math" panose="02040503050406030204" pitchFamily="18" charset="0"/>
                          </a:rPr>
                          <m:t>2</m:t>
                        </m:r>
                      </m:den>
                    </m:f>
                    <m:r>
                      <a:rPr lang="cs-CZ" b="0" i="1">
                        <a:solidFill>
                          <a:schemeClr val="tx1"/>
                        </a:solidFill>
                        <a:latin typeface="Cambria Math" panose="02040503050406030204" pitchFamily="18" charset="0"/>
                      </a:rPr>
                      <m:t>𝑚</m:t>
                    </m:r>
                    <m:sSup>
                      <m:sSupPr>
                        <m:ctrlPr>
                          <a:rPr lang="cs-CZ" i="1">
                            <a:solidFill>
                              <a:schemeClr val="tx1"/>
                            </a:solidFill>
                            <a:latin typeface="Cambria Math" panose="02040503050406030204" pitchFamily="18" charset="0"/>
                          </a:rPr>
                        </m:ctrlPr>
                      </m:sSupPr>
                      <m:e>
                        <m:r>
                          <a:rPr lang="cs-CZ" b="0" i="1">
                            <a:solidFill>
                              <a:schemeClr val="tx1"/>
                            </a:solidFill>
                            <a:latin typeface="Cambria Math" panose="02040503050406030204" pitchFamily="18" charset="0"/>
                          </a:rPr>
                          <m:t>𝑣</m:t>
                        </m:r>
                      </m:e>
                      <m:sup>
                        <m:r>
                          <a:rPr lang="cs-CZ" b="0" i="1">
                            <a:solidFill>
                              <a:schemeClr val="tx1"/>
                            </a:solidFill>
                            <a:latin typeface="Cambria Math" panose="02040503050406030204" pitchFamily="18" charset="0"/>
                          </a:rPr>
                          <m:t>2</m:t>
                        </m:r>
                      </m:sup>
                    </m:sSup>
                    <m:r>
                      <a:rPr lang="cs-CZ" b="1" i="1" smtClean="0">
                        <a:solidFill>
                          <a:schemeClr val="tx1"/>
                        </a:solidFill>
                        <a:latin typeface="Cambria Math" panose="02040503050406030204" pitchFamily="18" charset="0"/>
                      </a:rPr>
                      <m:t>=</m:t>
                    </m:r>
                    <m:r>
                      <a:rPr lang="cs-CZ" b="1" i="1">
                        <a:solidFill>
                          <a:srgbClr val="FF0000"/>
                        </a:solidFill>
                        <a:latin typeface="Cambria Math" panose="02040503050406030204" pitchFamily="18" charset="0"/>
                      </a:rPr>
                      <m:t>𝒎𝒈</m:t>
                    </m:r>
                    <m:sSub>
                      <m:sSubPr>
                        <m:ctrlPr>
                          <a:rPr lang="cs-CZ" b="1" i="1">
                            <a:solidFill>
                              <a:srgbClr val="FF0000"/>
                            </a:solidFill>
                            <a:latin typeface="Cambria Math" panose="02040503050406030204" pitchFamily="18" charset="0"/>
                          </a:rPr>
                        </m:ctrlPr>
                      </m:sSubPr>
                      <m:e>
                        <m:r>
                          <a:rPr lang="cs-CZ" b="1" i="1">
                            <a:solidFill>
                              <a:srgbClr val="FF0000"/>
                            </a:solidFill>
                            <a:latin typeface="Cambria Math" panose="02040503050406030204" pitchFamily="18" charset="0"/>
                          </a:rPr>
                          <m:t>𝒉</m:t>
                        </m:r>
                      </m:e>
                      <m:sub>
                        <m:r>
                          <a:rPr lang="cs-CZ" b="1" i="1">
                            <a:solidFill>
                              <a:srgbClr val="FF0000"/>
                            </a:solidFill>
                            <a:latin typeface="Cambria Math" panose="02040503050406030204" pitchFamily="18" charset="0"/>
                          </a:rPr>
                          <m:t>𝟎</m:t>
                        </m:r>
                      </m:sub>
                    </m:sSub>
                  </m:oMath>
                </a14:m>
                <a:endParaRPr lang="cs-CZ" dirty="0"/>
              </a:p>
              <a:p>
                <a:endParaRPr lang="cs-CZ" dirty="0"/>
              </a:p>
              <a:p>
                <a:r>
                  <a:rPr lang="cs-CZ" b="1" dirty="0"/>
                  <a:t>Mechanická energie tělesa. Na které při pohybu působí jen tíhová síla, je podél celé trajektorie konstantní.</a:t>
                </a:r>
              </a:p>
            </p:txBody>
          </p:sp>
        </mc:Choice>
        <mc:Fallback xmlns="">
          <p:sp>
            <p:nvSpPr>
              <p:cNvPr id="5" name="TextovéPole 4">
                <a:extLst>
                  <a:ext uri="{FF2B5EF4-FFF2-40B4-BE49-F238E27FC236}">
                    <a16:creationId xmlns:a16="http://schemas.microsoft.com/office/drawing/2014/main" id="{9B6A88CC-93CD-C5CE-7791-35514540AA92}"/>
                  </a:ext>
                </a:extLst>
              </p:cNvPr>
              <p:cNvSpPr txBox="1">
                <a:spLocks noRot="1" noChangeAspect="1" noMove="1" noResize="1" noEditPoints="1" noAdjustHandles="1" noChangeArrowheads="1" noChangeShapeType="1" noTextEdit="1"/>
              </p:cNvSpPr>
              <p:nvPr/>
            </p:nvSpPr>
            <p:spPr>
              <a:xfrm>
                <a:off x="1766277" y="540725"/>
                <a:ext cx="10363200" cy="5758179"/>
              </a:xfrm>
              <a:prstGeom prst="rect">
                <a:avLst/>
              </a:prstGeom>
              <a:blipFill>
                <a:blip r:embed="rId3"/>
                <a:stretch>
                  <a:fillRect l="-529" t="-636" b="-847"/>
                </a:stretch>
              </a:blipFill>
            </p:spPr>
            <p:txBody>
              <a:bodyPr/>
              <a:lstStyle/>
              <a:p>
                <a:r>
                  <a:rPr lang="cs-CZ">
                    <a:noFill/>
                  </a:rPr>
                  <a:t> </a:t>
                </a:r>
              </a:p>
            </p:txBody>
          </p:sp>
        </mc:Fallback>
      </mc:AlternateContent>
    </p:spTree>
    <p:extLst>
      <p:ext uri="{BB962C8B-B14F-4D97-AF65-F5344CB8AC3E}">
        <p14:creationId xmlns:p14="http://schemas.microsoft.com/office/powerpoint/2010/main" val="4036720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0FEB796A-CAFF-F931-6F18-87D664A99839}"/>
              </a:ext>
            </a:extLst>
          </p:cNvPr>
          <p:cNvSpPr txBox="1"/>
          <p:nvPr/>
        </p:nvSpPr>
        <p:spPr>
          <a:xfrm>
            <a:off x="320431" y="351692"/>
            <a:ext cx="3462215" cy="369332"/>
          </a:xfrm>
          <a:prstGeom prst="rect">
            <a:avLst/>
          </a:prstGeom>
          <a:noFill/>
        </p:spPr>
        <p:txBody>
          <a:bodyPr wrap="square" rtlCol="0">
            <a:spAutoFit/>
          </a:bodyPr>
          <a:lstStyle/>
          <a:p>
            <a:r>
              <a:rPr lang="cs-CZ" b="1" dirty="0"/>
              <a:t>Přeměny mechanické energie</a:t>
            </a:r>
          </a:p>
        </p:txBody>
      </p:sp>
      <p:sp>
        <p:nvSpPr>
          <p:cNvPr id="3" name="TextovéPole 2">
            <a:extLst>
              <a:ext uri="{FF2B5EF4-FFF2-40B4-BE49-F238E27FC236}">
                <a16:creationId xmlns:a16="http://schemas.microsoft.com/office/drawing/2014/main" id="{887BCBA0-A4AA-7BCC-D1E5-9597DBF52AC1}"/>
              </a:ext>
            </a:extLst>
          </p:cNvPr>
          <p:cNvSpPr txBox="1"/>
          <p:nvPr/>
        </p:nvSpPr>
        <p:spPr>
          <a:xfrm>
            <a:off x="414215" y="992554"/>
            <a:ext cx="11254154" cy="1477328"/>
          </a:xfrm>
          <a:prstGeom prst="rect">
            <a:avLst/>
          </a:prstGeom>
          <a:noFill/>
        </p:spPr>
        <p:txBody>
          <a:bodyPr wrap="square" rtlCol="0">
            <a:spAutoFit/>
          </a:bodyPr>
          <a:lstStyle/>
          <a:p>
            <a:r>
              <a:rPr lang="cs-CZ" b="1" dirty="0"/>
              <a:t>Pád pružného míče na podlahu:</a:t>
            </a:r>
          </a:p>
          <a:p>
            <a:r>
              <a:rPr lang="cs-CZ" dirty="0"/>
              <a:t>Necháme-li na podlahu padat pružný míč, mění se nejprve jeho polohová energie na energii kinetickou. Při dopadu na podlahu se míč pružně deformuje a jeho kinetická energie se přemění v energii pružnosti. Během odrazu míče od podlahy se energie pružnosti mění opět na energii kinetickou (k tepelným ztrátám a odporu vzduchu nepřihlížíme – izolovaná soustava), míč se pohybuje vzhůru a jeho kinetická energie se mění na energii polohovou.</a:t>
            </a:r>
          </a:p>
        </p:txBody>
      </p:sp>
      <p:sp>
        <p:nvSpPr>
          <p:cNvPr id="4" name="TextovéPole 3">
            <a:extLst>
              <a:ext uri="{FF2B5EF4-FFF2-40B4-BE49-F238E27FC236}">
                <a16:creationId xmlns:a16="http://schemas.microsoft.com/office/drawing/2014/main" id="{31D7B920-3AA4-189C-38EC-E6D18E1C945F}"/>
              </a:ext>
            </a:extLst>
          </p:cNvPr>
          <p:cNvSpPr txBox="1"/>
          <p:nvPr/>
        </p:nvSpPr>
        <p:spPr>
          <a:xfrm>
            <a:off x="515815" y="2711938"/>
            <a:ext cx="3266831" cy="369332"/>
          </a:xfrm>
          <a:prstGeom prst="rect">
            <a:avLst/>
          </a:prstGeom>
          <a:noFill/>
        </p:spPr>
        <p:txBody>
          <a:bodyPr wrap="square" rtlCol="0">
            <a:spAutoFit/>
          </a:bodyPr>
          <a:lstStyle/>
          <a:p>
            <a:r>
              <a:rPr lang="cs-CZ" b="1" dirty="0"/>
              <a:t>Pohyb kyvadla:</a:t>
            </a:r>
          </a:p>
        </p:txBody>
      </p:sp>
      <p:pic>
        <p:nvPicPr>
          <p:cNvPr id="7" name="Picture 2" descr="Definice práce, výkon, účinnost | E-manuel.cz - online učebnice fyziky">
            <a:extLst>
              <a:ext uri="{FF2B5EF4-FFF2-40B4-BE49-F238E27FC236}">
                <a16:creationId xmlns:a16="http://schemas.microsoft.com/office/drawing/2014/main" id="{2764BDAD-5367-567C-7F0F-AD17FEB99C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4913" y="2787919"/>
            <a:ext cx="4514850" cy="3200400"/>
          </a:xfrm>
          <a:prstGeom prst="rect">
            <a:avLst/>
          </a:prstGeom>
          <a:noFill/>
          <a:extLst>
            <a:ext uri="{909E8E84-426E-40DD-AFC4-6F175D3DCCD1}">
              <a14:hiddenFill xmlns:a14="http://schemas.microsoft.com/office/drawing/2010/main">
                <a:solidFill>
                  <a:srgbClr val="FFFFFF"/>
                </a:solidFill>
              </a14:hiddenFill>
            </a:ext>
          </a:extLst>
        </p:spPr>
      </p:pic>
      <p:sp>
        <p:nvSpPr>
          <p:cNvPr id="8" name="TextovéPole 7">
            <a:extLst>
              <a:ext uri="{FF2B5EF4-FFF2-40B4-BE49-F238E27FC236}">
                <a16:creationId xmlns:a16="http://schemas.microsoft.com/office/drawing/2014/main" id="{3AE9942D-043F-2F10-5DA9-93FB2BA169B4}"/>
              </a:ext>
            </a:extLst>
          </p:cNvPr>
          <p:cNvSpPr txBox="1"/>
          <p:nvPr/>
        </p:nvSpPr>
        <p:spPr>
          <a:xfrm>
            <a:off x="7151078" y="2649415"/>
            <a:ext cx="4189046" cy="4247317"/>
          </a:xfrm>
          <a:prstGeom prst="rect">
            <a:avLst/>
          </a:prstGeom>
          <a:noFill/>
        </p:spPr>
        <p:txBody>
          <a:bodyPr wrap="square" rtlCol="0">
            <a:spAutoFit/>
          </a:bodyPr>
          <a:lstStyle/>
          <a:p>
            <a:r>
              <a:rPr lang="cs-CZ" dirty="0"/>
              <a:t>Popište změnu kinetické energie a polohové energie kyvadla.</a:t>
            </a:r>
          </a:p>
          <a:p>
            <a:endParaRPr lang="cs-CZ" dirty="0"/>
          </a:p>
          <a:p>
            <a:r>
              <a:rPr lang="cs-CZ" dirty="0"/>
              <a:t>V bodě</a:t>
            </a:r>
          </a:p>
          <a:p>
            <a:endParaRPr lang="cs-CZ" dirty="0"/>
          </a:p>
          <a:p>
            <a:r>
              <a:rPr lang="cs-CZ" b="1" dirty="0"/>
              <a:t>A</a:t>
            </a:r>
            <a:r>
              <a:rPr lang="cs-CZ" dirty="0"/>
              <a:t> je kinetická energie = ……………..</a:t>
            </a:r>
          </a:p>
          <a:p>
            <a:r>
              <a:rPr lang="cs-CZ" dirty="0"/>
              <a:t>    je potenciální energie = ...……….</a:t>
            </a:r>
          </a:p>
          <a:p>
            <a:endParaRPr lang="cs-CZ" dirty="0"/>
          </a:p>
          <a:p>
            <a:r>
              <a:rPr lang="cs-CZ" b="1" dirty="0"/>
              <a:t>B</a:t>
            </a:r>
            <a:r>
              <a:rPr lang="cs-CZ" dirty="0"/>
              <a:t> je kinetická energie = ……………..</a:t>
            </a:r>
          </a:p>
          <a:p>
            <a:r>
              <a:rPr lang="cs-CZ" dirty="0"/>
              <a:t>    je potenciální energie = ………….</a:t>
            </a:r>
          </a:p>
          <a:p>
            <a:endParaRPr lang="cs-CZ" dirty="0"/>
          </a:p>
          <a:p>
            <a:r>
              <a:rPr lang="cs-CZ" b="1" dirty="0"/>
              <a:t>C </a:t>
            </a:r>
            <a:r>
              <a:rPr lang="cs-CZ" dirty="0"/>
              <a:t>je kinetická energie = ……………..</a:t>
            </a:r>
          </a:p>
          <a:p>
            <a:r>
              <a:rPr lang="cs-CZ" dirty="0"/>
              <a:t>    je potenciální energie = ………….</a:t>
            </a:r>
          </a:p>
          <a:p>
            <a:endParaRPr lang="cs-CZ" dirty="0"/>
          </a:p>
          <a:p>
            <a:endParaRPr lang="cs-CZ" dirty="0"/>
          </a:p>
        </p:txBody>
      </p:sp>
    </p:spTree>
    <p:extLst>
      <p:ext uri="{BB962C8B-B14F-4D97-AF65-F5344CB8AC3E}">
        <p14:creationId xmlns:p14="http://schemas.microsoft.com/office/powerpoint/2010/main" val="12415292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ovéPole 6">
            <a:extLst>
              <a:ext uri="{FF2B5EF4-FFF2-40B4-BE49-F238E27FC236}">
                <a16:creationId xmlns:a16="http://schemas.microsoft.com/office/drawing/2014/main" id="{0CCE50E0-A5FB-7D77-5BDC-0C8DB557BB0E}"/>
              </a:ext>
            </a:extLst>
          </p:cNvPr>
          <p:cNvSpPr txBox="1"/>
          <p:nvPr/>
        </p:nvSpPr>
        <p:spPr>
          <a:xfrm>
            <a:off x="351693" y="203200"/>
            <a:ext cx="937846"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2CA55430-F556-7F11-A22B-11EF5A23A8AB}"/>
                  </a:ext>
                </a:extLst>
              </p:cNvPr>
              <p:cNvSpPr txBox="1"/>
              <p:nvPr/>
            </p:nvSpPr>
            <p:spPr>
              <a:xfrm>
                <a:off x="367323" y="572532"/>
                <a:ext cx="11387015" cy="1962910"/>
              </a:xfrm>
              <a:prstGeom prst="rect">
                <a:avLst/>
              </a:prstGeom>
              <a:noFill/>
            </p:spPr>
            <p:txBody>
              <a:bodyPr wrap="square" rtlCol="0">
                <a:spAutoFit/>
              </a:bodyPr>
              <a:lstStyle/>
              <a:p>
                <a:r>
                  <a:rPr lang="cs-CZ" sz="1600" dirty="0"/>
                  <a:t>Těleso o hmotnosti 2,0 kg padá volným pádem z věže o výšce 80 m. Jakou má kinetickou a jakou potenciální energii:</a:t>
                </a:r>
              </a:p>
              <a:p>
                <a:pPr marL="342900" indent="-342900">
                  <a:buAutoNum type="alphaLcParenR"/>
                </a:pPr>
                <a:r>
                  <a:rPr lang="cs-CZ" sz="1600" dirty="0"/>
                  <a:t>Na počátku pádu (ve výšce 80 m).</a:t>
                </a:r>
              </a:p>
              <a:p>
                <a:pPr marL="342900" indent="-342900">
                  <a:buAutoNum type="alphaLcParenR"/>
                </a:pPr>
                <a:r>
                  <a:rPr lang="cs-CZ" sz="1600" dirty="0"/>
                  <a:t>V čase 1 s od začátku pádu.</a:t>
                </a:r>
              </a:p>
              <a:p>
                <a:pPr marL="342900" indent="-342900">
                  <a:buAutoNum type="alphaLcParenR"/>
                </a:pPr>
                <a:r>
                  <a:rPr lang="cs-CZ" sz="1600" dirty="0"/>
                  <a:t>Při dopadu na povrch Země.</a:t>
                </a:r>
              </a:p>
              <a:p>
                <a:pPr marL="342900" indent="-342900">
                  <a:buAutoNum type="alphaLcParenR"/>
                </a:pPr>
                <a:r>
                  <a:rPr lang="cs-CZ" sz="1600" dirty="0"/>
                  <a:t>Jakou má během pádu mechanickou energii vzhledem k povrchu Země.</a:t>
                </a:r>
              </a:p>
              <a:p>
                <a:endParaRPr lang="cs-CZ" sz="800" dirty="0"/>
              </a:p>
              <a:p>
                <a:r>
                  <a:rPr lang="cs-CZ" sz="1600" dirty="0"/>
                  <a:t>Řešení:</a:t>
                </a:r>
              </a:p>
              <a:p>
                <a:pPr/>
                <a14:m>
                  <m:oMathPara xmlns:m="http://schemas.openxmlformats.org/officeDocument/2006/math">
                    <m:oMathParaPr>
                      <m:jc m:val="left"/>
                    </m:oMathParaPr>
                    <m:oMath xmlns:m="http://schemas.openxmlformats.org/officeDocument/2006/math">
                      <m:r>
                        <a:rPr lang="cs-CZ" sz="1600" b="0" i="1" smtClean="0">
                          <a:latin typeface="Cambria Math" panose="02040503050406030204" pitchFamily="18" charset="0"/>
                        </a:rPr>
                        <m:t>𝑚</m:t>
                      </m:r>
                      <m:r>
                        <a:rPr lang="cs-CZ" sz="1600" b="0" i="0" smtClean="0">
                          <a:latin typeface="Cambria Math" panose="02040503050406030204" pitchFamily="18" charset="0"/>
                        </a:rPr>
                        <m:t>=2,0 </m:t>
                      </m:r>
                      <m:r>
                        <m:rPr>
                          <m:sty m:val="p"/>
                        </m:rPr>
                        <a:rPr lang="cs-CZ" sz="1600" b="0" i="0" smtClean="0">
                          <a:latin typeface="Cambria Math" panose="02040503050406030204" pitchFamily="18" charset="0"/>
                        </a:rPr>
                        <m:t>kg</m:t>
                      </m:r>
                      <m:r>
                        <a:rPr lang="cs-CZ" sz="1600" b="0" i="0" smtClean="0">
                          <a:latin typeface="Cambria Math" panose="02040503050406030204" pitchFamily="18" charset="0"/>
                        </a:rPr>
                        <m:t>, </m:t>
                      </m:r>
                      <m:r>
                        <a:rPr lang="cs-CZ" sz="1600" b="0" i="1" smtClean="0">
                          <a:latin typeface="Cambria Math" panose="02040503050406030204" pitchFamily="18" charset="0"/>
                        </a:rPr>
                        <m:t>h</m:t>
                      </m:r>
                      <m:r>
                        <a:rPr lang="cs-CZ" sz="1600" b="0" i="1" smtClean="0">
                          <a:latin typeface="Cambria Math" panose="02040503050406030204" pitchFamily="18" charset="0"/>
                        </a:rPr>
                        <m:t>=80 </m:t>
                      </m:r>
                      <m:r>
                        <m:rPr>
                          <m:sty m:val="p"/>
                        </m:rPr>
                        <a:rPr lang="cs-CZ" sz="1600" b="0" i="0" smtClean="0">
                          <a:latin typeface="Cambria Math" panose="02040503050406030204" pitchFamily="18" charset="0"/>
                        </a:rPr>
                        <m:t>m</m:t>
                      </m:r>
                      <m:r>
                        <a:rPr lang="cs-CZ" sz="1600" b="0" i="0" smtClean="0">
                          <a:latin typeface="Cambria Math" panose="02040503050406030204" pitchFamily="18" charset="0"/>
                        </a:rPr>
                        <m:t>,</m:t>
                      </m:r>
                      <m:r>
                        <a:rPr lang="cs-CZ" sz="1600" b="0" i="1" smtClean="0">
                          <a:latin typeface="Cambria Math" panose="02040503050406030204" pitchFamily="18" charset="0"/>
                        </a:rPr>
                        <m:t> </m:t>
                      </m:r>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𝑔</m:t>
                          </m:r>
                          <m:r>
                            <a:rPr lang="cs-CZ" sz="1600" b="0" i="1" smtClean="0">
                              <a:latin typeface="Cambria Math" panose="02040503050406030204" pitchFamily="18" charset="0"/>
                            </a:rPr>
                            <m:t>=10 </m:t>
                          </m:r>
                          <m:r>
                            <m:rPr>
                              <m:sty m:val="p"/>
                            </m:rPr>
                            <a:rPr lang="cs-CZ" sz="1600" b="0" i="0" smtClean="0">
                              <a:latin typeface="Cambria Math" panose="02040503050406030204" pitchFamily="18" charset="0"/>
                            </a:rPr>
                            <m:t>m</m:t>
                          </m:r>
                          <m:r>
                            <a:rPr lang="cs-CZ" sz="1600" b="0" i="0" smtClean="0">
                              <a:latin typeface="Cambria Math" panose="02040503050406030204" pitchFamily="18" charset="0"/>
                            </a:rPr>
                            <m:t> . </m:t>
                          </m:r>
                          <m:sSup>
                            <m:sSupPr>
                              <m:ctrlPr>
                                <a:rPr lang="cs-CZ" sz="1600" b="0" i="1" smtClean="0">
                                  <a:latin typeface="Cambria Math" panose="02040503050406030204" pitchFamily="18" charset="0"/>
                                </a:rPr>
                              </m:ctrlPr>
                            </m:sSupPr>
                            <m:e>
                              <m:r>
                                <a:rPr lang="cs-CZ" sz="1600" b="0" i="1" smtClean="0">
                                  <a:latin typeface="Cambria Math" panose="02040503050406030204" pitchFamily="18" charset="0"/>
                                </a:rPr>
                                <m:t>𝑠</m:t>
                              </m:r>
                            </m:e>
                            <m:sup>
                              <m:r>
                                <a:rPr lang="cs-CZ" sz="1600" b="0" i="1" smtClean="0">
                                  <a:latin typeface="Cambria Math" panose="02040503050406030204" pitchFamily="18" charset="0"/>
                                </a:rPr>
                                <m:t>−2</m:t>
                              </m:r>
                            </m:sup>
                          </m:sSup>
                          <m:r>
                            <a:rPr lang="cs-CZ" sz="1600" b="0" i="1" smtClean="0">
                              <a:latin typeface="Cambria Math" panose="02040503050406030204" pitchFamily="18" charset="0"/>
                            </a:rPr>
                            <m:t>, </m:t>
                          </m:r>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𝑣</m:t>
                              </m:r>
                            </m:e>
                            <m:sub>
                              <m:r>
                                <a:rPr lang="cs-CZ" sz="1600" b="0" i="1" smtClean="0">
                                  <a:latin typeface="Cambria Math" panose="02040503050406030204" pitchFamily="18" charset="0"/>
                                </a:rPr>
                                <m:t>0</m:t>
                              </m:r>
                            </m:sub>
                          </m:sSub>
                          <m:r>
                            <a:rPr lang="cs-CZ" sz="1600" b="0" i="1" smtClean="0">
                              <a:latin typeface="Cambria Math" panose="02040503050406030204" pitchFamily="18" charset="0"/>
                            </a:rPr>
                            <m:t>=0,</m:t>
                          </m:r>
                          <m:r>
                            <a:rPr lang="cs-CZ" sz="1600" b="0" i="1" smtClean="0">
                              <a:latin typeface="Cambria Math" panose="02040503050406030204" pitchFamily="18" charset="0"/>
                            </a:rPr>
                            <m:t>𝐸</m:t>
                          </m:r>
                        </m:e>
                        <m:sub>
                          <m:r>
                            <a:rPr lang="cs-CZ" sz="1600" b="0" i="1" smtClean="0">
                              <a:latin typeface="Cambria Math" panose="02040503050406030204" pitchFamily="18" charset="0"/>
                            </a:rPr>
                            <m:t>𝑝</m:t>
                          </m:r>
                          <m:r>
                            <a:rPr lang="cs-CZ" sz="1600" b="0" i="1" smtClean="0">
                              <a:latin typeface="Cambria Math" panose="02040503050406030204" pitchFamily="18" charset="0"/>
                            </a:rPr>
                            <m:t>0</m:t>
                          </m:r>
                        </m:sub>
                      </m:sSub>
                      <m:r>
                        <a:rPr lang="cs-CZ" sz="1600" b="0" i="1" smtClean="0">
                          <a:latin typeface="Cambria Math" panose="02040503050406030204" pitchFamily="18" charset="0"/>
                        </a:rPr>
                        <m:t>=?, </m:t>
                      </m:r>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𝐸</m:t>
                          </m:r>
                        </m:e>
                        <m:sub>
                          <m:r>
                            <a:rPr lang="cs-CZ" sz="1600" b="0" i="1" smtClean="0">
                              <a:latin typeface="Cambria Math" panose="02040503050406030204" pitchFamily="18" charset="0"/>
                            </a:rPr>
                            <m:t>𝑘</m:t>
                          </m:r>
                          <m:r>
                            <a:rPr lang="cs-CZ" sz="1600" b="0" i="1" smtClean="0">
                              <a:latin typeface="Cambria Math" panose="02040503050406030204" pitchFamily="18" charset="0"/>
                            </a:rPr>
                            <m:t>0</m:t>
                          </m:r>
                        </m:sub>
                      </m:sSub>
                      <m:r>
                        <a:rPr lang="cs-CZ" sz="1600" b="0" i="1" smtClean="0">
                          <a:latin typeface="Cambria Math" panose="02040503050406030204" pitchFamily="18" charset="0"/>
                        </a:rPr>
                        <m:t>=?, </m:t>
                      </m:r>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𝐸</m:t>
                          </m:r>
                        </m:e>
                        <m:sub>
                          <m:r>
                            <a:rPr lang="cs-CZ" sz="1600" b="0" i="1" smtClean="0">
                              <a:latin typeface="Cambria Math" panose="02040503050406030204" pitchFamily="18" charset="0"/>
                            </a:rPr>
                            <m:t>𝑝</m:t>
                          </m:r>
                          <m:r>
                            <a:rPr lang="cs-CZ" sz="1600" b="0" i="1" smtClean="0">
                              <a:latin typeface="Cambria Math" panose="02040503050406030204" pitchFamily="18" charset="0"/>
                            </a:rPr>
                            <m:t>1</m:t>
                          </m:r>
                        </m:sub>
                      </m:sSub>
                      <m:r>
                        <a:rPr lang="cs-CZ" sz="1600" b="0" i="1" smtClean="0">
                          <a:latin typeface="Cambria Math" panose="02040503050406030204" pitchFamily="18" charset="0"/>
                        </a:rPr>
                        <m:t>=?, </m:t>
                      </m:r>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𝐸</m:t>
                          </m:r>
                        </m:e>
                        <m:sub>
                          <m:r>
                            <a:rPr lang="cs-CZ" sz="1600" b="0" i="1" smtClean="0">
                              <a:latin typeface="Cambria Math" panose="02040503050406030204" pitchFamily="18" charset="0"/>
                            </a:rPr>
                            <m:t>𝑘</m:t>
                          </m:r>
                          <m:r>
                            <a:rPr lang="cs-CZ" sz="1600" b="0" i="1" smtClean="0">
                              <a:latin typeface="Cambria Math" panose="02040503050406030204" pitchFamily="18" charset="0"/>
                            </a:rPr>
                            <m:t>1</m:t>
                          </m:r>
                        </m:sub>
                      </m:sSub>
                      <m:r>
                        <a:rPr lang="cs-CZ" sz="1600" b="0" i="1" smtClean="0">
                          <a:latin typeface="Cambria Math" panose="02040503050406030204" pitchFamily="18" charset="0"/>
                        </a:rPr>
                        <m:t>=?, </m:t>
                      </m:r>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𝐸</m:t>
                          </m:r>
                        </m:e>
                        <m:sub>
                          <m:r>
                            <a:rPr lang="cs-CZ" sz="1600" b="0" i="1" smtClean="0">
                              <a:latin typeface="Cambria Math" panose="02040503050406030204" pitchFamily="18" charset="0"/>
                            </a:rPr>
                            <m:t>𝑝𝑑</m:t>
                          </m:r>
                        </m:sub>
                      </m:sSub>
                      <m:r>
                        <a:rPr lang="cs-CZ" sz="1600" b="0" i="1" smtClean="0">
                          <a:latin typeface="Cambria Math" panose="02040503050406030204" pitchFamily="18" charset="0"/>
                        </a:rPr>
                        <m:t>=?, </m:t>
                      </m:r>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𝐸</m:t>
                          </m:r>
                        </m:e>
                        <m:sub>
                          <m:r>
                            <a:rPr lang="cs-CZ" sz="1600" b="0" i="1" smtClean="0">
                              <a:latin typeface="Cambria Math" panose="02040503050406030204" pitchFamily="18" charset="0"/>
                            </a:rPr>
                            <m:t>𝑘𝑑</m:t>
                          </m:r>
                        </m:sub>
                      </m:sSub>
                      <m:r>
                        <a:rPr lang="cs-CZ" sz="1600" b="0" i="1" smtClean="0">
                          <a:latin typeface="Cambria Math" panose="02040503050406030204" pitchFamily="18" charset="0"/>
                        </a:rPr>
                        <m:t>=?, </m:t>
                      </m:r>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𝐸</m:t>
                          </m:r>
                        </m:e>
                        <m:sub>
                          <m:r>
                            <a:rPr lang="cs-CZ" sz="1600" b="0" i="1" smtClean="0">
                              <a:latin typeface="Cambria Math" panose="02040503050406030204" pitchFamily="18" charset="0"/>
                            </a:rPr>
                            <m:t>𝑀</m:t>
                          </m:r>
                        </m:sub>
                      </m:sSub>
                      <m:r>
                        <a:rPr lang="cs-CZ" sz="1600" b="0" i="1" smtClean="0">
                          <a:latin typeface="Cambria Math" panose="02040503050406030204" pitchFamily="18" charset="0"/>
                        </a:rPr>
                        <m:t>=?</m:t>
                      </m:r>
                    </m:oMath>
                  </m:oMathPara>
                </a14:m>
                <a:endParaRPr lang="cs-CZ" sz="1600" dirty="0"/>
              </a:p>
            </p:txBody>
          </p:sp>
        </mc:Choice>
        <mc:Fallback xmlns="">
          <p:sp>
            <p:nvSpPr>
              <p:cNvPr id="8" name="TextovéPole 7">
                <a:extLst>
                  <a:ext uri="{FF2B5EF4-FFF2-40B4-BE49-F238E27FC236}">
                    <a16:creationId xmlns:a16="http://schemas.microsoft.com/office/drawing/2014/main" id="{2CA55430-F556-7F11-A22B-11EF5A23A8AB}"/>
                  </a:ext>
                </a:extLst>
              </p:cNvPr>
              <p:cNvSpPr txBox="1">
                <a:spLocks noRot="1" noChangeAspect="1" noMove="1" noResize="1" noEditPoints="1" noAdjustHandles="1" noChangeArrowheads="1" noChangeShapeType="1" noTextEdit="1"/>
              </p:cNvSpPr>
              <p:nvPr/>
            </p:nvSpPr>
            <p:spPr>
              <a:xfrm>
                <a:off x="367323" y="572532"/>
                <a:ext cx="11387015" cy="1962910"/>
              </a:xfrm>
              <a:prstGeom prst="rect">
                <a:avLst/>
              </a:prstGeom>
              <a:blipFill>
                <a:blip r:embed="rId2"/>
                <a:stretch>
                  <a:fillRect l="-268" t="-932"/>
                </a:stretch>
              </a:blipFill>
            </p:spPr>
            <p:txBody>
              <a:bodyPr/>
              <a:lstStyle/>
              <a:p>
                <a:r>
                  <a:rPr lang="cs-CZ">
                    <a:noFill/>
                  </a:rPr>
                  <a:t> </a:t>
                </a:r>
              </a:p>
            </p:txBody>
          </p:sp>
        </mc:Fallback>
      </mc:AlternateContent>
      <p:cxnSp>
        <p:nvCxnSpPr>
          <p:cNvPr id="10" name="Přímá spojnice 9">
            <a:extLst>
              <a:ext uri="{FF2B5EF4-FFF2-40B4-BE49-F238E27FC236}">
                <a16:creationId xmlns:a16="http://schemas.microsoft.com/office/drawing/2014/main" id="{E929EC7B-954C-CC44-597B-E4E3B3948C36}"/>
              </a:ext>
            </a:extLst>
          </p:cNvPr>
          <p:cNvCxnSpPr/>
          <p:nvPr/>
        </p:nvCxnSpPr>
        <p:spPr>
          <a:xfrm>
            <a:off x="437662" y="2504105"/>
            <a:ext cx="11316676"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1" name="TextovéPole 10">
                <a:extLst>
                  <a:ext uri="{FF2B5EF4-FFF2-40B4-BE49-F238E27FC236}">
                    <a16:creationId xmlns:a16="http://schemas.microsoft.com/office/drawing/2014/main" id="{195F1361-401F-E3C8-1C4B-B3600B7105CD}"/>
                  </a:ext>
                </a:extLst>
              </p:cNvPr>
              <p:cNvSpPr txBox="1"/>
              <p:nvPr/>
            </p:nvSpPr>
            <p:spPr>
              <a:xfrm>
                <a:off x="351693" y="2537256"/>
                <a:ext cx="11652738" cy="439992"/>
              </a:xfrm>
              <a:prstGeom prst="rect">
                <a:avLst/>
              </a:prstGeom>
              <a:noFill/>
            </p:spPr>
            <p:txBody>
              <a:bodyPr wrap="square" rtlCol="0">
                <a:spAutoFit/>
              </a:bodyPr>
              <a:lstStyle/>
              <a:p>
                <a:r>
                  <a:rPr lang="cs-CZ" sz="1600" dirty="0"/>
                  <a:t>a)</a:t>
                </a:r>
                <a:r>
                  <a:rPr lang="cs-CZ" dirty="0"/>
                  <a:t> </a:t>
                </a:r>
                <a:r>
                  <a:rPr lang="cs-CZ" sz="1600" dirty="0"/>
                  <a:t>Potenciální energie tělesa:  </a:t>
                </a:r>
                <a14:m>
                  <m:oMath xmlns:m="http://schemas.openxmlformats.org/officeDocument/2006/math">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𝐸</m:t>
                        </m:r>
                      </m:e>
                      <m:sub>
                        <m:r>
                          <a:rPr lang="cs-CZ" sz="1600" b="0" i="1" smtClean="0">
                            <a:latin typeface="Cambria Math" panose="02040503050406030204" pitchFamily="18" charset="0"/>
                          </a:rPr>
                          <m:t>𝑝</m:t>
                        </m:r>
                        <m:r>
                          <a:rPr lang="cs-CZ" sz="1600" b="0" i="1" smtClean="0">
                            <a:latin typeface="Cambria Math" panose="02040503050406030204" pitchFamily="18" charset="0"/>
                          </a:rPr>
                          <m:t>0</m:t>
                        </m:r>
                      </m:sub>
                    </m:sSub>
                    <m:r>
                      <a:rPr lang="cs-CZ" sz="1600" b="0" i="1" smtClean="0">
                        <a:latin typeface="Cambria Math" panose="02040503050406030204" pitchFamily="18" charset="0"/>
                      </a:rPr>
                      <m:t>=</m:t>
                    </m:r>
                    <m:r>
                      <a:rPr lang="cs-CZ" sz="1600" b="0" i="1" smtClean="0">
                        <a:latin typeface="Cambria Math" panose="02040503050406030204" pitchFamily="18" charset="0"/>
                      </a:rPr>
                      <m:t>𝑚</m:t>
                    </m:r>
                    <m:r>
                      <a:rPr lang="cs-CZ" sz="1600" b="0" i="1" smtClean="0">
                        <a:latin typeface="Cambria Math" panose="02040503050406030204" pitchFamily="18" charset="0"/>
                      </a:rPr>
                      <m:t> </m:t>
                    </m:r>
                    <m:r>
                      <a:rPr lang="cs-CZ" sz="1600" b="0" i="1" smtClean="0">
                        <a:latin typeface="Cambria Math" panose="02040503050406030204" pitchFamily="18" charset="0"/>
                      </a:rPr>
                      <m:t>𝑔</m:t>
                    </m:r>
                    <m:r>
                      <a:rPr lang="cs-CZ" sz="1600" b="0" i="1" smtClean="0">
                        <a:latin typeface="Cambria Math" panose="02040503050406030204" pitchFamily="18" charset="0"/>
                      </a:rPr>
                      <m:t> </m:t>
                    </m:r>
                    <m:r>
                      <a:rPr lang="cs-CZ" sz="1600" b="0" i="1" smtClean="0">
                        <a:latin typeface="Cambria Math" panose="02040503050406030204" pitchFamily="18" charset="0"/>
                      </a:rPr>
                      <m:t>h</m:t>
                    </m:r>
                    <m:r>
                      <a:rPr lang="cs-CZ" sz="1600" b="0" i="1" smtClean="0">
                        <a:latin typeface="Cambria Math" panose="02040503050406030204" pitchFamily="18" charset="0"/>
                      </a:rPr>
                      <m:t>=2 . 10 . 80 </m:t>
                    </m:r>
                    <m:r>
                      <m:rPr>
                        <m:sty m:val="p"/>
                      </m:rPr>
                      <a:rPr lang="cs-CZ" sz="1600" b="0" i="0" smtClean="0">
                        <a:latin typeface="Cambria Math" panose="02040503050406030204" pitchFamily="18" charset="0"/>
                      </a:rPr>
                      <m:t>J</m:t>
                    </m:r>
                    <m:r>
                      <a:rPr lang="cs-CZ" sz="1600" b="0" i="0" smtClean="0">
                        <a:latin typeface="Cambria Math" panose="02040503050406030204" pitchFamily="18" charset="0"/>
                      </a:rPr>
                      <m:t>=</m:t>
                    </m:r>
                    <m:r>
                      <a:rPr lang="cs-CZ" sz="1600" b="1" i="0" smtClean="0">
                        <a:latin typeface="Cambria Math" panose="02040503050406030204" pitchFamily="18" charset="0"/>
                      </a:rPr>
                      <m:t>𝟏𝟔𝟎𝟎</m:t>
                    </m:r>
                    <m:r>
                      <a:rPr lang="cs-CZ" sz="1600" b="1" i="0" smtClean="0">
                        <a:latin typeface="Cambria Math" panose="02040503050406030204" pitchFamily="18" charset="0"/>
                      </a:rPr>
                      <m:t> </m:t>
                    </m:r>
                    <m:r>
                      <a:rPr lang="cs-CZ" sz="1600" b="1" i="0" smtClean="0">
                        <a:latin typeface="Cambria Math" panose="02040503050406030204" pitchFamily="18" charset="0"/>
                      </a:rPr>
                      <m:t>𝐉</m:t>
                    </m:r>
                  </m:oMath>
                </a14:m>
                <a:r>
                  <a:rPr lang="cs-CZ" sz="1600" dirty="0"/>
                  <a:t>. Kinetická energie </a:t>
                </a:r>
                <a14:m>
                  <m:oMath xmlns:m="http://schemas.openxmlformats.org/officeDocument/2006/math">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𝐸</m:t>
                        </m:r>
                      </m:e>
                      <m:sub>
                        <m:r>
                          <a:rPr lang="cs-CZ" sz="1600" b="0" i="1" smtClean="0">
                            <a:latin typeface="Cambria Math" panose="02040503050406030204" pitchFamily="18" charset="0"/>
                          </a:rPr>
                          <m:t>𝑘</m:t>
                        </m:r>
                        <m:r>
                          <a:rPr lang="cs-CZ" sz="1600" b="0" i="1" smtClean="0">
                            <a:latin typeface="Cambria Math" panose="02040503050406030204" pitchFamily="18" charset="0"/>
                          </a:rPr>
                          <m:t>0</m:t>
                        </m:r>
                      </m:sub>
                    </m:sSub>
                    <m:r>
                      <a:rPr lang="cs-CZ" sz="1600" b="0" i="1" smtClean="0">
                        <a:latin typeface="Cambria Math" panose="02040503050406030204" pitchFamily="18" charset="0"/>
                      </a:rPr>
                      <m:t>=</m:t>
                    </m:r>
                    <m:f>
                      <m:fPr>
                        <m:ctrlPr>
                          <a:rPr lang="cs-CZ" sz="1600" b="0" i="1" smtClean="0">
                            <a:latin typeface="Cambria Math" panose="02040503050406030204" pitchFamily="18" charset="0"/>
                          </a:rPr>
                        </m:ctrlPr>
                      </m:fPr>
                      <m:num>
                        <m:r>
                          <a:rPr lang="cs-CZ" sz="1600" b="0" i="1" smtClean="0">
                            <a:latin typeface="Cambria Math" panose="02040503050406030204" pitchFamily="18" charset="0"/>
                          </a:rPr>
                          <m:t>1</m:t>
                        </m:r>
                      </m:num>
                      <m:den>
                        <m:r>
                          <a:rPr lang="cs-CZ" sz="1600" b="0" i="1" smtClean="0">
                            <a:latin typeface="Cambria Math" panose="02040503050406030204" pitchFamily="18" charset="0"/>
                          </a:rPr>
                          <m:t>2</m:t>
                        </m:r>
                      </m:den>
                    </m:f>
                    <m:r>
                      <a:rPr lang="cs-CZ" sz="1600" b="0" i="1" smtClean="0">
                        <a:latin typeface="Cambria Math" panose="02040503050406030204" pitchFamily="18" charset="0"/>
                      </a:rPr>
                      <m:t>𝑚</m:t>
                    </m:r>
                    <m:sSubSup>
                      <m:sSubSupPr>
                        <m:ctrlPr>
                          <a:rPr lang="cs-CZ" sz="1600" b="0" i="1" smtClean="0">
                            <a:latin typeface="Cambria Math" panose="02040503050406030204" pitchFamily="18" charset="0"/>
                          </a:rPr>
                        </m:ctrlPr>
                      </m:sSubSupPr>
                      <m:e>
                        <m:r>
                          <a:rPr lang="cs-CZ" sz="1600" b="0" i="1" smtClean="0">
                            <a:latin typeface="Cambria Math" panose="02040503050406030204" pitchFamily="18" charset="0"/>
                          </a:rPr>
                          <m:t>𝑣</m:t>
                        </m:r>
                      </m:e>
                      <m:sub>
                        <m:r>
                          <a:rPr lang="cs-CZ" sz="1600" b="0" i="1" smtClean="0">
                            <a:latin typeface="Cambria Math" panose="02040503050406030204" pitchFamily="18" charset="0"/>
                          </a:rPr>
                          <m:t>0</m:t>
                        </m:r>
                      </m:sub>
                      <m:sup>
                        <m:r>
                          <a:rPr lang="cs-CZ" sz="1600" b="0" i="1" smtClean="0">
                            <a:latin typeface="Cambria Math" panose="02040503050406030204" pitchFamily="18" charset="0"/>
                          </a:rPr>
                          <m:t>2</m:t>
                        </m:r>
                      </m:sup>
                    </m:sSubSup>
                    <m:r>
                      <a:rPr lang="cs-CZ" sz="1600" b="0" i="1" smtClean="0">
                        <a:latin typeface="Cambria Math" panose="02040503050406030204" pitchFamily="18" charset="0"/>
                      </a:rPr>
                      <m:t>=</m:t>
                    </m:r>
                    <m:r>
                      <a:rPr lang="cs-CZ" sz="1600" b="1" i="1" smtClean="0">
                        <a:latin typeface="Cambria Math" panose="02040503050406030204" pitchFamily="18" charset="0"/>
                      </a:rPr>
                      <m:t>𝟎</m:t>
                    </m:r>
                    <m:r>
                      <a:rPr lang="cs-CZ" sz="1600" b="1" i="1" smtClean="0">
                        <a:latin typeface="Cambria Math" panose="02040503050406030204" pitchFamily="18" charset="0"/>
                      </a:rPr>
                      <m:t> </m:t>
                    </m:r>
                    <m:r>
                      <a:rPr lang="cs-CZ" sz="1600" b="1" i="0" smtClean="0">
                        <a:latin typeface="Cambria Math" panose="02040503050406030204" pitchFamily="18" charset="0"/>
                      </a:rPr>
                      <m:t>𝐉</m:t>
                    </m:r>
                  </m:oMath>
                </a14:m>
                <a:endParaRPr lang="cs-CZ" sz="1600" b="1" dirty="0"/>
              </a:p>
            </p:txBody>
          </p:sp>
        </mc:Choice>
        <mc:Fallback xmlns="">
          <p:sp>
            <p:nvSpPr>
              <p:cNvPr id="11" name="TextovéPole 10">
                <a:extLst>
                  <a:ext uri="{FF2B5EF4-FFF2-40B4-BE49-F238E27FC236}">
                    <a16:creationId xmlns:a16="http://schemas.microsoft.com/office/drawing/2014/main" id="{195F1361-401F-E3C8-1C4B-B3600B7105CD}"/>
                  </a:ext>
                </a:extLst>
              </p:cNvPr>
              <p:cNvSpPr txBox="1">
                <a:spLocks noRot="1" noChangeAspect="1" noMove="1" noResize="1" noEditPoints="1" noAdjustHandles="1" noChangeArrowheads="1" noChangeShapeType="1" noTextEdit="1"/>
              </p:cNvSpPr>
              <p:nvPr/>
            </p:nvSpPr>
            <p:spPr>
              <a:xfrm>
                <a:off x="351693" y="2537256"/>
                <a:ext cx="11652738" cy="439992"/>
              </a:xfrm>
              <a:prstGeom prst="rect">
                <a:avLst/>
              </a:prstGeom>
              <a:blipFill>
                <a:blip r:embed="rId3"/>
                <a:stretch>
                  <a:fillRect l="-314" b="-6944"/>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2" name="TextovéPole 11">
                <a:extLst>
                  <a:ext uri="{FF2B5EF4-FFF2-40B4-BE49-F238E27FC236}">
                    <a16:creationId xmlns:a16="http://schemas.microsoft.com/office/drawing/2014/main" id="{AF2B9A62-1BDC-9157-BA88-6DE3DD1A58C4}"/>
                  </a:ext>
                </a:extLst>
              </p:cNvPr>
              <p:cNvSpPr txBox="1"/>
              <p:nvPr/>
            </p:nvSpPr>
            <p:spPr>
              <a:xfrm>
                <a:off x="351693" y="2977248"/>
                <a:ext cx="11652738" cy="1175963"/>
              </a:xfrm>
              <a:prstGeom prst="rect">
                <a:avLst/>
              </a:prstGeom>
              <a:noFill/>
            </p:spPr>
            <p:txBody>
              <a:bodyPr wrap="square" rtlCol="0">
                <a:spAutoFit/>
              </a:bodyPr>
              <a:lstStyle/>
              <a:p>
                <a:r>
                  <a:rPr lang="cs-CZ" sz="1600" dirty="0"/>
                  <a:t>b) Za 1 s těleso urazilo dráhu  </a:t>
                </a:r>
                <a14:m>
                  <m:oMath xmlns:m="http://schemas.openxmlformats.org/officeDocument/2006/math">
                    <m:r>
                      <a:rPr lang="cs-CZ" sz="1600" b="0" i="1" smtClean="0">
                        <a:latin typeface="Cambria Math" panose="02040503050406030204" pitchFamily="18" charset="0"/>
                      </a:rPr>
                      <m:t>𝑠</m:t>
                    </m:r>
                    <m:r>
                      <a:rPr lang="cs-CZ" sz="1600" b="0" i="1" smtClean="0">
                        <a:latin typeface="Cambria Math" panose="02040503050406030204" pitchFamily="18" charset="0"/>
                      </a:rPr>
                      <m:t>=</m:t>
                    </m:r>
                    <m:f>
                      <m:fPr>
                        <m:ctrlPr>
                          <a:rPr lang="cs-CZ" sz="1600" b="0" i="1" smtClean="0">
                            <a:latin typeface="Cambria Math" panose="02040503050406030204" pitchFamily="18" charset="0"/>
                          </a:rPr>
                        </m:ctrlPr>
                      </m:fPr>
                      <m:num>
                        <m:r>
                          <a:rPr lang="cs-CZ" sz="1600" b="0" i="1" smtClean="0">
                            <a:latin typeface="Cambria Math" panose="02040503050406030204" pitchFamily="18" charset="0"/>
                          </a:rPr>
                          <m:t>1</m:t>
                        </m:r>
                      </m:num>
                      <m:den>
                        <m:r>
                          <a:rPr lang="cs-CZ" sz="1600" b="0" i="1" smtClean="0">
                            <a:latin typeface="Cambria Math" panose="02040503050406030204" pitchFamily="18" charset="0"/>
                          </a:rPr>
                          <m:t>2</m:t>
                        </m:r>
                      </m:den>
                    </m:f>
                    <m:r>
                      <a:rPr lang="cs-CZ" sz="1600" b="0" i="1" smtClean="0">
                        <a:latin typeface="Cambria Math" panose="02040503050406030204" pitchFamily="18" charset="0"/>
                      </a:rPr>
                      <m:t>𝑔</m:t>
                    </m:r>
                    <m:sSup>
                      <m:sSupPr>
                        <m:ctrlPr>
                          <a:rPr lang="cs-CZ" sz="1600" b="0" i="1" smtClean="0">
                            <a:latin typeface="Cambria Math" panose="02040503050406030204" pitchFamily="18" charset="0"/>
                          </a:rPr>
                        </m:ctrlPr>
                      </m:sSupPr>
                      <m:e>
                        <m:r>
                          <a:rPr lang="cs-CZ" sz="1600" b="0" i="1" smtClean="0">
                            <a:latin typeface="Cambria Math" panose="02040503050406030204" pitchFamily="18" charset="0"/>
                          </a:rPr>
                          <m:t>𝑡</m:t>
                        </m:r>
                      </m:e>
                      <m:sup>
                        <m:r>
                          <a:rPr lang="cs-CZ" sz="1600" b="0" i="1" smtClean="0">
                            <a:latin typeface="Cambria Math" panose="02040503050406030204" pitchFamily="18" charset="0"/>
                          </a:rPr>
                          <m:t>2</m:t>
                        </m:r>
                      </m:sup>
                    </m:sSup>
                    <m:r>
                      <a:rPr lang="cs-CZ" sz="1600" b="0" i="1" smtClean="0">
                        <a:latin typeface="Cambria Math" panose="02040503050406030204" pitchFamily="18" charset="0"/>
                      </a:rPr>
                      <m:t>=</m:t>
                    </m:r>
                    <m:f>
                      <m:fPr>
                        <m:ctrlPr>
                          <a:rPr lang="cs-CZ" sz="1600" b="0" i="1" smtClean="0">
                            <a:latin typeface="Cambria Math" panose="02040503050406030204" pitchFamily="18" charset="0"/>
                          </a:rPr>
                        </m:ctrlPr>
                      </m:fPr>
                      <m:num>
                        <m:r>
                          <a:rPr lang="cs-CZ" sz="1600" b="0" i="1" smtClean="0">
                            <a:latin typeface="Cambria Math" panose="02040503050406030204" pitchFamily="18" charset="0"/>
                          </a:rPr>
                          <m:t>1</m:t>
                        </m:r>
                      </m:num>
                      <m:den>
                        <m:r>
                          <a:rPr lang="cs-CZ" sz="1600" b="0" i="1" smtClean="0">
                            <a:latin typeface="Cambria Math" panose="02040503050406030204" pitchFamily="18" charset="0"/>
                          </a:rPr>
                          <m:t>2</m:t>
                        </m:r>
                      </m:den>
                    </m:f>
                    <m:r>
                      <a:rPr lang="cs-CZ" sz="1600" b="0" i="1" smtClean="0">
                        <a:latin typeface="Cambria Math" panose="02040503050406030204" pitchFamily="18" charset="0"/>
                      </a:rPr>
                      <m:t>. 10 . </m:t>
                    </m:r>
                    <m:sSup>
                      <m:sSupPr>
                        <m:ctrlPr>
                          <a:rPr lang="cs-CZ" sz="1600" b="0" i="1" smtClean="0">
                            <a:latin typeface="Cambria Math" panose="02040503050406030204" pitchFamily="18" charset="0"/>
                          </a:rPr>
                        </m:ctrlPr>
                      </m:sSupPr>
                      <m:e>
                        <m:r>
                          <a:rPr lang="cs-CZ" sz="1600" b="0" i="1" smtClean="0">
                            <a:latin typeface="Cambria Math" panose="02040503050406030204" pitchFamily="18" charset="0"/>
                          </a:rPr>
                          <m:t>1</m:t>
                        </m:r>
                      </m:e>
                      <m:sup>
                        <m:r>
                          <a:rPr lang="cs-CZ" sz="1600" b="0" i="1" smtClean="0">
                            <a:latin typeface="Cambria Math" panose="02040503050406030204" pitchFamily="18" charset="0"/>
                          </a:rPr>
                          <m:t>2</m:t>
                        </m:r>
                      </m:sup>
                    </m:sSup>
                    <m:r>
                      <a:rPr lang="cs-CZ" sz="1600" b="0" i="1" smtClean="0">
                        <a:latin typeface="Cambria Math" panose="02040503050406030204" pitchFamily="18" charset="0"/>
                      </a:rPr>
                      <m:t> </m:t>
                    </m:r>
                    <m:r>
                      <m:rPr>
                        <m:sty m:val="p"/>
                      </m:rPr>
                      <a:rPr lang="cs-CZ" sz="1600" b="0" i="0" smtClean="0">
                        <a:latin typeface="Cambria Math" panose="02040503050406030204" pitchFamily="18" charset="0"/>
                      </a:rPr>
                      <m:t>m</m:t>
                    </m:r>
                    <m:r>
                      <a:rPr lang="cs-CZ" sz="1600" b="0" i="0" smtClean="0">
                        <a:latin typeface="Cambria Math" panose="02040503050406030204" pitchFamily="18" charset="0"/>
                      </a:rPr>
                      <m:t>=</m:t>
                    </m:r>
                    <m:r>
                      <a:rPr lang="cs-CZ" sz="1600" b="1" i="0" smtClean="0">
                        <a:latin typeface="Cambria Math" panose="02040503050406030204" pitchFamily="18" charset="0"/>
                      </a:rPr>
                      <m:t>𝟓</m:t>
                    </m:r>
                    <m:r>
                      <a:rPr lang="cs-CZ" sz="1600" b="1" i="0" smtClean="0">
                        <a:latin typeface="Cambria Math" panose="02040503050406030204" pitchFamily="18" charset="0"/>
                      </a:rPr>
                      <m:t> </m:t>
                    </m:r>
                    <m:r>
                      <a:rPr lang="cs-CZ" sz="1600" b="1" i="0" smtClean="0">
                        <a:latin typeface="Cambria Math" panose="02040503050406030204" pitchFamily="18" charset="0"/>
                      </a:rPr>
                      <m:t>𝐦</m:t>
                    </m:r>
                    <m:r>
                      <a:rPr lang="cs-CZ" sz="1600" b="0" i="0" smtClean="0">
                        <a:latin typeface="Cambria Math" panose="02040503050406030204" pitchFamily="18" charset="0"/>
                      </a:rPr>
                      <m:t>,</m:t>
                    </m:r>
                  </m:oMath>
                </a14:m>
                <a:r>
                  <a:rPr lang="cs-CZ" sz="1600" dirty="0"/>
                  <a:t>  a bude mít rychlost </a:t>
                </a:r>
                <a14:m>
                  <m:oMath xmlns:m="http://schemas.openxmlformats.org/officeDocument/2006/math">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𝑣</m:t>
                        </m:r>
                      </m:e>
                      <m:sub>
                        <m:r>
                          <a:rPr lang="cs-CZ" sz="1600" b="0" i="1" smtClean="0">
                            <a:latin typeface="Cambria Math" panose="02040503050406030204" pitchFamily="18" charset="0"/>
                          </a:rPr>
                          <m:t>1</m:t>
                        </m:r>
                      </m:sub>
                    </m:sSub>
                    <m:r>
                      <a:rPr lang="cs-CZ" sz="1600" b="0" i="1" smtClean="0">
                        <a:latin typeface="Cambria Math" panose="02040503050406030204" pitchFamily="18" charset="0"/>
                      </a:rPr>
                      <m:t>=</m:t>
                    </m:r>
                    <m:r>
                      <a:rPr lang="cs-CZ" sz="1600" b="0" i="1" smtClean="0">
                        <a:latin typeface="Cambria Math" panose="02040503050406030204" pitchFamily="18" charset="0"/>
                      </a:rPr>
                      <m:t>𝑔𝑡</m:t>
                    </m:r>
                    <m:r>
                      <a:rPr lang="cs-CZ" sz="1600" b="0" i="1" smtClean="0">
                        <a:latin typeface="Cambria Math" panose="02040503050406030204" pitchFamily="18" charset="0"/>
                      </a:rPr>
                      <m:t>=10 . 1 </m:t>
                    </m:r>
                    <m:r>
                      <m:rPr>
                        <m:sty m:val="p"/>
                      </m:rPr>
                      <a:rPr lang="cs-CZ" sz="1600" b="0" i="0" smtClean="0">
                        <a:latin typeface="Cambria Math" panose="02040503050406030204" pitchFamily="18" charset="0"/>
                      </a:rPr>
                      <m:t>m</m:t>
                    </m:r>
                    <m:r>
                      <a:rPr lang="cs-CZ" sz="1600" b="0" i="0" smtClean="0">
                        <a:latin typeface="Cambria Math" panose="02040503050406030204" pitchFamily="18" charset="0"/>
                      </a:rPr>
                      <m:t>.</m:t>
                    </m:r>
                    <m:sSup>
                      <m:sSupPr>
                        <m:ctrlPr>
                          <a:rPr lang="cs-CZ" sz="1600" b="0" i="1" smtClean="0">
                            <a:latin typeface="Cambria Math" panose="02040503050406030204" pitchFamily="18" charset="0"/>
                          </a:rPr>
                        </m:ctrlPr>
                      </m:sSupPr>
                      <m:e>
                        <m:r>
                          <m:rPr>
                            <m:sty m:val="p"/>
                          </m:rPr>
                          <a:rPr lang="cs-CZ" sz="1600" b="0" i="0" smtClean="0">
                            <a:latin typeface="Cambria Math" panose="02040503050406030204" pitchFamily="18" charset="0"/>
                          </a:rPr>
                          <m:t>s</m:t>
                        </m:r>
                      </m:e>
                      <m:sup>
                        <m:r>
                          <a:rPr lang="cs-CZ" sz="1600" b="0" i="1" smtClean="0">
                            <a:latin typeface="Cambria Math" panose="02040503050406030204" pitchFamily="18" charset="0"/>
                          </a:rPr>
                          <m:t>−1</m:t>
                        </m:r>
                      </m:sup>
                    </m:sSup>
                    <m:r>
                      <a:rPr lang="cs-CZ" sz="1600" b="0" i="1" smtClean="0">
                        <a:latin typeface="Cambria Math" panose="02040503050406030204" pitchFamily="18" charset="0"/>
                      </a:rPr>
                      <m:t>=</m:t>
                    </m:r>
                    <m:r>
                      <a:rPr lang="cs-CZ" sz="1600" b="1" i="1" smtClean="0">
                        <a:latin typeface="Cambria Math" panose="02040503050406030204" pitchFamily="18" charset="0"/>
                      </a:rPr>
                      <m:t>𝟏𝟎</m:t>
                    </m:r>
                    <m:r>
                      <a:rPr lang="cs-CZ" sz="1600" b="1" i="1" smtClean="0">
                        <a:latin typeface="Cambria Math" panose="02040503050406030204" pitchFamily="18" charset="0"/>
                      </a:rPr>
                      <m:t> </m:t>
                    </m:r>
                    <m:r>
                      <a:rPr lang="cs-CZ" sz="1600" b="1" i="0" smtClean="0">
                        <a:latin typeface="Cambria Math" panose="02040503050406030204" pitchFamily="18" charset="0"/>
                      </a:rPr>
                      <m:t>𝐦</m:t>
                    </m:r>
                    <m:r>
                      <a:rPr lang="cs-CZ" sz="1600" b="1" i="0" smtClean="0">
                        <a:latin typeface="Cambria Math" panose="02040503050406030204" pitchFamily="18" charset="0"/>
                      </a:rPr>
                      <m:t>.</m:t>
                    </m:r>
                    <m:sSup>
                      <m:sSupPr>
                        <m:ctrlPr>
                          <a:rPr lang="cs-CZ" sz="1600" b="1" i="1" smtClean="0">
                            <a:latin typeface="Cambria Math" panose="02040503050406030204" pitchFamily="18" charset="0"/>
                          </a:rPr>
                        </m:ctrlPr>
                      </m:sSupPr>
                      <m:e>
                        <m:r>
                          <a:rPr lang="cs-CZ" sz="1600" b="1" i="1" smtClean="0">
                            <a:latin typeface="Cambria Math" panose="02040503050406030204" pitchFamily="18" charset="0"/>
                          </a:rPr>
                          <m:t>𝒔</m:t>
                        </m:r>
                      </m:e>
                      <m:sup>
                        <m:r>
                          <a:rPr lang="cs-CZ" sz="1600" b="1" i="1" smtClean="0">
                            <a:latin typeface="Cambria Math" panose="02040503050406030204" pitchFamily="18" charset="0"/>
                          </a:rPr>
                          <m:t>−</m:t>
                        </m:r>
                        <m:r>
                          <a:rPr lang="cs-CZ" sz="1600" b="1" i="1" smtClean="0">
                            <a:latin typeface="Cambria Math" panose="02040503050406030204" pitchFamily="18" charset="0"/>
                          </a:rPr>
                          <m:t>𝟏</m:t>
                        </m:r>
                      </m:sup>
                    </m:sSup>
                  </m:oMath>
                </a14:m>
                <a:endParaRPr lang="cs-CZ" sz="1600" b="1" dirty="0"/>
              </a:p>
              <a:p>
                <a:endParaRPr lang="cs-CZ" sz="800" b="1" dirty="0"/>
              </a:p>
              <a:p>
                <a:r>
                  <a:rPr lang="cs-CZ" sz="1600" dirty="0"/>
                  <a:t>     Potenciální energie tělese po 1 s pádu je </a:t>
                </a:r>
                <a14:m>
                  <m:oMath xmlns:m="http://schemas.openxmlformats.org/officeDocument/2006/math">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𝐸</m:t>
                        </m:r>
                      </m:e>
                      <m:sub>
                        <m:r>
                          <a:rPr lang="cs-CZ" sz="1600" b="0" i="1" smtClean="0">
                            <a:latin typeface="Cambria Math" panose="02040503050406030204" pitchFamily="18" charset="0"/>
                          </a:rPr>
                          <m:t>𝑝</m:t>
                        </m:r>
                        <m:r>
                          <a:rPr lang="cs-CZ" sz="1600" b="0" i="1" smtClean="0">
                            <a:latin typeface="Cambria Math" panose="02040503050406030204" pitchFamily="18" charset="0"/>
                          </a:rPr>
                          <m:t>1</m:t>
                        </m:r>
                      </m:sub>
                    </m:sSub>
                    <m:r>
                      <a:rPr lang="cs-CZ" sz="1600" b="0" i="1" smtClean="0">
                        <a:latin typeface="Cambria Math" panose="02040503050406030204" pitchFamily="18" charset="0"/>
                      </a:rPr>
                      <m:t>=</m:t>
                    </m:r>
                    <m:r>
                      <a:rPr lang="cs-CZ" sz="1600" b="0" i="1" smtClean="0">
                        <a:latin typeface="Cambria Math" panose="02040503050406030204" pitchFamily="18" charset="0"/>
                      </a:rPr>
                      <m:t>𝑚</m:t>
                    </m:r>
                    <m:r>
                      <a:rPr lang="cs-CZ" sz="1600" b="0" i="1" smtClean="0">
                        <a:latin typeface="Cambria Math" panose="02040503050406030204" pitchFamily="18" charset="0"/>
                      </a:rPr>
                      <m:t> </m:t>
                    </m:r>
                    <m:r>
                      <a:rPr lang="cs-CZ" sz="1600" b="0" i="1" smtClean="0">
                        <a:latin typeface="Cambria Math" panose="02040503050406030204" pitchFamily="18" charset="0"/>
                      </a:rPr>
                      <m:t>𝑔</m:t>
                    </m:r>
                    <m:r>
                      <a:rPr lang="cs-CZ" sz="1600" b="0" i="1" smtClean="0">
                        <a:latin typeface="Cambria Math" panose="02040503050406030204" pitchFamily="18" charset="0"/>
                      </a:rPr>
                      <m:t> </m:t>
                    </m:r>
                    <m:d>
                      <m:dPr>
                        <m:ctrlPr>
                          <a:rPr lang="cs-CZ" sz="1600" b="0" i="1" smtClean="0">
                            <a:latin typeface="Cambria Math" panose="02040503050406030204" pitchFamily="18" charset="0"/>
                          </a:rPr>
                        </m:ctrlPr>
                      </m:dPr>
                      <m:e>
                        <m:r>
                          <a:rPr lang="cs-CZ" sz="1600" b="0" i="1" smtClean="0">
                            <a:latin typeface="Cambria Math" panose="02040503050406030204" pitchFamily="18" charset="0"/>
                          </a:rPr>
                          <m:t>h</m:t>
                        </m:r>
                        <m:r>
                          <a:rPr lang="cs-CZ" sz="1600" b="0" i="1" smtClean="0">
                            <a:latin typeface="Cambria Math" panose="02040503050406030204" pitchFamily="18" charset="0"/>
                          </a:rPr>
                          <m:t>−5</m:t>
                        </m:r>
                      </m:e>
                    </m:d>
                    <m:r>
                      <a:rPr lang="cs-CZ" sz="1600" b="0" i="1" smtClean="0">
                        <a:latin typeface="Cambria Math" panose="02040503050406030204" pitchFamily="18" charset="0"/>
                      </a:rPr>
                      <m:t> </m:t>
                    </m:r>
                    <m:r>
                      <m:rPr>
                        <m:sty m:val="p"/>
                      </m:rPr>
                      <a:rPr lang="cs-CZ" sz="1600" b="0" i="0" smtClean="0">
                        <a:latin typeface="Cambria Math" panose="02040503050406030204" pitchFamily="18" charset="0"/>
                      </a:rPr>
                      <m:t>J</m:t>
                    </m:r>
                    <m:r>
                      <a:rPr lang="cs-CZ" sz="1600" b="0" i="0" smtClean="0">
                        <a:latin typeface="Cambria Math" panose="02040503050406030204" pitchFamily="18" charset="0"/>
                      </a:rPr>
                      <m:t>=2 .  10 . 75 </m:t>
                    </m:r>
                    <m:r>
                      <m:rPr>
                        <m:sty m:val="p"/>
                      </m:rPr>
                      <a:rPr lang="cs-CZ" sz="1600" b="0" i="0" smtClean="0">
                        <a:latin typeface="Cambria Math" panose="02040503050406030204" pitchFamily="18" charset="0"/>
                      </a:rPr>
                      <m:t>J</m:t>
                    </m:r>
                    <m:r>
                      <a:rPr lang="cs-CZ" sz="1600" b="0" i="0" smtClean="0">
                        <a:latin typeface="Cambria Math" panose="02040503050406030204" pitchFamily="18" charset="0"/>
                      </a:rPr>
                      <m:t>=</m:t>
                    </m:r>
                    <m:r>
                      <a:rPr lang="cs-CZ" sz="1600" b="1" i="0" smtClean="0">
                        <a:latin typeface="Cambria Math" panose="02040503050406030204" pitchFamily="18" charset="0"/>
                      </a:rPr>
                      <m:t>𝟏𝟓𝟎𝟎</m:t>
                    </m:r>
                    <m:r>
                      <a:rPr lang="cs-CZ" sz="1600" b="1" i="0" smtClean="0">
                        <a:latin typeface="Cambria Math" panose="02040503050406030204" pitchFamily="18" charset="0"/>
                      </a:rPr>
                      <m:t> </m:t>
                    </m:r>
                    <m:r>
                      <a:rPr lang="cs-CZ" sz="1600" b="1" i="0" smtClean="0">
                        <a:latin typeface="Cambria Math" panose="02040503050406030204" pitchFamily="18" charset="0"/>
                      </a:rPr>
                      <m:t>𝐉</m:t>
                    </m:r>
                  </m:oMath>
                </a14:m>
                <a:endParaRPr lang="cs-CZ" sz="1600" b="1" dirty="0"/>
              </a:p>
              <a:p>
                <a:r>
                  <a:rPr lang="cs-CZ" sz="1600" dirty="0"/>
                  <a:t>     Kinetická energie tělesa po 1 s pádu je </a:t>
                </a:r>
                <a14:m>
                  <m:oMath xmlns:m="http://schemas.openxmlformats.org/officeDocument/2006/math">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𝐸</m:t>
                        </m:r>
                      </m:e>
                      <m:sub>
                        <m:r>
                          <a:rPr lang="cs-CZ" sz="1600" b="0" i="1" smtClean="0">
                            <a:latin typeface="Cambria Math" panose="02040503050406030204" pitchFamily="18" charset="0"/>
                          </a:rPr>
                          <m:t>𝑘</m:t>
                        </m:r>
                        <m:r>
                          <a:rPr lang="cs-CZ" sz="1600" b="0" i="1" smtClean="0">
                            <a:latin typeface="Cambria Math" panose="02040503050406030204" pitchFamily="18" charset="0"/>
                          </a:rPr>
                          <m:t>1</m:t>
                        </m:r>
                      </m:sub>
                    </m:sSub>
                    <m:r>
                      <a:rPr lang="cs-CZ" sz="1600" b="0" i="1" smtClean="0">
                        <a:latin typeface="Cambria Math" panose="02040503050406030204" pitchFamily="18" charset="0"/>
                      </a:rPr>
                      <m:t>=</m:t>
                    </m:r>
                    <m:f>
                      <m:fPr>
                        <m:ctrlPr>
                          <a:rPr lang="cs-CZ" sz="1600" b="0" i="1" smtClean="0">
                            <a:latin typeface="Cambria Math" panose="02040503050406030204" pitchFamily="18" charset="0"/>
                          </a:rPr>
                        </m:ctrlPr>
                      </m:fPr>
                      <m:num>
                        <m:r>
                          <a:rPr lang="cs-CZ" sz="1600" b="0" i="1" smtClean="0">
                            <a:latin typeface="Cambria Math" panose="02040503050406030204" pitchFamily="18" charset="0"/>
                          </a:rPr>
                          <m:t>1</m:t>
                        </m:r>
                      </m:num>
                      <m:den>
                        <m:r>
                          <a:rPr lang="cs-CZ" sz="1600" b="0" i="1" smtClean="0">
                            <a:latin typeface="Cambria Math" panose="02040503050406030204" pitchFamily="18" charset="0"/>
                          </a:rPr>
                          <m:t>2</m:t>
                        </m:r>
                      </m:den>
                    </m:f>
                    <m:r>
                      <a:rPr lang="cs-CZ" sz="1600" b="0" i="1" smtClean="0">
                        <a:latin typeface="Cambria Math" panose="02040503050406030204" pitchFamily="18" charset="0"/>
                      </a:rPr>
                      <m:t>𝑚</m:t>
                    </m:r>
                    <m:sSubSup>
                      <m:sSubSupPr>
                        <m:ctrlPr>
                          <a:rPr lang="cs-CZ" sz="1600" b="0" i="1" smtClean="0">
                            <a:latin typeface="Cambria Math" panose="02040503050406030204" pitchFamily="18" charset="0"/>
                          </a:rPr>
                        </m:ctrlPr>
                      </m:sSubSupPr>
                      <m:e>
                        <m:r>
                          <a:rPr lang="cs-CZ" sz="1600" b="0" i="1" smtClean="0">
                            <a:latin typeface="Cambria Math" panose="02040503050406030204" pitchFamily="18" charset="0"/>
                          </a:rPr>
                          <m:t>𝑣</m:t>
                        </m:r>
                      </m:e>
                      <m:sub>
                        <m:r>
                          <a:rPr lang="cs-CZ" sz="1600" b="0" i="1" smtClean="0">
                            <a:latin typeface="Cambria Math" panose="02040503050406030204" pitchFamily="18" charset="0"/>
                          </a:rPr>
                          <m:t>1</m:t>
                        </m:r>
                      </m:sub>
                      <m:sup>
                        <m:r>
                          <a:rPr lang="cs-CZ" sz="1600" b="0" i="1" smtClean="0">
                            <a:latin typeface="Cambria Math" panose="02040503050406030204" pitchFamily="18" charset="0"/>
                          </a:rPr>
                          <m:t>2</m:t>
                        </m:r>
                      </m:sup>
                    </m:sSubSup>
                    <m:r>
                      <a:rPr lang="cs-CZ" sz="1600" b="0" i="1" smtClean="0">
                        <a:latin typeface="Cambria Math" panose="02040503050406030204" pitchFamily="18" charset="0"/>
                      </a:rPr>
                      <m:t>=</m:t>
                    </m:r>
                    <m:f>
                      <m:fPr>
                        <m:ctrlPr>
                          <a:rPr lang="cs-CZ" sz="1600" b="0" i="1" smtClean="0">
                            <a:latin typeface="Cambria Math" panose="02040503050406030204" pitchFamily="18" charset="0"/>
                          </a:rPr>
                        </m:ctrlPr>
                      </m:fPr>
                      <m:num>
                        <m:r>
                          <a:rPr lang="cs-CZ" sz="1600" b="0" i="1" smtClean="0">
                            <a:latin typeface="Cambria Math" panose="02040503050406030204" pitchFamily="18" charset="0"/>
                          </a:rPr>
                          <m:t>1</m:t>
                        </m:r>
                      </m:num>
                      <m:den>
                        <m:r>
                          <a:rPr lang="cs-CZ" sz="1600" b="0" i="1" smtClean="0">
                            <a:latin typeface="Cambria Math" panose="02040503050406030204" pitchFamily="18" charset="0"/>
                          </a:rPr>
                          <m:t>2</m:t>
                        </m:r>
                      </m:den>
                    </m:f>
                    <m:r>
                      <a:rPr lang="cs-CZ" sz="1600" b="0" i="1" smtClean="0">
                        <a:latin typeface="Cambria Math" panose="02040503050406030204" pitchFamily="18" charset="0"/>
                      </a:rPr>
                      <m:t> . 2 . </m:t>
                    </m:r>
                    <m:sSup>
                      <m:sSupPr>
                        <m:ctrlPr>
                          <a:rPr lang="cs-CZ" sz="1600" b="0" i="1" smtClean="0">
                            <a:latin typeface="Cambria Math" panose="02040503050406030204" pitchFamily="18" charset="0"/>
                          </a:rPr>
                        </m:ctrlPr>
                      </m:sSupPr>
                      <m:e>
                        <m:r>
                          <a:rPr lang="cs-CZ" sz="1600" b="0" i="1" smtClean="0">
                            <a:latin typeface="Cambria Math" panose="02040503050406030204" pitchFamily="18" charset="0"/>
                          </a:rPr>
                          <m:t>10</m:t>
                        </m:r>
                      </m:e>
                      <m:sup>
                        <m:r>
                          <a:rPr lang="cs-CZ" sz="1600" b="0" i="1" smtClean="0">
                            <a:latin typeface="Cambria Math" panose="02040503050406030204" pitchFamily="18" charset="0"/>
                          </a:rPr>
                          <m:t>2</m:t>
                        </m:r>
                      </m:sup>
                    </m:sSup>
                    <m:r>
                      <a:rPr lang="cs-CZ" sz="1600" b="0" i="1" smtClean="0">
                        <a:latin typeface="Cambria Math" panose="02040503050406030204" pitchFamily="18" charset="0"/>
                      </a:rPr>
                      <m:t> </m:t>
                    </m:r>
                    <m:r>
                      <m:rPr>
                        <m:sty m:val="p"/>
                      </m:rPr>
                      <a:rPr lang="cs-CZ" sz="1600" b="0" i="0" smtClean="0">
                        <a:latin typeface="Cambria Math" panose="02040503050406030204" pitchFamily="18" charset="0"/>
                      </a:rPr>
                      <m:t>J</m:t>
                    </m:r>
                    <m:r>
                      <a:rPr lang="cs-CZ" sz="1600" b="0" i="0" smtClean="0">
                        <a:latin typeface="Cambria Math" panose="02040503050406030204" pitchFamily="18" charset="0"/>
                      </a:rPr>
                      <m:t>=</m:t>
                    </m:r>
                    <m:r>
                      <a:rPr lang="cs-CZ" sz="1600" b="1" i="0" smtClean="0">
                        <a:latin typeface="Cambria Math" panose="02040503050406030204" pitchFamily="18" charset="0"/>
                      </a:rPr>
                      <m:t>𝟏𝟎𝟎</m:t>
                    </m:r>
                    <m:r>
                      <a:rPr lang="cs-CZ" sz="1600" b="1" i="0" smtClean="0">
                        <a:latin typeface="Cambria Math" panose="02040503050406030204" pitchFamily="18" charset="0"/>
                      </a:rPr>
                      <m:t> </m:t>
                    </m:r>
                    <m:r>
                      <a:rPr lang="cs-CZ" sz="1600" b="1" i="0" smtClean="0">
                        <a:latin typeface="Cambria Math" panose="02040503050406030204" pitchFamily="18" charset="0"/>
                      </a:rPr>
                      <m:t>𝐉</m:t>
                    </m:r>
                  </m:oMath>
                </a14:m>
                <a:endParaRPr lang="cs-CZ" sz="1600" b="1" dirty="0"/>
              </a:p>
            </p:txBody>
          </p:sp>
        </mc:Choice>
        <mc:Fallback xmlns="">
          <p:sp>
            <p:nvSpPr>
              <p:cNvPr id="12" name="TextovéPole 11">
                <a:extLst>
                  <a:ext uri="{FF2B5EF4-FFF2-40B4-BE49-F238E27FC236}">
                    <a16:creationId xmlns:a16="http://schemas.microsoft.com/office/drawing/2014/main" id="{AF2B9A62-1BDC-9157-BA88-6DE3DD1A58C4}"/>
                  </a:ext>
                </a:extLst>
              </p:cNvPr>
              <p:cNvSpPr txBox="1">
                <a:spLocks noRot="1" noChangeAspect="1" noMove="1" noResize="1" noEditPoints="1" noAdjustHandles="1" noChangeArrowheads="1" noChangeShapeType="1" noTextEdit="1"/>
              </p:cNvSpPr>
              <p:nvPr/>
            </p:nvSpPr>
            <p:spPr>
              <a:xfrm>
                <a:off x="351693" y="2977248"/>
                <a:ext cx="11652738" cy="1175963"/>
              </a:xfrm>
              <a:prstGeom prst="rect">
                <a:avLst/>
              </a:prstGeom>
              <a:blipFill>
                <a:blip r:embed="rId4"/>
                <a:stretch>
                  <a:fillRect l="-314" b="-1554"/>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5" name="TextovéPole 14">
                <a:extLst>
                  <a:ext uri="{FF2B5EF4-FFF2-40B4-BE49-F238E27FC236}">
                    <a16:creationId xmlns:a16="http://schemas.microsoft.com/office/drawing/2014/main" id="{A7962E2E-9A68-D0BF-1CE8-6AFA11F62961}"/>
                  </a:ext>
                </a:extLst>
              </p:cNvPr>
              <p:cNvSpPr txBox="1"/>
              <p:nvPr/>
            </p:nvSpPr>
            <p:spPr>
              <a:xfrm>
                <a:off x="351693" y="4153211"/>
                <a:ext cx="11652738" cy="1220206"/>
              </a:xfrm>
              <a:prstGeom prst="rect">
                <a:avLst/>
              </a:prstGeom>
              <a:noFill/>
            </p:spPr>
            <p:txBody>
              <a:bodyPr wrap="square" rtlCol="0">
                <a:spAutoFit/>
              </a:bodyPr>
              <a:lstStyle/>
              <a:p>
                <a:r>
                  <a:rPr lang="cs-CZ" sz="1600" dirty="0"/>
                  <a:t>c) Potenciální energie tělesa při dopadu na povrch Země:  </a:t>
                </a:r>
                <a14:m>
                  <m:oMath xmlns:m="http://schemas.openxmlformats.org/officeDocument/2006/math">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𝐸</m:t>
                        </m:r>
                      </m:e>
                      <m:sub>
                        <m:r>
                          <a:rPr lang="cs-CZ" sz="1600" b="0" i="1" smtClean="0">
                            <a:latin typeface="Cambria Math" panose="02040503050406030204" pitchFamily="18" charset="0"/>
                          </a:rPr>
                          <m:t>𝑝𝑑</m:t>
                        </m:r>
                      </m:sub>
                    </m:sSub>
                    <m:r>
                      <a:rPr lang="cs-CZ" sz="1600" b="0" i="1" smtClean="0">
                        <a:latin typeface="Cambria Math" panose="02040503050406030204" pitchFamily="18" charset="0"/>
                      </a:rPr>
                      <m:t>=</m:t>
                    </m:r>
                    <m:r>
                      <a:rPr lang="cs-CZ" sz="1600" b="0" i="1" smtClean="0">
                        <a:latin typeface="Cambria Math" panose="02040503050406030204" pitchFamily="18" charset="0"/>
                      </a:rPr>
                      <m:t>𝑚𝑔h</m:t>
                    </m:r>
                    <m:r>
                      <a:rPr lang="cs-CZ" sz="1600" b="0" i="1" smtClean="0">
                        <a:latin typeface="Cambria Math" panose="02040503050406030204" pitchFamily="18" charset="0"/>
                      </a:rPr>
                      <m:t>=2 . 10 . 0 </m:t>
                    </m:r>
                    <m:r>
                      <m:rPr>
                        <m:sty m:val="p"/>
                      </m:rPr>
                      <a:rPr lang="cs-CZ" sz="1600" b="0" i="0" smtClean="0">
                        <a:latin typeface="Cambria Math" panose="02040503050406030204" pitchFamily="18" charset="0"/>
                      </a:rPr>
                      <m:t>J</m:t>
                    </m:r>
                    <m:r>
                      <a:rPr lang="cs-CZ" sz="1600" b="0" i="0" smtClean="0">
                        <a:latin typeface="Cambria Math" panose="02040503050406030204" pitchFamily="18" charset="0"/>
                      </a:rPr>
                      <m:t>=</m:t>
                    </m:r>
                    <m:r>
                      <a:rPr lang="cs-CZ" sz="1600" b="1" i="0" smtClean="0">
                        <a:latin typeface="Cambria Math" panose="02040503050406030204" pitchFamily="18" charset="0"/>
                      </a:rPr>
                      <m:t>𝟎</m:t>
                    </m:r>
                    <m:r>
                      <a:rPr lang="cs-CZ" sz="1600" b="1" i="0" smtClean="0">
                        <a:latin typeface="Cambria Math" panose="02040503050406030204" pitchFamily="18" charset="0"/>
                      </a:rPr>
                      <m:t> </m:t>
                    </m:r>
                    <m:r>
                      <a:rPr lang="cs-CZ" sz="1600" b="1" i="0" smtClean="0">
                        <a:latin typeface="Cambria Math" panose="02040503050406030204" pitchFamily="18" charset="0"/>
                      </a:rPr>
                      <m:t>𝐉</m:t>
                    </m:r>
                  </m:oMath>
                </a14:m>
                <a:r>
                  <a:rPr lang="cs-CZ" sz="1600" b="1" dirty="0"/>
                  <a:t> </a:t>
                </a:r>
                <a:endParaRPr lang="cs-CZ" sz="1600" dirty="0"/>
              </a:p>
              <a:p>
                <a:r>
                  <a:rPr lang="cs-CZ" sz="1600" dirty="0"/>
                  <a:t>     Doba pádu tělesa na povrch Země:    </a:t>
                </a:r>
                <a14:m>
                  <m:oMath xmlns:m="http://schemas.openxmlformats.org/officeDocument/2006/math">
                    <m:r>
                      <a:rPr lang="cs-CZ" sz="1600" b="0" i="1" smtClean="0">
                        <a:latin typeface="Cambria Math" panose="02040503050406030204" pitchFamily="18" charset="0"/>
                      </a:rPr>
                      <m:t>𝑠</m:t>
                    </m:r>
                    <m:r>
                      <a:rPr lang="cs-CZ" sz="1600" b="0" i="1" smtClean="0">
                        <a:latin typeface="Cambria Math" panose="02040503050406030204" pitchFamily="18" charset="0"/>
                      </a:rPr>
                      <m:t>=</m:t>
                    </m:r>
                    <m:f>
                      <m:fPr>
                        <m:ctrlPr>
                          <a:rPr lang="cs-CZ" sz="1600" b="0" i="1" smtClean="0">
                            <a:latin typeface="Cambria Math" panose="02040503050406030204" pitchFamily="18" charset="0"/>
                          </a:rPr>
                        </m:ctrlPr>
                      </m:fPr>
                      <m:num>
                        <m:r>
                          <a:rPr lang="cs-CZ" sz="1600" b="0" i="1" smtClean="0">
                            <a:latin typeface="Cambria Math" panose="02040503050406030204" pitchFamily="18" charset="0"/>
                          </a:rPr>
                          <m:t>1</m:t>
                        </m:r>
                      </m:num>
                      <m:den>
                        <m:r>
                          <a:rPr lang="cs-CZ" sz="1600" b="0" i="1" smtClean="0">
                            <a:latin typeface="Cambria Math" panose="02040503050406030204" pitchFamily="18" charset="0"/>
                          </a:rPr>
                          <m:t>2</m:t>
                        </m:r>
                      </m:den>
                    </m:f>
                    <m:r>
                      <a:rPr lang="cs-CZ" sz="1600" b="0" i="1" smtClean="0">
                        <a:latin typeface="Cambria Math" panose="02040503050406030204" pitchFamily="18" charset="0"/>
                      </a:rPr>
                      <m:t>𝑔</m:t>
                    </m:r>
                    <m:sSup>
                      <m:sSupPr>
                        <m:ctrlPr>
                          <a:rPr lang="cs-CZ" sz="1600" b="0" i="1" smtClean="0">
                            <a:latin typeface="Cambria Math" panose="02040503050406030204" pitchFamily="18" charset="0"/>
                          </a:rPr>
                        </m:ctrlPr>
                      </m:sSupPr>
                      <m:e>
                        <m:r>
                          <a:rPr lang="cs-CZ" sz="1600" b="0" i="1" smtClean="0">
                            <a:latin typeface="Cambria Math" panose="02040503050406030204" pitchFamily="18" charset="0"/>
                          </a:rPr>
                          <m:t>𝑡</m:t>
                        </m:r>
                      </m:e>
                      <m:sup>
                        <m:r>
                          <a:rPr lang="cs-CZ" sz="1600" b="0" i="1" smtClean="0">
                            <a:latin typeface="Cambria Math" panose="02040503050406030204" pitchFamily="18" charset="0"/>
                          </a:rPr>
                          <m:t>2</m:t>
                        </m:r>
                      </m:sup>
                    </m:sSup>
                    <m:r>
                      <a:rPr lang="cs-CZ" sz="1600" b="0" i="1" smtClean="0">
                        <a:latin typeface="Cambria Math" panose="02040503050406030204" pitchFamily="18" charset="0"/>
                      </a:rPr>
                      <m:t>  </m:t>
                    </m:r>
                    <m:r>
                      <a:rPr lang="cs-CZ" sz="1600" b="0" i="1" smtClean="0">
                        <a:latin typeface="Cambria Math" panose="02040503050406030204" pitchFamily="18" charset="0"/>
                        <a:ea typeface="Cambria Math" panose="02040503050406030204" pitchFamily="18" charset="0"/>
                      </a:rPr>
                      <m:t>→   </m:t>
                    </m:r>
                    <m:r>
                      <a:rPr lang="cs-CZ" sz="1600" b="0" i="1" smtClean="0">
                        <a:latin typeface="Cambria Math" panose="02040503050406030204" pitchFamily="18" charset="0"/>
                        <a:ea typeface="Cambria Math" panose="02040503050406030204" pitchFamily="18" charset="0"/>
                      </a:rPr>
                      <m:t>𝑡</m:t>
                    </m:r>
                    <m:r>
                      <a:rPr lang="cs-CZ" sz="1600" b="0" i="1" smtClean="0">
                        <a:latin typeface="Cambria Math" panose="02040503050406030204" pitchFamily="18" charset="0"/>
                        <a:ea typeface="Cambria Math" panose="02040503050406030204" pitchFamily="18" charset="0"/>
                      </a:rPr>
                      <m:t>=</m:t>
                    </m:r>
                    <m:rad>
                      <m:radPr>
                        <m:degHide m:val="on"/>
                        <m:ctrlPr>
                          <a:rPr lang="cs-CZ" sz="1600" b="0" i="1" smtClean="0">
                            <a:latin typeface="Cambria Math" panose="02040503050406030204" pitchFamily="18" charset="0"/>
                            <a:ea typeface="Cambria Math" panose="02040503050406030204" pitchFamily="18" charset="0"/>
                          </a:rPr>
                        </m:ctrlPr>
                      </m:radPr>
                      <m:deg/>
                      <m:e>
                        <m:f>
                          <m:fPr>
                            <m:ctrlPr>
                              <a:rPr lang="cs-CZ" sz="1600" b="0" i="1" smtClean="0">
                                <a:latin typeface="Cambria Math" panose="02040503050406030204" pitchFamily="18" charset="0"/>
                                <a:ea typeface="Cambria Math" panose="02040503050406030204" pitchFamily="18" charset="0"/>
                              </a:rPr>
                            </m:ctrlPr>
                          </m:fPr>
                          <m:num>
                            <m:r>
                              <a:rPr lang="cs-CZ" sz="1600" b="0" i="1" smtClean="0">
                                <a:latin typeface="Cambria Math" panose="02040503050406030204" pitchFamily="18" charset="0"/>
                                <a:ea typeface="Cambria Math" panose="02040503050406030204" pitchFamily="18" charset="0"/>
                              </a:rPr>
                              <m:t>2</m:t>
                            </m:r>
                            <m:r>
                              <a:rPr lang="cs-CZ" sz="1600" b="0" i="1" smtClean="0">
                                <a:latin typeface="Cambria Math" panose="02040503050406030204" pitchFamily="18" charset="0"/>
                                <a:ea typeface="Cambria Math" panose="02040503050406030204" pitchFamily="18" charset="0"/>
                              </a:rPr>
                              <m:t>𝑠</m:t>
                            </m:r>
                          </m:num>
                          <m:den>
                            <m:r>
                              <a:rPr lang="cs-CZ" sz="1600" b="0" i="1" smtClean="0">
                                <a:latin typeface="Cambria Math" panose="02040503050406030204" pitchFamily="18" charset="0"/>
                                <a:ea typeface="Cambria Math" panose="02040503050406030204" pitchFamily="18" charset="0"/>
                              </a:rPr>
                              <m:t>𝑔</m:t>
                            </m:r>
                          </m:den>
                        </m:f>
                      </m:e>
                    </m:rad>
                    <m:r>
                      <a:rPr lang="cs-CZ" sz="1600" b="0" i="1" smtClean="0">
                        <a:latin typeface="Cambria Math" panose="02040503050406030204" pitchFamily="18" charset="0"/>
                        <a:ea typeface="Cambria Math" panose="02040503050406030204" pitchFamily="18" charset="0"/>
                      </a:rPr>
                      <m:t>=</m:t>
                    </m:r>
                    <m:rad>
                      <m:radPr>
                        <m:degHide m:val="on"/>
                        <m:ctrlPr>
                          <a:rPr lang="cs-CZ" sz="1600" b="0" i="1" smtClean="0">
                            <a:latin typeface="Cambria Math" panose="02040503050406030204" pitchFamily="18" charset="0"/>
                            <a:ea typeface="Cambria Math" panose="02040503050406030204" pitchFamily="18" charset="0"/>
                          </a:rPr>
                        </m:ctrlPr>
                      </m:radPr>
                      <m:deg/>
                      <m:e>
                        <m:f>
                          <m:fPr>
                            <m:ctrlPr>
                              <a:rPr lang="cs-CZ" sz="1600" b="0" i="1" smtClean="0">
                                <a:latin typeface="Cambria Math" panose="02040503050406030204" pitchFamily="18" charset="0"/>
                                <a:ea typeface="Cambria Math" panose="02040503050406030204" pitchFamily="18" charset="0"/>
                              </a:rPr>
                            </m:ctrlPr>
                          </m:fPr>
                          <m:num>
                            <m:r>
                              <a:rPr lang="cs-CZ" sz="1600" b="0" i="1" smtClean="0">
                                <a:latin typeface="Cambria Math" panose="02040503050406030204" pitchFamily="18" charset="0"/>
                                <a:ea typeface="Cambria Math" panose="02040503050406030204" pitchFamily="18" charset="0"/>
                              </a:rPr>
                              <m:t>2 . 80</m:t>
                            </m:r>
                          </m:num>
                          <m:den>
                            <m:r>
                              <a:rPr lang="cs-CZ" sz="1600" b="0" i="1" smtClean="0">
                                <a:latin typeface="Cambria Math" panose="02040503050406030204" pitchFamily="18" charset="0"/>
                                <a:ea typeface="Cambria Math" panose="02040503050406030204" pitchFamily="18" charset="0"/>
                              </a:rPr>
                              <m:t>10</m:t>
                            </m:r>
                          </m:den>
                        </m:f>
                      </m:e>
                    </m:rad>
                    <m:r>
                      <m:rPr>
                        <m:sty m:val="p"/>
                      </m:rPr>
                      <a:rPr lang="cs-CZ" sz="1600" b="0" i="0" smtClean="0">
                        <a:latin typeface="Cambria Math" panose="02040503050406030204" pitchFamily="18" charset="0"/>
                        <a:ea typeface="Cambria Math" panose="02040503050406030204" pitchFamily="18" charset="0"/>
                      </a:rPr>
                      <m:t>s</m:t>
                    </m:r>
                    <m:r>
                      <a:rPr lang="cs-CZ" sz="1600" b="0" i="1" smtClean="0">
                        <a:latin typeface="Cambria Math" panose="02040503050406030204" pitchFamily="18" charset="0"/>
                        <a:ea typeface="Cambria Math" panose="02040503050406030204" pitchFamily="18" charset="0"/>
                      </a:rPr>
                      <m:t>=4 </m:t>
                    </m:r>
                    <m:r>
                      <m:rPr>
                        <m:sty m:val="p"/>
                      </m:rPr>
                      <a:rPr lang="cs-CZ" sz="1600" b="0" i="0" smtClean="0">
                        <a:latin typeface="Cambria Math" panose="02040503050406030204" pitchFamily="18" charset="0"/>
                        <a:ea typeface="Cambria Math" panose="02040503050406030204" pitchFamily="18" charset="0"/>
                      </a:rPr>
                      <m:t>s</m:t>
                    </m:r>
                  </m:oMath>
                </a14:m>
                <a:r>
                  <a:rPr lang="cs-CZ" sz="1600" dirty="0"/>
                  <a:t>, rychlost dopadu </a:t>
                </a:r>
                <a14:m>
                  <m:oMath xmlns:m="http://schemas.openxmlformats.org/officeDocument/2006/math">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𝑣</m:t>
                        </m:r>
                      </m:e>
                      <m:sub>
                        <m:r>
                          <a:rPr lang="cs-CZ" sz="1600" b="0" i="1" smtClean="0">
                            <a:latin typeface="Cambria Math" panose="02040503050406030204" pitchFamily="18" charset="0"/>
                          </a:rPr>
                          <m:t>𝑑</m:t>
                        </m:r>
                      </m:sub>
                    </m:sSub>
                    <m:r>
                      <a:rPr lang="cs-CZ" sz="1600" b="0" i="1" smtClean="0">
                        <a:latin typeface="Cambria Math" panose="02040503050406030204" pitchFamily="18" charset="0"/>
                      </a:rPr>
                      <m:t>=</m:t>
                    </m:r>
                    <m:r>
                      <a:rPr lang="cs-CZ" sz="1600" b="0" i="1" smtClean="0">
                        <a:latin typeface="Cambria Math" panose="02040503050406030204" pitchFamily="18" charset="0"/>
                      </a:rPr>
                      <m:t>𝑔𝑡</m:t>
                    </m:r>
                    <m:r>
                      <a:rPr lang="cs-CZ" sz="1600" b="0" i="1" smtClean="0">
                        <a:latin typeface="Cambria Math" panose="02040503050406030204" pitchFamily="18" charset="0"/>
                      </a:rPr>
                      <m:t>=10 . 4 </m:t>
                    </m:r>
                    <m:r>
                      <m:rPr>
                        <m:sty m:val="p"/>
                      </m:rPr>
                      <a:rPr lang="cs-CZ" sz="1600" b="0" i="0" smtClean="0">
                        <a:latin typeface="Cambria Math" panose="02040503050406030204" pitchFamily="18" charset="0"/>
                      </a:rPr>
                      <m:t>m</m:t>
                    </m:r>
                    <m:r>
                      <a:rPr lang="cs-CZ" sz="1600" b="0" i="0" smtClean="0">
                        <a:latin typeface="Cambria Math" panose="02040503050406030204" pitchFamily="18" charset="0"/>
                      </a:rPr>
                      <m:t>.</m:t>
                    </m:r>
                    <m:sSup>
                      <m:sSupPr>
                        <m:ctrlPr>
                          <a:rPr lang="cs-CZ" sz="1600" b="0" i="1" smtClean="0">
                            <a:latin typeface="Cambria Math" panose="02040503050406030204" pitchFamily="18" charset="0"/>
                          </a:rPr>
                        </m:ctrlPr>
                      </m:sSupPr>
                      <m:e>
                        <m:r>
                          <m:rPr>
                            <m:sty m:val="p"/>
                          </m:rPr>
                          <a:rPr lang="cs-CZ" sz="1600" b="0" i="0" smtClean="0">
                            <a:latin typeface="Cambria Math" panose="02040503050406030204" pitchFamily="18" charset="0"/>
                          </a:rPr>
                          <m:t>s</m:t>
                        </m:r>
                      </m:e>
                      <m:sup>
                        <m:r>
                          <a:rPr lang="cs-CZ" sz="1600" b="0" i="1" smtClean="0">
                            <a:latin typeface="Cambria Math" panose="02040503050406030204" pitchFamily="18" charset="0"/>
                          </a:rPr>
                          <m:t>−1</m:t>
                        </m:r>
                      </m:sup>
                    </m:sSup>
                  </m:oMath>
                </a14:m>
                <a:endParaRPr lang="cs-CZ" sz="1600" dirty="0"/>
              </a:p>
              <a:p>
                <a:r>
                  <a:rPr lang="cs-CZ" sz="1600" dirty="0"/>
                  <a:t>      Kinetická energie tělesa při dopadu na povrch Země:   </a:t>
                </a:r>
                <a14:m>
                  <m:oMath xmlns:m="http://schemas.openxmlformats.org/officeDocument/2006/math">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𝐸</m:t>
                        </m:r>
                      </m:e>
                      <m:sub>
                        <m:r>
                          <a:rPr lang="cs-CZ" sz="1600" b="0" i="1" smtClean="0">
                            <a:latin typeface="Cambria Math" panose="02040503050406030204" pitchFamily="18" charset="0"/>
                          </a:rPr>
                          <m:t>𝑘𝑑</m:t>
                        </m:r>
                      </m:sub>
                    </m:sSub>
                    <m:r>
                      <a:rPr lang="cs-CZ" sz="1600" b="0" i="1" smtClean="0">
                        <a:latin typeface="Cambria Math" panose="02040503050406030204" pitchFamily="18" charset="0"/>
                      </a:rPr>
                      <m:t>=</m:t>
                    </m:r>
                    <m:f>
                      <m:fPr>
                        <m:ctrlPr>
                          <a:rPr lang="cs-CZ" sz="1600" b="0" i="1" smtClean="0">
                            <a:latin typeface="Cambria Math" panose="02040503050406030204" pitchFamily="18" charset="0"/>
                          </a:rPr>
                        </m:ctrlPr>
                      </m:fPr>
                      <m:num>
                        <m:r>
                          <a:rPr lang="cs-CZ" sz="1600" b="0" i="1" smtClean="0">
                            <a:latin typeface="Cambria Math" panose="02040503050406030204" pitchFamily="18" charset="0"/>
                          </a:rPr>
                          <m:t>1</m:t>
                        </m:r>
                      </m:num>
                      <m:den>
                        <m:r>
                          <a:rPr lang="cs-CZ" sz="1600" b="0" i="1" smtClean="0">
                            <a:latin typeface="Cambria Math" panose="02040503050406030204" pitchFamily="18" charset="0"/>
                          </a:rPr>
                          <m:t>2</m:t>
                        </m:r>
                      </m:den>
                    </m:f>
                    <m:r>
                      <a:rPr lang="cs-CZ" sz="1600" b="0" i="1" smtClean="0">
                        <a:latin typeface="Cambria Math" panose="02040503050406030204" pitchFamily="18" charset="0"/>
                      </a:rPr>
                      <m:t>𝑚</m:t>
                    </m:r>
                    <m:sSup>
                      <m:sSupPr>
                        <m:ctrlPr>
                          <a:rPr lang="cs-CZ" sz="1600" b="0" i="1" smtClean="0">
                            <a:latin typeface="Cambria Math" panose="02040503050406030204" pitchFamily="18" charset="0"/>
                          </a:rPr>
                        </m:ctrlPr>
                      </m:sSupPr>
                      <m:e>
                        <m:r>
                          <a:rPr lang="cs-CZ" sz="1600" b="0" i="1" smtClean="0">
                            <a:latin typeface="Cambria Math" panose="02040503050406030204" pitchFamily="18" charset="0"/>
                          </a:rPr>
                          <m:t>𝑣</m:t>
                        </m:r>
                      </m:e>
                      <m:sup>
                        <m:r>
                          <a:rPr lang="cs-CZ" sz="1600" b="0" i="1" smtClean="0">
                            <a:latin typeface="Cambria Math" panose="02040503050406030204" pitchFamily="18" charset="0"/>
                          </a:rPr>
                          <m:t>2</m:t>
                        </m:r>
                      </m:sup>
                    </m:sSup>
                    <m:r>
                      <a:rPr lang="cs-CZ" sz="1600" b="0" i="1" smtClean="0">
                        <a:latin typeface="Cambria Math" panose="02040503050406030204" pitchFamily="18" charset="0"/>
                      </a:rPr>
                      <m:t>=</m:t>
                    </m:r>
                    <m:f>
                      <m:fPr>
                        <m:ctrlPr>
                          <a:rPr lang="cs-CZ" sz="1600" b="0" i="1" smtClean="0">
                            <a:latin typeface="Cambria Math" panose="02040503050406030204" pitchFamily="18" charset="0"/>
                          </a:rPr>
                        </m:ctrlPr>
                      </m:fPr>
                      <m:num>
                        <m:r>
                          <a:rPr lang="cs-CZ" sz="1600" b="0" i="1" smtClean="0">
                            <a:latin typeface="Cambria Math" panose="02040503050406030204" pitchFamily="18" charset="0"/>
                          </a:rPr>
                          <m:t>1</m:t>
                        </m:r>
                      </m:num>
                      <m:den>
                        <m:r>
                          <a:rPr lang="cs-CZ" sz="1600" b="0" i="1" smtClean="0">
                            <a:latin typeface="Cambria Math" panose="02040503050406030204" pitchFamily="18" charset="0"/>
                          </a:rPr>
                          <m:t>2</m:t>
                        </m:r>
                      </m:den>
                    </m:f>
                    <m:r>
                      <a:rPr lang="cs-CZ" sz="1600" b="0" i="1" smtClean="0">
                        <a:latin typeface="Cambria Math" panose="02040503050406030204" pitchFamily="18" charset="0"/>
                      </a:rPr>
                      <m:t> . 2 . </m:t>
                    </m:r>
                    <m:sSup>
                      <m:sSupPr>
                        <m:ctrlPr>
                          <a:rPr lang="cs-CZ" sz="1600" b="0" i="1" smtClean="0">
                            <a:latin typeface="Cambria Math" panose="02040503050406030204" pitchFamily="18" charset="0"/>
                          </a:rPr>
                        </m:ctrlPr>
                      </m:sSupPr>
                      <m:e>
                        <m:r>
                          <a:rPr lang="cs-CZ" sz="1600" b="0" i="1" smtClean="0">
                            <a:latin typeface="Cambria Math" panose="02040503050406030204" pitchFamily="18" charset="0"/>
                          </a:rPr>
                          <m:t>40</m:t>
                        </m:r>
                      </m:e>
                      <m:sup>
                        <m:r>
                          <a:rPr lang="cs-CZ" sz="1600" b="0" i="1" smtClean="0">
                            <a:latin typeface="Cambria Math" panose="02040503050406030204" pitchFamily="18" charset="0"/>
                          </a:rPr>
                          <m:t>2</m:t>
                        </m:r>
                      </m:sup>
                    </m:sSup>
                    <m:r>
                      <a:rPr lang="cs-CZ" sz="1600" b="0" i="1" smtClean="0">
                        <a:latin typeface="Cambria Math" panose="02040503050406030204" pitchFamily="18" charset="0"/>
                      </a:rPr>
                      <m:t> </m:t>
                    </m:r>
                    <m:r>
                      <m:rPr>
                        <m:sty m:val="p"/>
                      </m:rPr>
                      <a:rPr lang="cs-CZ" sz="1600" b="0" i="0" smtClean="0">
                        <a:latin typeface="Cambria Math" panose="02040503050406030204" pitchFamily="18" charset="0"/>
                      </a:rPr>
                      <m:t>J</m:t>
                    </m:r>
                    <m:r>
                      <a:rPr lang="cs-CZ" sz="1600" b="0" i="0" smtClean="0">
                        <a:latin typeface="Cambria Math" panose="02040503050406030204" pitchFamily="18" charset="0"/>
                      </a:rPr>
                      <m:t>=</m:t>
                    </m:r>
                    <m:r>
                      <a:rPr lang="cs-CZ" sz="1600" b="1" i="0" smtClean="0">
                        <a:latin typeface="Cambria Math" panose="02040503050406030204" pitchFamily="18" charset="0"/>
                      </a:rPr>
                      <m:t>𝟏𝟔𝟎𝟎</m:t>
                    </m:r>
                    <m:r>
                      <a:rPr lang="cs-CZ" sz="1600" b="1" i="0" smtClean="0">
                        <a:latin typeface="Cambria Math" panose="02040503050406030204" pitchFamily="18" charset="0"/>
                      </a:rPr>
                      <m:t> </m:t>
                    </m:r>
                    <m:r>
                      <a:rPr lang="cs-CZ" sz="1600" b="1" i="0" smtClean="0">
                        <a:latin typeface="Cambria Math" panose="02040503050406030204" pitchFamily="18" charset="0"/>
                      </a:rPr>
                      <m:t>𝐉</m:t>
                    </m:r>
                  </m:oMath>
                </a14:m>
                <a:endParaRPr lang="cs-CZ" sz="1600" b="1" dirty="0"/>
              </a:p>
            </p:txBody>
          </p:sp>
        </mc:Choice>
        <mc:Fallback xmlns="">
          <p:sp>
            <p:nvSpPr>
              <p:cNvPr id="15" name="TextovéPole 14">
                <a:extLst>
                  <a:ext uri="{FF2B5EF4-FFF2-40B4-BE49-F238E27FC236}">
                    <a16:creationId xmlns:a16="http://schemas.microsoft.com/office/drawing/2014/main" id="{A7962E2E-9A68-D0BF-1CE8-6AFA11F62961}"/>
                  </a:ext>
                </a:extLst>
              </p:cNvPr>
              <p:cNvSpPr txBox="1">
                <a:spLocks noRot="1" noChangeAspect="1" noMove="1" noResize="1" noEditPoints="1" noAdjustHandles="1" noChangeArrowheads="1" noChangeShapeType="1" noTextEdit="1"/>
              </p:cNvSpPr>
              <p:nvPr/>
            </p:nvSpPr>
            <p:spPr>
              <a:xfrm>
                <a:off x="351693" y="4153211"/>
                <a:ext cx="11652738" cy="1220206"/>
              </a:xfrm>
              <a:prstGeom prst="rect">
                <a:avLst/>
              </a:prstGeom>
              <a:blipFill>
                <a:blip r:embed="rId5"/>
                <a:stretch>
                  <a:fillRect l="-314" t="-1000" b="-150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6" name="TextovéPole 15">
                <a:extLst>
                  <a:ext uri="{FF2B5EF4-FFF2-40B4-BE49-F238E27FC236}">
                    <a16:creationId xmlns:a16="http://schemas.microsoft.com/office/drawing/2014/main" id="{75980952-6252-6612-7D0D-7E36D478585F}"/>
                  </a:ext>
                </a:extLst>
              </p:cNvPr>
              <p:cNvSpPr txBox="1"/>
              <p:nvPr/>
            </p:nvSpPr>
            <p:spPr>
              <a:xfrm>
                <a:off x="367323" y="5329174"/>
                <a:ext cx="11637108" cy="603755"/>
              </a:xfrm>
              <a:prstGeom prst="rect">
                <a:avLst/>
              </a:prstGeom>
              <a:noFill/>
            </p:spPr>
            <p:txBody>
              <a:bodyPr wrap="square" rtlCol="0">
                <a:spAutoFit/>
              </a:bodyPr>
              <a:lstStyle/>
              <a:p>
                <a:pPr marL="342900" indent="-342900">
                  <a:buAutoNum type="alphaLcParenR" startAt="4"/>
                </a:pPr>
                <a:r>
                  <a:rPr lang="cs-CZ" sz="1600" dirty="0"/>
                  <a:t>Mechanická energie tělesa během pádu se rovná součtu potenciální a kinetické energie v daném bodě dráhy:</a:t>
                </a:r>
              </a:p>
              <a:p>
                <a:pPr/>
                <a14:m>
                  <m:oMathPara xmlns:m="http://schemas.openxmlformats.org/officeDocument/2006/math">
                    <m:oMathParaPr>
                      <m:jc m:val="centerGroup"/>
                    </m:oMathParaPr>
                    <m:oMath xmlns:m="http://schemas.openxmlformats.org/officeDocument/2006/math">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𝐸</m:t>
                          </m:r>
                        </m:e>
                        <m:sub>
                          <m:r>
                            <a:rPr lang="cs-CZ" sz="1600" b="0" i="1" smtClean="0">
                              <a:latin typeface="Cambria Math" panose="02040503050406030204" pitchFamily="18" charset="0"/>
                            </a:rPr>
                            <m:t>𝑀</m:t>
                          </m:r>
                        </m:sub>
                      </m:sSub>
                      <m:r>
                        <a:rPr lang="cs-CZ" sz="1600" b="0" i="1" smtClean="0">
                          <a:latin typeface="Cambria Math" panose="02040503050406030204" pitchFamily="18" charset="0"/>
                        </a:rPr>
                        <m:t>=</m:t>
                      </m:r>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𝐸</m:t>
                          </m:r>
                        </m:e>
                        <m:sub>
                          <m:r>
                            <a:rPr lang="cs-CZ" sz="1600" b="0" i="1" smtClean="0">
                              <a:latin typeface="Cambria Math" panose="02040503050406030204" pitchFamily="18" charset="0"/>
                            </a:rPr>
                            <m:t>𝑝</m:t>
                          </m:r>
                        </m:sub>
                      </m:sSub>
                      <m:r>
                        <a:rPr lang="cs-CZ" sz="1600" b="0" i="1" smtClean="0">
                          <a:latin typeface="Cambria Math" panose="02040503050406030204" pitchFamily="18" charset="0"/>
                        </a:rPr>
                        <m:t>+</m:t>
                      </m:r>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𝐸</m:t>
                          </m:r>
                        </m:e>
                        <m:sub>
                          <m:r>
                            <a:rPr lang="cs-CZ" sz="1600" b="0" i="1" smtClean="0">
                              <a:latin typeface="Cambria Math" panose="02040503050406030204" pitchFamily="18" charset="0"/>
                            </a:rPr>
                            <m:t>𝑘</m:t>
                          </m:r>
                        </m:sub>
                      </m:sSub>
                      <m:r>
                        <a:rPr lang="cs-CZ" sz="1600" b="0" i="1" smtClean="0">
                          <a:latin typeface="Cambria Math" panose="02040503050406030204" pitchFamily="18" charset="0"/>
                        </a:rPr>
                        <m:t>=</m:t>
                      </m:r>
                      <m:r>
                        <a:rPr lang="cs-CZ" sz="1600" b="1" i="1" smtClean="0">
                          <a:latin typeface="Cambria Math" panose="02040503050406030204" pitchFamily="18" charset="0"/>
                        </a:rPr>
                        <m:t>𝟏𝟔𝟎𝟎</m:t>
                      </m:r>
                      <m:r>
                        <a:rPr lang="cs-CZ" sz="1600" b="1" i="1" smtClean="0">
                          <a:latin typeface="Cambria Math" panose="02040503050406030204" pitchFamily="18" charset="0"/>
                        </a:rPr>
                        <m:t> </m:t>
                      </m:r>
                      <m:r>
                        <a:rPr lang="cs-CZ" sz="1600" b="1" i="0" smtClean="0">
                          <a:latin typeface="Cambria Math" panose="02040503050406030204" pitchFamily="18" charset="0"/>
                        </a:rPr>
                        <m:t>𝐉</m:t>
                      </m:r>
                    </m:oMath>
                  </m:oMathPara>
                </a14:m>
                <a:endParaRPr lang="cs-CZ" sz="1600" b="1" dirty="0"/>
              </a:p>
            </p:txBody>
          </p:sp>
        </mc:Choice>
        <mc:Fallback xmlns="">
          <p:sp>
            <p:nvSpPr>
              <p:cNvPr id="16" name="TextovéPole 15">
                <a:extLst>
                  <a:ext uri="{FF2B5EF4-FFF2-40B4-BE49-F238E27FC236}">
                    <a16:creationId xmlns:a16="http://schemas.microsoft.com/office/drawing/2014/main" id="{75980952-6252-6612-7D0D-7E36D478585F}"/>
                  </a:ext>
                </a:extLst>
              </p:cNvPr>
              <p:cNvSpPr txBox="1">
                <a:spLocks noRot="1" noChangeAspect="1" noMove="1" noResize="1" noEditPoints="1" noAdjustHandles="1" noChangeArrowheads="1" noChangeShapeType="1" noTextEdit="1"/>
              </p:cNvSpPr>
              <p:nvPr/>
            </p:nvSpPr>
            <p:spPr>
              <a:xfrm>
                <a:off x="367323" y="5329174"/>
                <a:ext cx="11637108" cy="603755"/>
              </a:xfrm>
              <a:prstGeom prst="rect">
                <a:avLst/>
              </a:prstGeom>
              <a:blipFill>
                <a:blip r:embed="rId6"/>
                <a:stretch>
                  <a:fillRect l="-262" t="-3030" b="-2020"/>
                </a:stretch>
              </a:blipFill>
            </p:spPr>
            <p:txBody>
              <a:bodyPr/>
              <a:lstStyle/>
              <a:p>
                <a:r>
                  <a:rPr lang="cs-CZ">
                    <a:noFill/>
                  </a:rPr>
                  <a:t> </a:t>
                </a:r>
              </a:p>
            </p:txBody>
          </p:sp>
        </mc:Fallback>
      </mc:AlternateContent>
      <p:sp>
        <p:nvSpPr>
          <p:cNvPr id="17" name="TextovéPole 16">
            <a:extLst>
              <a:ext uri="{FF2B5EF4-FFF2-40B4-BE49-F238E27FC236}">
                <a16:creationId xmlns:a16="http://schemas.microsoft.com/office/drawing/2014/main" id="{2E1C4309-5988-A636-FE7B-E695EC56152F}"/>
              </a:ext>
            </a:extLst>
          </p:cNvPr>
          <p:cNvSpPr txBox="1"/>
          <p:nvPr/>
        </p:nvSpPr>
        <p:spPr>
          <a:xfrm>
            <a:off x="351693" y="5929580"/>
            <a:ext cx="11637108" cy="830997"/>
          </a:xfrm>
          <a:prstGeom prst="rect">
            <a:avLst/>
          </a:prstGeom>
          <a:noFill/>
          <a:ln w="19050">
            <a:solidFill>
              <a:srgbClr val="FF0000"/>
            </a:solidFill>
          </a:ln>
        </p:spPr>
        <p:txBody>
          <a:bodyPr wrap="square" rtlCol="0">
            <a:spAutoFit/>
          </a:bodyPr>
          <a:lstStyle/>
          <a:p>
            <a:r>
              <a:rPr lang="cs-CZ" sz="1600" dirty="0"/>
              <a:t>Potenciální energie ve výšce 80 m je 1600 J, kinetická energie je 0 J. Potenciální energie po jedné sekundě pádu je 1500 J a kinetická energie po jedné sekundě pádu je 100 J. Při dopadu tělesa na povrch Země je potenciální energie tělesa 0 J a kinetická energie je 1600 J.</a:t>
            </a:r>
          </a:p>
          <a:p>
            <a:r>
              <a:rPr lang="cs-CZ" sz="1600" dirty="0"/>
              <a:t>V každém bodě dráhy je mechanická energie rovna součtu potenciální a kinetické energie, tj. 1600 J.</a:t>
            </a:r>
          </a:p>
        </p:txBody>
      </p:sp>
    </p:spTree>
    <p:extLst>
      <p:ext uri="{BB962C8B-B14F-4D97-AF65-F5344CB8AC3E}">
        <p14:creationId xmlns:p14="http://schemas.microsoft.com/office/powerpoint/2010/main" val="11861591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a:extLst>
              <a:ext uri="{FF2B5EF4-FFF2-40B4-BE49-F238E27FC236}">
                <a16:creationId xmlns:a16="http://schemas.microsoft.com/office/drawing/2014/main" id="{2649D7B4-7C75-E095-309F-446851C959C3}"/>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l="85619" t="55941" b="37496"/>
          <a:stretch/>
        </p:blipFill>
        <p:spPr>
          <a:xfrm>
            <a:off x="9269045" y="228655"/>
            <a:ext cx="1028680" cy="343877"/>
          </a:xfrm>
          <a:prstGeom prst="rect">
            <a:avLst/>
          </a:prstGeom>
        </p:spPr>
      </p:pic>
      <p:sp>
        <p:nvSpPr>
          <p:cNvPr id="3" name="TextovéPole 2">
            <a:extLst>
              <a:ext uri="{FF2B5EF4-FFF2-40B4-BE49-F238E27FC236}">
                <a16:creationId xmlns:a16="http://schemas.microsoft.com/office/drawing/2014/main" id="{C89E5FA0-BF09-48F5-E060-8F48B6B0EC51}"/>
              </a:ext>
            </a:extLst>
          </p:cNvPr>
          <p:cNvSpPr txBox="1"/>
          <p:nvPr/>
        </p:nvSpPr>
        <p:spPr>
          <a:xfrm>
            <a:off x="351693" y="203200"/>
            <a:ext cx="937846"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97EFA4E9-DD11-AE55-77B1-651F1984294D}"/>
                  </a:ext>
                </a:extLst>
              </p:cNvPr>
              <p:cNvSpPr txBox="1"/>
              <p:nvPr/>
            </p:nvSpPr>
            <p:spPr>
              <a:xfrm>
                <a:off x="453292" y="742462"/>
                <a:ext cx="11347939" cy="1323439"/>
              </a:xfrm>
              <a:prstGeom prst="rect">
                <a:avLst/>
              </a:prstGeom>
              <a:noFill/>
            </p:spPr>
            <p:txBody>
              <a:bodyPr wrap="square" rtlCol="0">
                <a:spAutoFit/>
              </a:bodyPr>
              <a:lstStyle/>
              <a:p>
                <a:r>
                  <a:rPr lang="cs-CZ" dirty="0"/>
                  <a:t>Letadlo o hmotnosti 20 tun letí stálou rychlostí o velikosti 900 km . h</a:t>
                </a:r>
                <a:r>
                  <a:rPr lang="cs-CZ" baseline="30000" dirty="0"/>
                  <a:t>-1</a:t>
                </a:r>
                <a:r>
                  <a:rPr lang="cs-CZ" dirty="0"/>
                  <a:t> ve výšce 10 km na povrchem Země. Jaká je jeho mechanická energie vzhledem k povrchu Země?</a:t>
                </a:r>
              </a:p>
              <a:p>
                <a:endParaRPr lang="cs-CZ" sz="800" dirty="0"/>
              </a:p>
              <a:p>
                <a:r>
                  <a:rPr lang="cs-CZ" dirty="0"/>
                  <a:t>Řešení:</a:t>
                </a:r>
              </a:p>
              <a:p>
                <a:pP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=20 </m:t>
                      </m:r>
                      <m:r>
                        <m:rPr>
                          <m:sty m:val="p"/>
                        </m:rPr>
                        <a:rPr lang="cs-CZ" b="0" i="0" smtClean="0">
                          <a:latin typeface="Cambria Math" panose="02040503050406030204" pitchFamily="18" charset="0"/>
                        </a:rPr>
                        <m:t>t</m:t>
                      </m:r>
                      <m:r>
                        <a:rPr lang="cs-CZ" b="0" i="0" smtClean="0">
                          <a:latin typeface="Cambria Math" panose="02040503050406030204" pitchFamily="18" charset="0"/>
                        </a:rPr>
                        <m:t>=20000 </m:t>
                      </m:r>
                      <m:r>
                        <m:rPr>
                          <m:sty m:val="p"/>
                        </m:rPr>
                        <a:rPr lang="cs-CZ" b="0" i="0" smtClean="0">
                          <a:latin typeface="Cambria Math" panose="02040503050406030204" pitchFamily="18" charset="0"/>
                        </a:rPr>
                        <m:t>kg</m:t>
                      </m:r>
                      <m:r>
                        <a:rPr lang="cs-CZ" b="0" i="0" smtClean="0">
                          <a:latin typeface="Cambria Math" panose="02040503050406030204" pitchFamily="18" charset="0"/>
                        </a:rPr>
                        <m:t>, </m:t>
                      </m:r>
                      <m:r>
                        <a:rPr lang="cs-CZ" b="0" i="1" smtClean="0">
                          <a:latin typeface="Cambria Math" panose="02040503050406030204" pitchFamily="18" charset="0"/>
                        </a:rPr>
                        <m:t>𝑣</m:t>
                      </m:r>
                      <m:r>
                        <a:rPr lang="cs-CZ" b="0" i="1" smtClean="0">
                          <a:latin typeface="Cambria Math" panose="02040503050406030204" pitchFamily="18" charset="0"/>
                        </a:rPr>
                        <m:t>=900 </m:t>
                      </m:r>
                      <m:r>
                        <m:rPr>
                          <m:sty m:val="p"/>
                        </m:rPr>
                        <a:rPr lang="cs-CZ" b="0" i="0" smtClean="0">
                          <a:latin typeface="Cambria Math" panose="02040503050406030204" pitchFamily="18" charset="0"/>
                        </a:rPr>
                        <m:t>km</m:t>
                      </m:r>
                      <m:r>
                        <a:rPr lang="cs-CZ" b="0" i="0" smtClean="0">
                          <a:latin typeface="Cambria Math" panose="02040503050406030204" pitchFamily="18" charset="0"/>
                        </a:rPr>
                        <m:t>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h</m:t>
                          </m:r>
                        </m:e>
                        <m:sup>
                          <m:r>
                            <a:rPr lang="cs-CZ" b="0" i="1" smtClean="0">
                              <a:latin typeface="Cambria Math" panose="02040503050406030204" pitchFamily="18" charset="0"/>
                            </a:rPr>
                            <m:t>−1</m:t>
                          </m:r>
                        </m:sup>
                      </m:sSup>
                      <m:r>
                        <a:rPr lang="cs-CZ" b="0" i="1" smtClean="0">
                          <a:latin typeface="Cambria Math" panose="02040503050406030204" pitchFamily="18" charset="0"/>
                        </a:rPr>
                        <m:t>=250 </m:t>
                      </m:r>
                      <m:r>
                        <m:rPr>
                          <m:sty m:val="p"/>
                        </m:rPr>
                        <a:rPr lang="cs-CZ" b="0" i="0" smtClean="0">
                          <a:latin typeface="Cambria Math" panose="02040503050406030204" pitchFamily="18" charset="0"/>
                        </a:rPr>
                        <m:t>m</m:t>
                      </m:r>
                      <m:r>
                        <a:rPr lang="cs-CZ" b="0" i="0" smtClean="0">
                          <a:latin typeface="Cambria Math" panose="02040503050406030204" pitchFamily="18" charset="0"/>
                        </a:rPr>
                        <m:t>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s</m:t>
                          </m:r>
                        </m:e>
                        <m:sup>
                          <m:r>
                            <a:rPr lang="cs-CZ" b="0" i="1" smtClean="0">
                              <a:latin typeface="Cambria Math" panose="02040503050406030204" pitchFamily="18" charset="0"/>
                            </a:rPr>
                            <m:t>−1</m:t>
                          </m:r>
                        </m:sup>
                      </m:sSup>
                      <m:r>
                        <a:rPr lang="cs-CZ" b="0" i="1" smtClean="0">
                          <a:latin typeface="Cambria Math" panose="02040503050406030204" pitchFamily="18" charset="0"/>
                        </a:rPr>
                        <m:t>, </m:t>
                      </m:r>
                      <m:r>
                        <a:rPr lang="cs-CZ" b="0" i="1" smtClean="0">
                          <a:latin typeface="Cambria Math" panose="02040503050406030204" pitchFamily="18" charset="0"/>
                        </a:rPr>
                        <m:t>h</m:t>
                      </m:r>
                      <m:r>
                        <a:rPr lang="cs-CZ" b="0" i="1" smtClean="0">
                          <a:latin typeface="Cambria Math" panose="02040503050406030204" pitchFamily="18" charset="0"/>
                        </a:rPr>
                        <m:t>=10 </m:t>
                      </m:r>
                      <m:r>
                        <m:rPr>
                          <m:sty m:val="p"/>
                        </m:rPr>
                        <a:rPr lang="cs-CZ" b="0" i="0" smtClean="0">
                          <a:latin typeface="Cambria Math" panose="02040503050406030204" pitchFamily="18" charset="0"/>
                        </a:rPr>
                        <m:t>km</m:t>
                      </m:r>
                      <m:r>
                        <a:rPr lang="cs-CZ" b="0" i="0" smtClean="0">
                          <a:latin typeface="Cambria Math" panose="02040503050406030204" pitchFamily="18" charset="0"/>
                        </a:rPr>
                        <m:t>=10000 </m:t>
                      </m:r>
                      <m:r>
                        <m:rPr>
                          <m:sty m:val="p"/>
                        </m:rPr>
                        <a:rPr lang="cs-CZ" b="0" i="0" smtClean="0">
                          <a:latin typeface="Cambria Math" panose="02040503050406030204" pitchFamily="18" charset="0"/>
                        </a:rPr>
                        <m:t>m</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𝑀</m:t>
                          </m:r>
                        </m:sub>
                      </m:sSub>
                      <m:r>
                        <a:rPr lang="cs-CZ" b="0" i="1" smtClean="0">
                          <a:latin typeface="Cambria Math" panose="02040503050406030204" pitchFamily="18" charset="0"/>
                        </a:rPr>
                        <m:t>=?</m:t>
                      </m:r>
                    </m:oMath>
                  </m:oMathPara>
                </a14:m>
                <a:endParaRPr lang="cs-CZ" dirty="0"/>
              </a:p>
            </p:txBody>
          </p:sp>
        </mc:Choice>
        <mc:Fallback xmlns="">
          <p:sp>
            <p:nvSpPr>
              <p:cNvPr id="4" name="TextovéPole 3">
                <a:extLst>
                  <a:ext uri="{FF2B5EF4-FFF2-40B4-BE49-F238E27FC236}">
                    <a16:creationId xmlns:a16="http://schemas.microsoft.com/office/drawing/2014/main" id="{97EFA4E9-DD11-AE55-77B1-651F1984294D}"/>
                  </a:ext>
                </a:extLst>
              </p:cNvPr>
              <p:cNvSpPr txBox="1">
                <a:spLocks noRot="1" noChangeAspect="1" noMove="1" noResize="1" noEditPoints="1" noAdjustHandles="1" noChangeArrowheads="1" noChangeShapeType="1" noTextEdit="1"/>
              </p:cNvSpPr>
              <p:nvPr/>
            </p:nvSpPr>
            <p:spPr>
              <a:xfrm>
                <a:off x="453292" y="742462"/>
                <a:ext cx="11347939" cy="1323439"/>
              </a:xfrm>
              <a:prstGeom prst="rect">
                <a:avLst/>
              </a:prstGeom>
              <a:blipFill>
                <a:blip r:embed="rId4"/>
                <a:stretch>
                  <a:fillRect l="-430" t="-2765" b="-2765"/>
                </a:stretch>
              </a:blipFill>
            </p:spPr>
            <p:txBody>
              <a:bodyPr/>
              <a:lstStyle/>
              <a:p>
                <a:r>
                  <a:rPr lang="cs-CZ">
                    <a:noFill/>
                  </a:rPr>
                  <a:t> </a:t>
                </a:r>
              </a:p>
            </p:txBody>
          </p:sp>
        </mc:Fallback>
      </mc:AlternateContent>
      <p:cxnSp>
        <p:nvCxnSpPr>
          <p:cNvPr id="6" name="Přímá spojnice 5">
            <a:extLst>
              <a:ext uri="{FF2B5EF4-FFF2-40B4-BE49-F238E27FC236}">
                <a16:creationId xmlns:a16="http://schemas.microsoft.com/office/drawing/2014/main" id="{2587C44B-FF90-0E32-DB7D-D02254FE2FDA}"/>
              </a:ext>
            </a:extLst>
          </p:cNvPr>
          <p:cNvCxnSpPr/>
          <p:nvPr/>
        </p:nvCxnSpPr>
        <p:spPr>
          <a:xfrm>
            <a:off x="429846" y="2071077"/>
            <a:ext cx="11379200"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5A991E4B-6BA8-C233-9C23-B5A07AC6C30A}"/>
                  </a:ext>
                </a:extLst>
              </p:cNvPr>
              <p:cNvSpPr txBox="1"/>
              <p:nvPr/>
            </p:nvSpPr>
            <p:spPr>
              <a:xfrm>
                <a:off x="351693" y="2328985"/>
                <a:ext cx="11457353" cy="3247812"/>
              </a:xfrm>
              <a:prstGeom prst="rect">
                <a:avLst/>
              </a:prstGeom>
              <a:noFill/>
            </p:spPr>
            <p:txBody>
              <a:bodyPr wrap="square" rtlCol="0">
                <a:spAutoFit/>
              </a:bodyPr>
              <a:lstStyle/>
              <a:p>
                <a:r>
                  <a:rPr lang="cs-CZ" dirty="0"/>
                  <a:t>Mechanická energie letadla se rovná součtu jeho potenciální a kinetické energie:</a:t>
                </a:r>
              </a:p>
              <a:p>
                <a:endParaRPr lang="cs-CZ" sz="800"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𝑀</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𝑘</m:t>
                          </m:r>
                        </m:sub>
                      </m:sSub>
                    </m:oMath>
                  </m:oMathPara>
                </a14:m>
                <a:endParaRPr lang="cs-CZ" dirty="0"/>
              </a:p>
              <a:p>
                <a:endParaRPr lang="cs-CZ" sz="800" dirty="0"/>
              </a:p>
              <a:p>
                <a:pPr marL="342900" indent="-342900">
                  <a:buAutoNum type="arabicPeriod"/>
                </a:pPr>
                <a:r>
                  <a:rPr lang="cs-CZ" dirty="0"/>
                  <a:t>Potenciální energie letadla:</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sub>
                      </m:sSub>
                      <m:r>
                        <a:rPr lang="cs-CZ" b="0" i="1" smtClean="0">
                          <a:latin typeface="Cambria Math" panose="02040503050406030204" pitchFamily="18" charset="0"/>
                        </a:rPr>
                        <m:t>=</m:t>
                      </m:r>
                      <m:r>
                        <a:rPr lang="cs-CZ" b="0" i="1" smtClean="0">
                          <a:latin typeface="Cambria Math" panose="02040503050406030204" pitchFamily="18" charset="0"/>
                        </a:rPr>
                        <m:t>𝑚𝑔h</m:t>
                      </m:r>
                      <m:r>
                        <a:rPr lang="cs-CZ" b="0" i="1" smtClean="0">
                          <a:latin typeface="Cambria Math" panose="02040503050406030204" pitchFamily="18" charset="0"/>
                        </a:rPr>
                        <m:t>=20000 . 10 . 10000 </m:t>
                      </m:r>
                      <m:r>
                        <m:rPr>
                          <m:sty m:val="p"/>
                        </m:rPr>
                        <a:rPr lang="cs-CZ" b="0" i="0" smtClean="0">
                          <a:latin typeface="Cambria Math" panose="02040503050406030204" pitchFamily="18" charset="0"/>
                        </a:rPr>
                        <m:t>J</m:t>
                      </m:r>
                      <m:r>
                        <a:rPr lang="cs-CZ" b="0" i="0" smtClean="0">
                          <a:latin typeface="Cambria Math" panose="02040503050406030204" pitchFamily="18" charset="0"/>
                        </a:rPr>
                        <m:t>=</m:t>
                      </m:r>
                      <m:r>
                        <a:rPr lang="cs-CZ" b="1" i="0" smtClean="0">
                          <a:latin typeface="Cambria Math" panose="02040503050406030204" pitchFamily="18" charset="0"/>
                        </a:rPr>
                        <m:t>𝟐</m:t>
                      </m:r>
                      <m:r>
                        <a:rPr lang="cs-CZ" b="1" i="0" smtClean="0">
                          <a:latin typeface="Cambria Math" panose="02040503050406030204" pitchFamily="18" charset="0"/>
                        </a:rPr>
                        <m:t> . </m:t>
                      </m:r>
                      <m:sSup>
                        <m:sSupPr>
                          <m:ctrlPr>
                            <a:rPr lang="cs-CZ" b="1" i="1" smtClean="0">
                              <a:latin typeface="Cambria Math" panose="02040503050406030204" pitchFamily="18" charset="0"/>
                            </a:rPr>
                          </m:ctrlPr>
                        </m:sSupPr>
                        <m:e>
                          <m:r>
                            <a:rPr lang="cs-CZ" b="1" i="1" smtClean="0">
                              <a:latin typeface="Cambria Math" panose="02040503050406030204" pitchFamily="18" charset="0"/>
                            </a:rPr>
                            <m:t>𝟏𝟎</m:t>
                          </m:r>
                        </m:e>
                        <m:sup>
                          <m:r>
                            <a:rPr lang="cs-CZ" b="1" i="1" smtClean="0">
                              <a:latin typeface="Cambria Math" panose="02040503050406030204" pitchFamily="18" charset="0"/>
                            </a:rPr>
                            <m:t>𝟗</m:t>
                          </m:r>
                        </m:sup>
                      </m:sSup>
                      <m:r>
                        <a:rPr lang="cs-CZ" b="1" i="1" smtClean="0">
                          <a:latin typeface="Cambria Math" panose="02040503050406030204" pitchFamily="18" charset="0"/>
                        </a:rPr>
                        <m:t> </m:t>
                      </m:r>
                      <m:r>
                        <a:rPr lang="cs-CZ" b="1" i="0" smtClean="0">
                          <a:latin typeface="Cambria Math" panose="02040503050406030204" pitchFamily="18" charset="0"/>
                        </a:rPr>
                        <m:t>𝐉</m:t>
                      </m:r>
                    </m:oMath>
                  </m:oMathPara>
                </a14:m>
                <a:endParaRPr lang="cs-CZ" b="1" dirty="0"/>
              </a:p>
              <a:p>
                <a:endParaRPr lang="cs-CZ" sz="800" b="1" dirty="0"/>
              </a:p>
              <a:p>
                <a:pPr marL="342900" indent="-342900">
                  <a:buFont typeface="+mj-lt"/>
                  <a:buAutoNum type="arabicPeriod" startAt="2"/>
                </a:pPr>
                <a:r>
                  <a:rPr lang="cs-CZ" dirty="0"/>
                  <a:t>Kinetická energie letadla:</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𝑘</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𝑚</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𝑣</m:t>
                          </m:r>
                        </m:e>
                        <m:sup>
                          <m:r>
                            <a:rPr lang="cs-CZ" b="0" i="1" smtClean="0">
                              <a:latin typeface="Cambria Math" panose="02040503050406030204" pitchFamily="18" charset="0"/>
                            </a:rPr>
                            <m:t>2</m:t>
                          </m:r>
                        </m:sup>
                      </m:sSup>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 . 20000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250</m:t>
                          </m:r>
                        </m:e>
                        <m:sup>
                          <m:r>
                            <a:rPr lang="cs-CZ" b="0" i="1" smtClean="0">
                              <a:latin typeface="Cambria Math" panose="02040503050406030204" pitchFamily="18" charset="0"/>
                            </a:rPr>
                            <m:t>2</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J</m:t>
                      </m:r>
                      <m:r>
                        <a:rPr lang="cs-CZ" b="0" i="0" smtClean="0">
                          <a:latin typeface="Cambria Math" panose="02040503050406030204" pitchFamily="18" charset="0"/>
                        </a:rPr>
                        <m:t>=</m:t>
                      </m:r>
                      <m:r>
                        <a:rPr lang="cs-CZ" b="1" i="0" smtClean="0">
                          <a:latin typeface="Cambria Math" panose="02040503050406030204" pitchFamily="18" charset="0"/>
                        </a:rPr>
                        <m:t>𝟎</m:t>
                      </m:r>
                      <m:r>
                        <a:rPr lang="cs-CZ" b="1" i="0" smtClean="0">
                          <a:latin typeface="Cambria Math" panose="02040503050406030204" pitchFamily="18" charset="0"/>
                        </a:rPr>
                        <m:t>,</m:t>
                      </m:r>
                      <m:r>
                        <a:rPr lang="cs-CZ" b="1" i="0" smtClean="0">
                          <a:latin typeface="Cambria Math" panose="02040503050406030204" pitchFamily="18" charset="0"/>
                        </a:rPr>
                        <m:t>𝟔𝟐𝟓</m:t>
                      </m:r>
                      <m:r>
                        <a:rPr lang="cs-CZ" b="1" i="0" smtClean="0">
                          <a:latin typeface="Cambria Math" panose="02040503050406030204" pitchFamily="18" charset="0"/>
                        </a:rPr>
                        <m:t> . </m:t>
                      </m:r>
                      <m:sSup>
                        <m:sSupPr>
                          <m:ctrlPr>
                            <a:rPr lang="cs-CZ" b="1" i="1" smtClean="0">
                              <a:latin typeface="Cambria Math" panose="02040503050406030204" pitchFamily="18" charset="0"/>
                            </a:rPr>
                          </m:ctrlPr>
                        </m:sSupPr>
                        <m:e>
                          <m:r>
                            <a:rPr lang="cs-CZ" b="1" i="1" smtClean="0">
                              <a:latin typeface="Cambria Math" panose="02040503050406030204" pitchFamily="18" charset="0"/>
                            </a:rPr>
                            <m:t>𝟏𝟎</m:t>
                          </m:r>
                        </m:e>
                        <m:sup>
                          <m:r>
                            <a:rPr lang="cs-CZ" b="1" i="1" smtClean="0">
                              <a:latin typeface="Cambria Math" panose="02040503050406030204" pitchFamily="18" charset="0"/>
                            </a:rPr>
                            <m:t>𝟗</m:t>
                          </m:r>
                        </m:sup>
                      </m:sSup>
                      <m:r>
                        <a:rPr lang="cs-CZ" b="1" i="0" smtClean="0">
                          <a:latin typeface="Cambria Math" panose="02040503050406030204" pitchFamily="18" charset="0"/>
                        </a:rPr>
                        <m:t> </m:t>
                      </m:r>
                      <m:r>
                        <a:rPr lang="cs-CZ" b="1" i="0" smtClean="0">
                          <a:latin typeface="Cambria Math" panose="02040503050406030204" pitchFamily="18" charset="0"/>
                        </a:rPr>
                        <m:t>𝐉</m:t>
                      </m:r>
                    </m:oMath>
                  </m:oMathPara>
                </a14:m>
                <a:endParaRPr lang="cs-CZ" b="1" dirty="0"/>
              </a:p>
              <a:p>
                <a:endParaRPr lang="cs-CZ" sz="800" b="1" dirty="0"/>
              </a:p>
              <a:p>
                <a:pPr marL="342900" indent="-342900">
                  <a:buFont typeface="+mj-lt"/>
                  <a:buAutoNum type="arabicPeriod" startAt="3"/>
                </a:pPr>
                <a:r>
                  <a:rPr lang="cs-CZ" dirty="0"/>
                  <a:t>Mechanická energie letadla :</a:t>
                </a:r>
              </a:p>
              <a:p>
                <a:pPr marL="342900" indent="-342900">
                  <a:buFont typeface="+mj-lt"/>
                  <a:buAutoNum type="arabicPeriod" startAt="3"/>
                </a:pPr>
                <a:endParaRPr lang="cs-CZ" sz="800"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𝑀</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𝑘</m:t>
                          </m:r>
                        </m:sub>
                      </m:sSub>
                      <m:r>
                        <a:rPr lang="cs-CZ" b="0" i="1" smtClean="0">
                          <a:latin typeface="Cambria Math" panose="02040503050406030204" pitchFamily="18" charset="0"/>
                        </a:rPr>
                        <m:t>=2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9</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J</m:t>
                      </m:r>
                      <m:r>
                        <a:rPr lang="cs-CZ" b="0" i="0" smtClean="0">
                          <a:latin typeface="Cambria Math" panose="02040503050406030204" pitchFamily="18" charset="0"/>
                        </a:rPr>
                        <m:t>+0,625 . 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9</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J</m:t>
                      </m:r>
                      <m:r>
                        <a:rPr lang="cs-CZ" b="0" i="0"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≈2,6 . </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10</m:t>
                          </m:r>
                        </m:e>
                        <m:sup>
                          <m:r>
                            <a:rPr lang="cs-CZ" b="0" i="1" smtClean="0">
                              <a:latin typeface="Cambria Math" panose="02040503050406030204" pitchFamily="18" charset="0"/>
                              <a:ea typeface="Cambria Math" panose="02040503050406030204" pitchFamily="18" charset="0"/>
                            </a:rPr>
                            <m:t>9</m:t>
                          </m:r>
                        </m:sup>
                      </m:sSup>
                      <m:r>
                        <a:rPr lang="cs-CZ" b="0" i="1" smtClean="0">
                          <a:latin typeface="Cambria Math" panose="02040503050406030204" pitchFamily="18" charset="0"/>
                          <a:ea typeface="Cambria Math" panose="02040503050406030204" pitchFamily="18" charset="0"/>
                        </a:rPr>
                        <m:t> </m:t>
                      </m:r>
                      <m:r>
                        <m:rPr>
                          <m:sty m:val="p"/>
                        </m:rPr>
                        <a:rPr lang="cs-CZ" b="0" i="0" smtClean="0">
                          <a:latin typeface="Cambria Math" panose="02040503050406030204" pitchFamily="18" charset="0"/>
                          <a:ea typeface="Cambria Math" panose="02040503050406030204" pitchFamily="18" charset="0"/>
                        </a:rPr>
                        <m:t>J</m:t>
                      </m:r>
                      <m:r>
                        <a:rPr lang="cs-CZ" b="0" i="0" smtClean="0">
                          <a:latin typeface="Cambria Math" panose="02040503050406030204" pitchFamily="18" charset="0"/>
                          <a:ea typeface="Cambria Math" panose="02040503050406030204" pitchFamily="18" charset="0"/>
                        </a:rPr>
                        <m:t>=</m:t>
                      </m:r>
                      <m:r>
                        <a:rPr lang="cs-CZ" b="1" i="0" smtClean="0">
                          <a:latin typeface="Cambria Math" panose="02040503050406030204" pitchFamily="18" charset="0"/>
                          <a:ea typeface="Cambria Math" panose="02040503050406030204" pitchFamily="18" charset="0"/>
                        </a:rPr>
                        <m:t>𝟐</m:t>
                      </m:r>
                      <m:r>
                        <a:rPr lang="cs-CZ" b="1" i="0" smtClean="0">
                          <a:latin typeface="Cambria Math" panose="02040503050406030204" pitchFamily="18" charset="0"/>
                          <a:ea typeface="Cambria Math" panose="02040503050406030204" pitchFamily="18" charset="0"/>
                        </a:rPr>
                        <m:t>,</m:t>
                      </m:r>
                      <m:r>
                        <a:rPr lang="cs-CZ" b="1" i="0" smtClean="0">
                          <a:latin typeface="Cambria Math" panose="02040503050406030204" pitchFamily="18" charset="0"/>
                          <a:ea typeface="Cambria Math" panose="02040503050406030204" pitchFamily="18" charset="0"/>
                        </a:rPr>
                        <m:t>𝟔</m:t>
                      </m:r>
                      <m:r>
                        <a:rPr lang="cs-CZ" b="1" i="0" smtClean="0">
                          <a:latin typeface="Cambria Math" panose="02040503050406030204" pitchFamily="18" charset="0"/>
                          <a:ea typeface="Cambria Math" panose="02040503050406030204" pitchFamily="18" charset="0"/>
                        </a:rPr>
                        <m:t> </m:t>
                      </m:r>
                      <m:r>
                        <a:rPr lang="cs-CZ" b="1" i="0" smtClean="0">
                          <a:latin typeface="Cambria Math" panose="02040503050406030204" pitchFamily="18" charset="0"/>
                          <a:ea typeface="Cambria Math" panose="02040503050406030204" pitchFamily="18" charset="0"/>
                        </a:rPr>
                        <m:t>𝐌𝐉</m:t>
                      </m:r>
                    </m:oMath>
                  </m:oMathPara>
                </a14:m>
                <a:endParaRPr lang="cs-CZ" b="1" dirty="0"/>
              </a:p>
            </p:txBody>
          </p:sp>
        </mc:Choice>
        <mc:Fallback xmlns="">
          <p:sp>
            <p:nvSpPr>
              <p:cNvPr id="7" name="TextovéPole 6">
                <a:extLst>
                  <a:ext uri="{FF2B5EF4-FFF2-40B4-BE49-F238E27FC236}">
                    <a16:creationId xmlns:a16="http://schemas.microsoft.com/office/drawing/2014/main" id="{5A991E4B-6BA8-C233-9C23-B5A07AC6C30A}"/>
                  </a:ext>
                </a:extLst>
              </p:cNvPr>
              <p:cNvSpPr txBox="1">
                <a:spLocks noRot="1" noChangeAspect="1" noMove="1" noResize="1" noEditPoints="1" noAdjustHandles="1" noChangeArrowheads="1" noChangeShapeType="1" noTextEdit="1"/>
              </p:cNvSpPr>
              <p:nvPr/>
            </p:nvSpPr>
            <p:spPr>
              <a:xfrm>
                <a:off x="351693" y="2328985"/>
                <a:ext cx="11457353" cy="3247812"/>
              </a:xfrm>
              <a:prstGeom prst="rect">
                <a:avLst/>
              </a:prstGeom>
              <a:blipFill>
                <a:blip r:embed="rId5"/>
                <a:stretch>
                  <a:fillRect l="-479" t="-938"/>
                </a:stretch>
              </a:blipFill>
            </p:spPr>
            <p:txBody>
              <a:bodyPr/>
              <a:lstStyle/>
              <a:p>
                <a:r>
                  <a:rPr lang="cs-CZ">
                    <a:noFill/>
                  </a:rPr>
                  <a:t> </a:t>
                </a:r>
              </a:p>
            </p:txBody>
          </p:sp>
        </mc:Fallback>
      </mc:AlternateContent>
      <p:sp>
        <p:nvSpPr>
          <p:cNvPr id="8" name="TextovéPole 7">
            <a:extLst>
              <a:ext uri="{FF2B5EF4-FFF2-40B4-BE49-F238E27FC236}">
                <a16:creationId xmlns:a16="http://schemas.microsoft.com/office/drawing/2014/main" id="{F254DC4D-AFDA-7BAF-25D6-5876588E9007}"/>
              </a:ext>
            </a:extLst>
          </p:cNvPr>
          <p:cNvSpPr txBox="1"/>
          <p:nvPr/>
        </p:nvSpPr>
        <p:spPr>
          <a:xfrm>
            <a:off x="3454400" y="5834704"/>
            <a:ext cx="5345722" cy="369332"/>
          </a:xfrm>
          <a:prstGeom prst="rect">
            <a:avLst/>
          </a:prstGeom>
          <a:noFill/>
        </p:spPr>
        <p:txBody>
          <a:bodyPr wrap="square" rtlCol="0">
            <a:spAutoFit/>
          </a:bodyPr>
          <a:lstStyle/>
          <a:p>
            <a:r>
              <a:rPr lang="cs-CZ" b="1" dirty="0"/>
              <a:t>Mechanická energie letícího letadla je přibližně 2,6 MJ</a:t>
            </a:r>
          </a:p>
        </p:txBody>
      </p:sp>
    </p:spTree>
    <p:extLst>
      <p:ext uri="{BB962C8B-B14F-4D97-AF65-F5344CB8AC3E}">
        <p14:creationId xmlns:p14="http://schemas.microsoft.com/office/powerpoint/2010/main" val="31691525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301637" y="3075057"/>
            <a:ext cx="1588725" cy="707886"/>
          </a:xfrm>
          <a:prstGeom prst="rect">
            <a:avLst/>
          </a:prstGeom>
          <a:noFill/>
        </p:spPr>
        <p:txBody>
          <a:bodyPr wrap="square" rtlCol="0">
            <a:spAutoFit/>
          </a:bodyPr>
          <a:lstStyle/>
          <a:p>
            <a:r>
              <a:rPr lang="cs-CZ" sz="4000" dirty="0"/>
              <a:t>Konec</a:t>
            </a:r>
          </a:p>
        </p:txBody>
      </p:sp>
    </p:spTree>
    <p:extLst>
      <p:ext uri="{BB962C8B-B14F-4D97-AF65-F5344CB8AC3E}">
        <p14:creationId xmlns:p14="http://schemas.microsoft.com/office/powerpoint/2010/main" val="1515630843"/>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368</TotalTime>
  <Words>1178</Words>
  <Application>Microsoft Office PowerPoint</Application>
  <PresentationFormat>Širokoúhlá obrazovka</PresentationFormat>
  <Paragraphs>101</Paragraphs>
  <Slides>8</Slides>
  <Notes>0</Notes>
  <HiddenSlides>0</HiddenSlides>
  <MMClips>0</MMClips>
  <ScaleCrop>false</ScaleCrop>
  <HeadingPairs>
    <vt:vector size="6" baseType="variant">
      <vt:variant>
        <vt:lpstr>Použitá písma</vt:lpstr>
      </vt:variant>
      <vt:variant>
        <vt:i4>4</vt:i4>
      </vt:variant>
      <vt:variant>
        <vt:lpstr>Motiv</vt:lpstr>
      </vt:variant>
      <vt:variant>
        <vt:i4>1</vt:i4>
      </vt:variant>
      <vt:variant>
        <vt:lpstr>Nadpisy snímků</vt:lpstr>
      </vt:variant>
      <vt:variant>
        <vt:i4>8</vt:i4>
      </vt:variant>
    </vt:vector>
  </HeadingPairs>
  <TitlesOfParts>
    <vt:vector size="13" baseType="lpstr">
      <vt:lpstr>Arial</vt:lpstr>
      <vt:lpstr>Calibri</vt:lpstr>
      <vt:lpstr>Calibri Light</vt:lpstr>
      <vt:lpstr>Cambria Math</vt:lpstr>
      <vt:lpstr>Motiv Office</vt:lpstr>
      <vt:lpstr>Mechanická energie (Fyz44)</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Energie</dc:title>
  <dc:creator>Karel Sixl</dc:creator>
  <cp:lastModifiedBy>Karel Sixl</cp:lastModifiedBy>
  <cp:revision>37</cp:revision>
  <dcterms:created xsi:type="dcterms:W3CDTF">2023-11-29T16:40:42Z</dcterms:created>
  <dcterms:modified xsi:type="dcterms:W3CDTF">2025-11-23T10:01:00Z</dcterms:modified>
</cp:coreProperties>
</file>