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8" r:id="rId4"/>
    <p:sldId id="274" r:id="rId5"/>
    <p:sldId id="275" r:id="rId6"/>
    <p:sldId id="276" r:id="rId7"/>
    <p:sldId id="27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83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16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5327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775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320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06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345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739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1311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39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802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A2ED4-43D3-4820-A44F-5284CFE1BF8B}" type="datetimeFigureOut">
              <a:rPr lang="cs-CZ" smtClean="0"/>
              <a:t>29.01.2026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92A57-D3D2-4637-A459-4DC89A30A8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944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vascak.cz/data/android/physicsatschool/template.php?s=gp_kosmicke_rychlosti&amp;l=cz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879C95-67D9-68A7-C06F-7A22B52AB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0359" y="2196142"/>
            <a:ext cx="7031282" cy="1566134"/>
          </a:xfrm>
        </p:spPr>
        <p:txBody>
          <a:bodyPr>
            <a:normAutofit fontScale="90000"/>
          </a:bodyPr>
          <a:lstStyle/>
          <a:p>
            <a:r>
              <a:rPr lang="cs-CZ" dirty="0"/>
              <a:t>Gravitační pole</a:t>
            </a:r>
            <a:br>
              <a:rPr lang="cs-CZ" dirty="0"/>
            </a:br>
            <a:r>
              <a:rPr lang="cs-CZ" dirty="0"/>
              <a:t>(</a:t>
            </a:r>
            <a:r>
              <a:rPr lang="cs-CZ" dirty="0" smtClean="0"/>
              <a:t>Fyz53)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A3DB5A-547C-724C-8763-054E643669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46132" y="4210844"/>
            <a:ext cx="4699736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Pohyb ve větších vzdálenostech od Země</a:t>
            </a:r>
          </a:p>
          <a:p>
            <a:r>
              <a:rPr lang="cs-CZ" dirty="0"/>
              <a:t>První kosmická rychlost</a:t>
            </a:r>
          </a:p>
          <a:p>
            <a:r>
              <a:rPr lang="cs-CZ" dirty="0"/>
              <a:t>Druhá kosmická rychlost</a:t>
            </a:r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975905" y="6200679"/>
            <a:ext cx="1332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29. 1. 2026</a:t>
            </a:r>
            <a:endParaRPr lang="cs-CZ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548038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02913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DD9E98E-845F-7A02-C475-10AEC1579030}"/>
              </a:ext>
            </a:extLst>
          </p:cNvPr>
          <p:cNvSpPr txBox="1"/>
          <p:nvPr/>
        </p:nvSpPr>
        <p:spPr>
          <a:xfrm>
            <a:off x="340243" y="340242"/>
            <a:ext cx="6198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Pohyb těles ve větších vzdálenostech od Země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00494DD-023E-4131-0B06-D3C599F83A47}"/>
              </a:ext>
            </a:extLst>
          </p:cNvPr>
          <p:cNvSpPr txBox="1"/>
          <p:nvPr/>
        </p:nvSpPr>
        <p:spPr>
          <a:xfrm>
            <a:off x="340243" y="756624"/>
            <a:ext cx="11344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Při pohybu ve větších vzdálenostech od povrchu Země a po delších trajektoriích se neuplatňuje vliv odstředivé síly způsobené otáčením Země.</a:t>
            </a:r>
          </a:p>
          <a:p>
            <a:r>
              <a:rPr lang="cs-CZ" sz="2400" dirty="0"/>
              <a:t>Na pohybující se tělesa má vliv pouze </a:t>
            </a:r>
            <a:r>
              <a:rPr lang="cs-CZ" sz="2400" b="1" dirty="0"/>
              <a:t>gravitační síla Země</a:t>
            </a:r>
            <a:r>
              <a:rPr lang="cs-CZ" sz="2400" dirty="0"/>
              <a:t>, směřující stále do středu Země a její velikost se podle </a:t>
            </a:r>
            <a:r>
              <a:rPr lang="cs-CZ" sz="2400" b="1" dirty="0"/>
              <a:t>gravitačního zákona</a:t>
            </a:r>
            <a:r>
              <a:rPr lang="cs-CZ" sz="2400" dirty="0"/>
              <a:t> s rostoucí vzdáleností od Země </a:t>
            </a:r>
            <a:r>
              <a:rPr lang="cs-CZ" sz="2400" b="1" dirty="0"/>
              <a:t>zmenšuje </a:t>
            </a:r>
            <a:r>
              <a:rPr lang="cs-CZ" sz="2400" dirty="0"/>
              <a:t>(a).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49985B5-F98D-38E5-246D-152A38D47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24" y="2326284"/>
            <a:ext cx="2984320" cy="4144423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83CA98F-7594-EDD2-2F2F-231D4D59D2D9}"/>
              </a:ext>
            </a:extLst>
          </p:cNvPr>
          <p:cNvSpPr txBox="1"/>
          <p:nvPr/>
        </p:nvSpPr>
        <p:spPr>
          <a:xfrm>
            <a:off x="7841655" y="2809973"/>
            <a:ext cx="38435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Silové pole, v němž gravitační síla stále směřuje do středu centrálního tělesa (Země, Slunce, Planety), se nazývá </a:t>
            </a:r>
            <a:r>
              <a:rPr lang="cs-CZ" sz="2400" b="1" dirty="0"/>
              <a:t>centrální gravitační pole</a:t>
            </a:r>
            <a:r>
              <a:rPr lang="cs-CZ" sz="2400" dirty="0"/>
              <a:t>, a střed tělesa je gravitační střed centrálního pole (b).</a:t>
            </a:r>
          </a:p>
        </p:txBody>
      </p:sp>
      <p:pic>
        <p:nvPicPr>
          <p:cNvPr id="1026" name="Picture 2" descr="Gravitace – Bmedic online">
            <a:extLst>
              <a:ext uri="{FF2B5EF4-FFF2-40B4-BE49-F238E27FC236}">
                <a16:creationId xmlns:a16="http://schemas.microsoft.com/office/drawing/2014/main" id="{D376EBBF-8532-737A-DF1B-971936F232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846"/>
          <a:stretch>
            <a:fillRect/>
          </a:stretch>
        </p:blipFill>
        <p:spPr bwMode="auto">
          <a:xfrm>
            <a:off x="3439633" y="2471264"/>
            <a:ext cx="4185533" cy="388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84F5EA7-3073-04FC-617C-89E101691DCC}"/>
              </a:ext>
            </a:extLst>
          </p:cNvPr>
          <p:cNvSpPr txBox="1"/>
          <p:nvPr/>
        </p:nvSpPr>
        <p:spPr>
          <a:xfrm>
            <a:off x="1521756" y="6356339"/>
            <a:ext cx="418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a)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E3A25C8-5A08-0E2B-3651-BD3E0CF5E00F}"/>
              </a:ext>
            </a:extLst>
          </p:cNvPr>
          <p:cNvSpPr txBox="1"/>
          <p:nvPr/>
        </p:nvSpPr>
        <p:spPr>
          <a:xfrm>
            <a:off x="5380834" y="6359800"/>
            <a:ext cx="418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b)</a:t>
            </a:r>
          </a:p>
        </p:txBody>
      </p:sp>
    </p:spTree>
    <p:extLst>
      <p:ext uri="{BB962C8B-B14F-4D97-AF65-F5344CB8AC3E}">
        <p14:creationId xmlns:p14="http://schemas.microsoft.com/office/powerpoint/2010/main" val="4076535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C8F19AD-3900-DD6E-0AF9-5433BAA6E658}"/>
                  </a:ext>
                </a:extLst>
              </p:cNvPr>
              <p:cNvSpPr txBox="1"/>
              <p:nvPr/>
            </p:nvSpPr>
            <p:spPr>
              <a:xfrm>
                <a:off x="329608" y="220663"/>
                <a:ext cx="11461898" cy="31700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Aby se těleso stalo </a:t>
                </a:r>
                <a:r>
                  <a:rPr lang="cs-CZ" sz="2400" b="1" dirty="0"/>
                  <a:t>umělou družicí Země</a:t>
                </a:r>
                <a:r>
                  <a:rPr lang="cs-CZ" sz="2400" dirty="0"/>
                  <a:t> a pohybovalo se po </a:t>
                </a:r>
                <a:r>
                  <a:rPr lang="cs-CZ" sz="2400" b="1" dirty="0"/>
                  <a:t>kružnicové trajektorii</a:t>
                </a:r>
                <a:r>
                  <a:rPr lang="cs-CZ" sz="2400" dirty="0"/>
                  <a:t>, musí být:</a:t>
                </a:r>
              </a:p>
              <a:p>
                <a:endParaRPr lang="cs-CZ" sz="800" dirty="0"/>
              </a:p>
              <a:p>
                <a:pPr marL="342900" indent="-342900">
                  <a:buAutoNum type="arabicPeriod"/>
                </a:pPr>
                <a:r>
                  <a:rPr lang="cs-CZ" sz="2400" dirty="0"/>
                  <a:t>Vyneseno do takové výšky nad Zemí, kde již pohyb tělesa není ovlivněn odporem vzduchu</a:t>
                </a:r>
              </a:p>
              <a:p>
                <a:pPr marL="342900" indent="-342900">
                  <a:buAutoNum type="arabicPeriod"/>
                </a:pPr>
                <a:r>
                  <a:rPr lang="cs-CZ" sz="2400" dirty="0"/>
                  <a:t>Potom mu musí být udělena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4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sz="2400" dirty="0"/>
                  <a:t> ve směru kolmém ke spojnici tělesa se středem Země. Tato rychlost se nazývá </a:t>
                </a:r>
                <a:r>
                  <a:rPr lang="cs-CZ" sz="2400" b="1" dirty="0"/>
                  <a:t>kruhová rychlost</a:t>
                </a:r>
                <a:r>
                  <a:rPr lang="cs-CZ" sz="2400" dirty="0"/>
                  <a:t>. Je to nejmenší rychlost, kterou musí mít těleso vypuštěné z povrchu Země, aby  nespadlo zpět na povrch Země, ale obíhalo kolem Země po kružnicové trajektorii.  </a:t>
                </a:r>
                <a:endParaRPr lang="cs-CZ" sz="2400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C8F19AD-3900-DD6E-0AF9-5433BAA6E6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608" y="220663"/>
                <a:ext cx="11461898" cy="3170099"/>
              </a:xfrm>
              <a:prstGeom prst="rect">
                <a:avLst/>
              </a:prstGeom>
              <a:blipFill>
                <a:blip r:embed="rId2"/>
                <a:stretch>
                  <a:fillRect l="-851" t="-1538" r="-1064" b="-3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1">
                <a:extLst>
                  <a:ext uri="{FF2B5EF4-FFF2-40B4-BE49-F238E27FC236}">
                    <a16:creationId xmlns:a16="http://schemas.microsoft.com/office/drawing/2014/main" id="{820EB6E3-F26D-C398-3624-2B49EF4E54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1974" y="3363640"/>
                <a:ext cx="10797165" cy="287168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54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Velikost </a:t>
                </a:r>
                <a:r>
                  <a:rPr kumimoji="0" lang="cs-CZ" altLang="cs-CZ" sz="2400" b="1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kruhové rychlosti</a:t>
                </a: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 nezávisí na hmotnosti tělesa (pro všechna tělesa obíhající kolem např. </a:t>
                </a:r>
                <a:r>
                  <a:rPr kumimoji="0" lang="cs-CZ" altLang="cs-CZ" sz="2400" b="1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Země</a:t>
                </a: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 ve stejné výšce nad jejím povrchem je stejná) a s rostoucí výškou nad povrchem Země se zmenšuje. Budeme-li uvažovat </a:t>
                </a:r>
                <a:r>
                  <a:rPr kumimoji="0" lang="cs-CZ" altLang="cs-CZ" sz="240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pohyb</a:t>
                </a: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 tělesa v těsné blízkosti povrchu Země, má  velikost kruhové rychlosti hodnotu </a:t>
                </a:r>
                <a:endParaRPr lang="cs-CZ" sz="2400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𝟕𝟗𝟎𝟓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24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cs-CZ" sz="24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kumimoji="0" lang="cs-CZ" altLang="cs-CZ" sz="2400" b="0" i="0" u="none" strike="noStrike" cap="none" normalizeH="0" baseline="0" dirty="0">
                  <a:ln>
                    <a:noFill/>
                  </a:ln>
                  <a:effectLst/>
                  <a:latin typeface="+mn-lt"/>
                  <a:cs typeface="Tahoma" panose="020B0604030504040204" pitchFamily="34" charset="0"/>
                </a:endParaRP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a nazývá se </a:t>
                </a:r>
                <a:r>
                  <a:rPr kumimoji="0" lang="cs-CZ" altLang="cs-CZ" sz="2400" b="1" i="0" u="none" strike="noStrike" cap="none" normalizeH="0" baseline="0" dirty="0">
                    <a:ln>
                      <a:noFill/>
                    </a:ln>
                    <a:effectLst/>
                    <a:latin typeface="+mn-lt"/>
                    <a:cs typeface="Tahoma" panose="020B0604030504040204" pitchFamily="34" charset="0"/>
                  </a:rPr>
                  <a:t>první kosmická rychlost.</a:t>
                </a:r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</a:rPr>
                  <a:t>  </a:t>
                </a: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sz="2400" dirty="0">
                    <a:latin typeface="+mn-lt"/>
                  </a:rPr>
                  <a:t>Doba oběhu tělesa kolem Země při PKR je    </a:t>
                </a:r>
                <a14:m>
                  <m:oMath xmlns:m="http://schemas.openxmlformats.org/officeDocument/2006/math"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𝑻</m:t>
                    </m:r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𝝅</m:t>
                        </m:r>
                        <m:sSub>
                          <m:sSubPr>
                            <m:ctrlP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𝒁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𝒌</m:t>
                            </m:r>
                          </m:sub>
                        </m:sSub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𝟖𝟒</m:t>
                    </m:r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altLang="cs-CZ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𝐦𝐢𝐧𝐮𝐭</m:t>
                    </m:r>
                  </m:oMath>
                </a14:m>
                <a:r>
                  <a:rPr kumimoji="0" lang="cs-CZ" altLang="cs-CZ" sz="2400" b="0" i="0" u="none" strike="noStrike" cap="none" normalizeH="0" baseline="0" dirty="0">
                    <a:ln>
                      <a:noFill/>
                    </a:ln>
                    <a:effectLst/>
                    <a:latin typeface="+mn-lt"/>
                  </a:rPr>
                  <a:t> </a:t>
                </a:r>
                <a:r>
                  <a:rPr kumimoji="0" lang="cs-CZ" altLang="cs-CZ" sz="2600" b="0" i="0" u="none" strike="noStrike" cap="none" normalizeH="0" baseline="0" dirty="0">
                    <a:ln>
                      <a:noFill/>
                    </a:ln>
                    <a:effectLst/>
                  </a:rPr>
                  <a:t> </a:t>
                </a:r>
                <a:r>
                  <a:rPr kumimoji="0" lang="cs-CZ" altLang="cs-CZ" sz="26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</a:rPr>
                  <a:t>      </a:t>
                </a:r>
                <a:r>
                  <a:rPr kumimoji="0" lang="cs-CZ" altLang="cs-CZ" sz="1000" b="0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ahoma" panose="020B0604030504040204" pitchFamily="34" charset="0"/>
                    <a:cs typeface="Tahoma" panose="020B0604030504040204" pitchFamily="34" charset="0"/>
                  </a:rPr>
                  <a:t>.</a:t>
                </a:r>
                <a:r>
                  <a:rPr kumimoji="0" lang="cs-CZ" altLang="cs-CZ" sz="1000" b="0" i="0" u="none" strike="noStrike" cap="none" normalizeH="0" baseline="0" dirty="0">
                    <a:ln>
                      <a:noFill/>
                    </a:ln>
                    <a:solidFill>
                      <a:schemeClr val="tx1"/>
                    </a:solidFill>
                    <a:effectLst/>
                  </a:rPr>
                  <a:t> </a:t>
                </a:r>
                <a:endParaRPr kumimoji="0" lang="cs-CZ" altLang="cs-CZ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Rectangle 1">
                <a:extLst>
                  <a:ext uri="{FF2B5EF4-FFF2-40B4-BE49-F238E27FC236}">
                    <a16:creationId xmlns:a16="http://schemas.microsoft.com/office/drawing/2014/main" id="{820EB6E3-F26D-C398-3624-2B49EF4E543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1974" y="3363640"/>
                <a:ext cx="10797165" cy="2871684"/>
              </a:xfrm>
              <a:prstGeom prst="rect">
                <a:avLst/>
              </a:prstGeom>
              <a:blipFill>
                <a:blip r:embed="rId3"/>
                <a:stretch>
                  <a:fillRect l="-903" t="-1699" b="-637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>
            <a:extLst>
              <a:ext uri="{FF2B5EF4-FFF2-40B4-BE49-F238E27FC236}">
                <a16:creationId xmlns:a16="http://schemas.microsoft.com/office/drawing/2014/main" id="{F4DAF362-B6AD-793C-2EDC-29B898B7C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863" y="-198438"/>
            <a:ext cx="4191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BB684566-AACD-43A3-2D53-5068E7301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5525" y="-198438"/>
            <a:ext cx="685800" cy="41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hlinkClick r:id="rId6"/>
            <a:extLst>
              <a:ext uri="{FF2B5EF4-FFF2-40B4-BE49-F238E27FC236}">
                <a16:creationId xmlns:a16="http://schemas.microsoft.com/office/drawing/2014/main" id="{E2516208-7AED-A094-C935-90008B78B4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52867" y="5184182"/>
            <a:ext cx="998026" cy="115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04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6867EC1-1D56-04E6-221E-A1E264C2DAA5}"/>
              </a:ext>
            </a:extLst>
          </p:cNvPr>
          <p:cNvSpPr txBox="1"/>
          <p:nvPr/>
        </p:nvSpPr>
        <p:spPr>
          <a:xfrm>
            <a:off x="559536" y="257238"/>
            <a:ext cx="553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První kosmická rychlost - podrobně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7429CCC-3FEA-ABDC-FA1A-DEA8707EE86E}"/>
                  </a:ext>
                </a:extLst>
              </p:cNvPr>
              <p:cNvSpPr txBox="1"/>
              <p:nvPr/>
            </p:nvSpPr>
            <p:spPr>
              <a:xfrm>
                <a:off x="559536" y="711198"/>
                <a:ext cx="11000286" cy="5902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Pohybuje-li se těleso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kolem Země, jejíž poloměr je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i="1" baseline="-25000" dirty="0" err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dirty="0"/>
                  <a:t> a hmotnost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cs-CZ" i="1" baseline="-25000" dirty="0" err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cs-CZ" dirty="0"/>
                  <a:t>, ve výšce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nad jejím povrchem, působí na toto těleso Země gravitační silou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 smtClean="0"/>
                  <a:t>o </a:t>
                </a:r>
                <a:r>
                  <a:rPr lang="cs-CZ" dirty="0"/>
                  <a:t>velikosti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𝑅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𝑧</m:t>
                                      </m:r>
                                    </m:sub>
                                  </m:s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Pohybuje-li se těleso po kružnici, pak na něj působí dostředivá </a:t>
                </a:r>
                <a:r>
                  <a:rPr lang="cs-CZ" dirty="0" smtClean="0"/>
                  <a:t>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 smtClean="0"/>
                  <a:t>. </a:t>
                </a:r>
                <a:r>
                  <a:rPr lang="cs-CZ" dirty="0"/>
                  <a:t>Pro velikost dostředivé síly platí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</m:oMath>
                </a14:m>
                <a:r>
                  <a:rPr lang="cs-CZ" dirty="0"/>
                  <a:t>           (připomeňte si dostředivé zrychlení kruhového pohybu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dirty="0"/>
                  <a:t>)</a:t>
                </a:r>
              </a:p>
              <a:p>
                <a:r>
                  <a:rPr lang="cs-CZ" dirty="0"/>
                  <a:t>Dostředivý účinek je v tomto případě způsoben gravitační silou </a:t>
                </a:r>
                <a:r>
                  <a:rPr lang="cs-CZ" dirty="0" smtClean="0"/>
                  <a:t>Země</a:t>
                </a:r>
                <a:r>
                  <a:rPr lang="cs-CZ" dirty="0" smtClean="0"/>
                  <a:t>, </a:t>
                </a:r>
                <a:r>
                  <a:rPr lang="cs-CZ" dirty="0"/>
                  <a:t>takže platí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𝒅</m:t>
                        </m:r>
                      </m:sub>
                    </m:sSub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dirty="0"/>
                  <a:t>  </a:t>
                </a:r>
              </a:p>
              <a:p>
                <a:endParaRPr lang="cs-CZ" dirty="0"/>
              </a:p>
              <a:p>
                <a:r>
                  <a:rPr lang="cs-CZ" dirty="0"/>
                  <a:t>tedy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                                             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</m:sub>
                                </m:s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</m:d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𝑧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   </m:t>
                    </m:r>
                    <m:sSub>
                      <m:sSub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1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𝐆</m:t>
                            </m:r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.</m:t>
                            </m:r>
                            <m:sSub>
                              <m:sSubPr>
                                <m:ctrlP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𝑴</m:t>
                                </m:r>
                              </m:e>
                              <m:sub>
                                <m: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𝒛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cs-CZ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𝒛</m:t>
                                </m:r>
                              </m:sub>
                            </m:sSub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cs-CZ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𝒉</m:t>
                            </m:r>
                          </m:den>
                        </m:f>
                      </m:e>
                    </m:rad>
                  </m:oMath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dirty="0"/>
                  <a:t>Velikost kruhové rychlosti nezávisí na hmotnosti tělesa a s rostoucí výškou nad povrchem Země se zmenšuje. Pohyb v těsné blízkosti povrchu Země,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≪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𝑧</m:t>
                        </m:r>
                      </m:sub>
                    </m:sSub>
                  </m:oMath>
                </a14:m>
                <a:r>
                  <a:rPr lang="cs-CZ" dirty="0"/>
                  <a:t> bude vztah pro výpočet kruhové rychlosti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1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𝐆</m:t>
                              </m:r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  <m:sSub>
                                <m:sSubPr>
                                  <m:ctrlP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𝑴</m:t>
                                  </m:r>
                                </m:e>
                                <m:sub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𝒛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cs-CZ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=5,98.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24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=6 378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dirty="0"/>
                  <a:t> dostaneme pro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𝟕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𝟗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𝐤𝐦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  <a:p>
                <a:r>
                  <a:rPr lang="cs-CZ" dirty="0"/>
                  <a:t>Tato rychlost se nazývá </a:t>
                </a:r>
                <a:r>
                  <a:rPr lang="cs-CZ" b="1" dirty="0"/>
                  <a:t>první kosmická rychlost. </a:t>
                </a:r>
                <a:r>
                  <a:rPr lang="cs-CZ" dirty="0"/>
                  <a:t>Touto rychlostí musí letět těleso v blízkosti povrchu Země, aby se kolem ní pohybovalo po kruhové dráze (s odporovou sílou atmosféry nepočítáme).</a:t>
                </a:r>
                <a:endParaRPr lang="cs-CZ" b="1" dirty="0"/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7429CCC-3FEA-ABDC-FA1A-DEA8707EE8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536" y="711198"/>
                <a:ext cx="11000286" cy="5902321"/>
              </a:xfrm>
              <a:prstGeom prst="rect">
                <a:avLst/>
              </a:prstGeom>
              <a:blipFill>
                <a:blip r:embed="rId2"/>
                <a:stretch>
                  <a:fillRect l="-499" t="-620" r="-887" b="-6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9867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8D52EFE-5C97-EE0B-FAEF-EE54CCCADE73}"/>
                  </a:ext>
                </a:extLst>
              </p:cNvPr>
              <p:cNvSpPr txBox="1"/>
              <p:nvPr/>
            </p:nvSpPr>
            <p:spPr>
              <a:xfrm>
                <a:off x="318977" y="361507"/>
                <a:ext cx="669851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/>
                  <a:t>Pohyb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2400" b="1" dirty="0"/>
                  <a:t> vyšší než je rychlost kruhová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cs-CZ" sz="2400" b="1" dirty="0"/>
                  <a:t>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8D52EFE-5C97-EE0B-FAEF-EE54CCCADE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977" y="361507"/>
                <a:ext cx="6698511" cy="461665"/>
              </a:xfrm>
              <a:prstGeom prst="rect">
                <a:avLst/>
              </a:prstGeom>
              <a:blipFill>
                <a:blip r:embed="rId2"/>
                <a:stretch>
                  <a:fillRect l="-1365" t="-1052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75A5C3-804C-FEA9-2305-846DAA51F591}"/>
                  </a:ext>
                </a:extLst>
              </p:cNvPr>
              <p:cNvSpPr txBox="1"/>
              <p:nvPr/>
            </p:nvSpPr>
            <p:spPr>
              <a:xfrm>
                <a:off x="318977" y="882495"/>
                <a:ext cx="115788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Je-li tělesu udělena počáteční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8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větší než kruhová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cs-CZ" dirty="0"/>
                  <a:t>, pohybuje se po trajektorii ve tvaru </a:t>
                </a:r>
                <a:r>
                  <a:rPr lang="cs-CZ" b="1" dirty="0"/>
                  <a:t>elipsy. </a:t>
                </a:r>
                <a:r>
                  <a:rPr lang="cs-CZ" dirty="0"/>
                  <a:t>  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275A5C3-804C-FEA9-2305-846DAA51F5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977" y="882495"/>
                <a:ext cx="11578856" cy="369332"/>
              </a:xfrm>
              <a:prstGeom prst="rect">
                <a:avLst/>
              </a:prstGeom>
              <a:blipFill>
                <a:blip r:embed="rId3"/>
                <a:stretch>
                  <a:fillRect l="-421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68A26C09-2396-23B9-DB32-FE99624BD9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081"/>
          <a:stretch/>
        </p:blipFill>
        <p:spPr>
          <a:xfrm>
            <a:off x="318977" y="1672672"/>
            <a:ext cx="5871420" cy="46039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B43FC02-7436-61C6-E7A3-AEA5FE259FBE}"/>
                  </a:ext>
                </a:extLst>
              </p:cNvPr>
              <p:cNvSpPr txBox="1"/>
              <p:nvPr/>
            </p:nvSpPr>
            <p:spPr>
              <a:xfrm>
                <a:off x="6634716" y="1343049"/>
                <a:ext cx="4954772" cy="47770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bodě P – perigeu je vzdálenost tělesa od středu Země nejmenší a v bodě A – apogeu je vzdálenost od středu Země největší.</a:t>
                </a:r>
              </a:p>
              <a:p>
                <a:endParaRPr lang="cs-CZ" dirty="0"/>
              </a:p>
              <a:p>
                <a:r>
                  <a:rPr lang="cs-CZ" dirty="0"/>
                  <a:t>Velikost počáteční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ovlivňuje tvar elipsy. Při větších rychlostech je elipsa protáhlejší.</a:t>
                </a:r>
              </a:p>
              <a:p>
                <a:r>
                  <a:rPr lang="cs-CZ" dirty="0"/>
                  <a:t>Dosáhne-li počáteční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určité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změní se uzavřená elipsa v </a:t>
                </a:r>
                <a:r>
                  <a:rPr lang="cs-CZ" b="1" dirty="0"/>
                  <a:t>parabolu</a:t>
                </a:r>
                <a:r>
                  <a:rPr lang="cs-CZ" dirty="0"/>
                  <a:t> a těleso se trvale vzdaluje od Země.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se nazývá </a:t>
                </a:r>
                <a:r>
                  <a:rPr lang="cs-CZ" b="1" dirty="0"/>
                  <a:t>parabolická</a:t>
                </a:r>
                <a:r>
                  <a:rPr lang="cs-CZ" dirty="0"/>
                  <a:t> neboli </a:t>
                </a:r>
                <a:r>
                  <a:rPr lang="cs-CZ" b="1" dirty="0"/>
                  <a:t>úniková rychlost.</a:t>
                </a:r>
                <a:r>
                  <a:rPr lang="cs-CZ" dirty="0"/>
                  <a:t> </a:t>
                </a:r>
              </a:p>
              <a:p>
                <a:r>
                  <a:rPr lang="cs-CZ" dirty="0"/>
                  <a:t>Velikost parabolické rychlosti je určena vztahem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PKR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=7,9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𝒑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𝟏𝟏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𝐤𝐦</m:t>
                      </m:r>
                      <m:r>
                        <a:rPr lang="cs-CZ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r>
                  <a:rPr lang="cs-CZ" dirty="0"/>
                  <a:t>Tato rychlost se nazývá </a:t>
                </a:r>
                <a:r>
                  <a:rPr lang="cs-CZ" b="1" dirty="0"/>
                  <a:t>druhá kosmická rychlost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B43FC02-7436-61C6-E7A3-AEA5FE259F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4716" y="1343049"/>
                <a:ext cx="4954772" cy="4777013"/>
              </a:xfrm>
              <a:prstGeom prst="rect">
                <a:avLst/>
              </a:prstGeom>
              <a:blipFill>
                <a:blip r:embed="rId6"/>
                <a:stretch>
                  <a:fillRect l="-984" t="-638" r="-1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4945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text&#10;&#10;Popis byl vytvořen automaticky">
            <a:extLst>
              <a:ext uri="{FF2B5EF4-FFF2-40B4-BE49-F238E27FC236}">
                <a16:creationId xmlns:a16="http://schemas.microsoft.com/office/drawing/2014/main" id="{4882EF17-D770-A82D-0384-1B938AB5E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56" y="999308"/>
            <a:ext cx="10235488" cy="48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905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4" name="Picture 2" descr="Okem družice: Co vše mohou na zemském povrchu vidět? • Tech / inStory.cz">
            <a:extLst>
              <a:ext uri="{FF2B5EF4-FFF2-40B4-BE49-F238E27FC236}">
                <a16:creationId xmlns:a16="http://schemas.microsoft.com/office/drawing/2014/main" id="{F39D4C24-AFB5-7CB0-DBD5-D93CE5BD5F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" r="5898" b="-1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D7343F1C-F3EA-E124-F8AC-416202597CBD}"/>
              </a:ext>
            </a:extLst>
          </p:cNvPr>
          <p:cNvSpPr txBox="1"/>
          <p:nvPr/>
        </p:nvSpPr>
        <p:spPr>
          <a:xfrm>
            <a:off x="9431383" y="5355771"/>
            <a:ext cx="16981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6708793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231</Words>
  <Application>Microsoft Office PowerPoint</Application>
  <PresentationFormat>Širokoúhlá obrazovka</PresentationFormat>
  <Paragraphs>46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Tahoma</vt:lpstr>
      <vt:lpstr>Motiv Office</vt:lpstr>
      <vt:lpstr>Gravitační pole (Fyz53)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Gravitace</dc:title>
  <dc:creator>SIXL Karel</dc:creator>
  <cp:lastModifiedBy>KAREL SIXL</cp:lastModifiedBy>
  <cp:revision>21</cp:revision>
  <dcterms:created xsi:type="dcterms:W3CDTF">2022-12-19T07:57:22Z</dcterms:created>
  <dcterms:modified xsi:type="dcterms:W3CDTF">2026-01-29T10:21:49Z</dcterms:modified>
</cp:coreProperties>
</file>