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811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766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5197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150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402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018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381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793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275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903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7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056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844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60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074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2724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997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AFD01A4-B308-4D2B-B084-15EAF9EFFBC9}" type="datetimeFigureOut">
              <a:rPr lang="cs-CZ" smtClean="0"/>
              <a:t>08.11.2024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D8AECFD-2DF8-4C7B-AFA6-A943FBBD2A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60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Křížení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99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Úplná dominance</a:t>
            </a:r>
          </a:p>
          <a:p>
            <a:r>
              <a:rPr lang="cs-CZ" dirty="0" smtClean="0"/>
              <a:t>Neúplná dominance</a:t>
            </a:r>
          </a:p>
          <a:p>
            <a:r>
              <a:rPr lang="cs-CZ" dirty="0" smtClean="0"/>
              <a:t>Kodominance</a:t>
            </a:r>
          </a:p>
          <a:p>
            <a:r>
              <a:rPr lang="cs-CZ" dirty="0" err="1" smtClean="0"/>
              <a:t>Monohybridismus</a:t>
            </a:r>
            <a:endParaRPr lang="cs-CZ" dirty="0" smtClean="0"/>
          </a:p>
          <a:p>
            <a:r>
              <a:rPr lang="cs-CZ" dirty="0" err="1" smtClean="0"/>
              <a:t>Dihybridismus</a:t>
            </a:r>
            <a:endParaRPr lang="cs-CZ" dirty="0" smtClean="0"/>
          </a:p>
          <a:p>
            <a:r>
              <a:rPr lang="cs-CZ" dirty="0" err="1" smtClean="0"/>
              <a:t>Polyhybridismus</a:t>
            </a:r>
            <a:endParaRPr lang="cs-CZ" dirty="0" smtClean="0"/>
          </a:p>
          <a:p>
            <a:r>
              <a:rPr lang="cs-CZ" dirty="0" smtClean="0"/>
              <a:t>Homozygot</a:t>
            </a:r>
          </a:p>
          <a:p>
            <a:r>
              <a:rPr lang="cs-CZ" dirty="0" smtClean="0"/>
              <a:t>Heterozygot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144196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Přiřaďte: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7830" y="5210411"/>
            <a:ext cx="2095500" cy="145427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2891" y="194170"/>
            <a:ext cx="2503170" cy="28575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0134" y="5103979"/>
            <a:ext cx="2431733" cy="199167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4683" y="2218099"/>
            <a:ext cx="2038350" cy="318516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3455" y="44366"/>
            <a:ext cx="3524250" cy="1905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046" y="2291101"/>
            <a:ext cx="3714750" cy="158877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0275" y="3139612"/>
            <a:ext cx="6181725" cy="18764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483521" y="3952873"/>
            <a:ext cx="457200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42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Dihybridismus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 hrachu určuje gen </a:t>
            </a:r>
            <a:r>
              <a:rPr lang="cs-CZ" b="1" dirty="0"/>
              <a:t>A</a:t>
            </a:r>
            <a:r>
              <a:rPr lang="cs-CZ" dirty="0"/>
              <a:t> tvar semen (alela </a:t>
            </a:r>
            <a:r>
              <a:rPr lang="cs-CZ" b="1" dirty="0"/>
              <a:t>A</a:t>
            </a:r>
            <a:r>
              <a:rPr lang="cs-CZ" dirty="0"/>
              <a:t> – kulatá semena, alela </a:t>
            </a:r>
            <a:r>
              <a:rPr lang="cs-CZ" b="1" dirty="0"/>
              <a:t>a</a:t>
            </a:r>
            <a:r>
              <a:rPr lang="cs-CZ" dirty="0"/>
              <a:t> – svraštělá semena) </a:t>
            </a:r>
          </a:p>
          <a:p>
            <a:r>
              <a:rPr lang="cs-CZ" dirty="0" smtClean="0"/>
              <a:t>Gen</a:t>
            </a:r>
            <a:r>
              <a:rPr lang="cs-CZ" dirty="0"/>
              <a:t> </a:t>
            </a:r>
            <a:r>
              <a:rPr lang="cs-CZ" b="1" dirty="0"/>
              <a:t>B</a:t>
            </a:r>
            <a:r>
              <a:rPr lang="cs-CZ" dirty="0"/>
              <a:t> určuje jejich barvu (alela </a:t>
            </a:r>
            <a:r>
              <a:rPr lang="cs-CZ" b="1" dirty="0"/>
              <a:t>B</a:t>
            </a:r>
            <a:r>
              <a:rPr lang="cs-CZ" dirty="0"/>
              <a:t> – žlutá barva semen, alela </a:t>
            </a:r>
            <a:r>
              <a:rPr lang="cs-CZ" b="1" dirty="0"/>
              <a:t>b</a:t>
            </a:r>
            <a:r>
              <a:rPr lang="cs-CZ" dirty="0"/>
              <a:t> – zelená barva </a:t>
            </a:r>
            <a:r>
              <a:rPr lang="cs-CZ" dirty="0" smtClean="0"/>
              <a:t>semen)</a:t>
            </a:r>
          </a:p>
          <a:p>
            <a:r>
              <a:rPr lang="cs-CZ" dirty="0" smtClean="0"/>
              <a:t>Jaké </a:t>
            </a:r>
            <a:r>
              <a:rPr lang="cs-CZ" dirty="0"/>
              <a:t>potomstvo můžeme očekávat při křížení homozygotního kulatého, žlutého hrachu se svraštělým, zeleným?</a:t>
            </a:r>
          </a:p>
        </p:txBody>
      </p:sp>
    </p:spTree>
    <p:extLst>
      <p:ext uri="{BB962C8B-B14F-4D97-AF65-F5344CB8AC3E}">
        <p14:creationId xmlns:p14="http://schemas.microsoft.com/office/powerpoint/2010/main" val="1275829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cs-CZ" dirty="0"/>
              <a:t>Řešení: kulatý, žlutý – </a:t>
            </a:r>
            <a:r>
              <a:rPr lang="cs-CZ" b="1" dirty="0"/>
              <a:t>AABB</a:t>
            </a:r>
            <a:r>
              <a:rPr lang="cs-CZ" dirty="0"/>
              <a:t>, svraštělý, zelený – </a:t>
            </a:r>
            <a:r>
              <a:rPr lang="cs-CZ" b="1" dirty="0" err="1"/>
              <a:t>aabb</a:t>
            </a:r>
            <a:r>
              <a:rPr lang="cs-CZ" dirty="0"/>
              <a:t>.</a:t>
            </a:r>
          </a:p>
          <a:p>
            <a:pPr fontAlgn="base"/>
            <a:r>
              <a:rPr lang="cs-CZ" dirty="0"/>
              <a:t>           P:                    AABB   ×          </a:t>
            </a:r>
            <a:r>
              <a:rPr lang="cs-CZ" dirty="0" err="1" smtClean="0"/>
              <a:t>aabb</a:t>
            </a:r>
            <a:endParaRPr lang="cs-CZ" dirty="0" smtClean="0"/>
          </a:p>
          <a:p>
            <a:pPr lvl="1" fontAlgn="base"/>
            <a:r>
              <a:rPr lang="cs-CZ" dirty="0" smtClean="0"/>
              <a:t>F1:</a:t>
            </a:r>
            <a:endParaRPr lang="cs-CZ" dirty="0"/>
          </a:p>
          <a:p>
            <a:pPr fontAlgn="base"/>
            <a:r>
              <a:rPr lang="cs-CZ" dirty="0"/>
              <a:t>           </a:t>
            </a:r>
            <a:r>
              <a:rPr lang="cs-CZ" dirty="0" smtClean="0"/>
              <a:t>	AB				Ab				</a:t>
            </a:r>
            <a:r>
              <a:rPr lang="cs-CZ" dirty="0" err="1" smtClean="0"/>
              <a:t>aB</a:t>
            </a:r>
            <a:r>
              <a:rPr lang="cs-CZ" dirty="0" smtClean="0"/>
              <a:t>				ab</a:t>
            </a:r>
            <a:endParaRPr lang="cs-CZ" dirty="0"/>
          </a:p>
          <a:p>
            <a:pPr fontAlgn="base"/>
            <a:endParaRPr lang="cs-CZ" dirty="0" smtClean="0"/>
          </a:p>
          <a:p>
            <a:pPr fontAlgn="base"/>
            <a:r>
              <a:rPr lang="cs-CZ" dirty="0" smtClean="0"/>
              <a:t>AB</a:t>
            </a:r>
          </a:p>
          <a:p>
            <a:pPr fontAlgn="base"/>
            <a:endParaRPr lang="cs-CZ" dirty="0"/>
          </a:p>
          <a:p>
            <a:pPr fontAlgn="base"/>
            <a:r>
              <a:rPr lang="cs-CZ" dirty="0" smtClean="0"/>
              <a:t>Ab</a:t>
            </a:r>
          </a:p>
          <a:p>
            <a:pPr fontAlgn="base"/>
            <a:endParaRPr lang="cs-CZ" dirty="0"/>
          </a:p>
          <a:p>
            <a:pPr fontAlgn="base"/>
            <a:r>
              <a:rPr lang="cs-CZ" dirty="0" err="1" smtClean="0"/>
              <a:t>aB</a:t>
            </a:r>
            <a:endParaRPr lang="cs-CZ" dirty="0" smtClean="0"/>
          </a:p>
          <a:p>
            <a:pPr fontAlgn="base"/>
            <a:endParaRPr lang="cs-CZ" dirty="0"/>
          </a:p>
          <a:p>
            <a:pPr fontAlgn="base"/>
            <a:r>
              <a:rPr lang="cs-CZ" dirty="0" smtClean="0"/>
              <a:t>ab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9695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Populační genetika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Hardyho</a:t>
            </a:r>
            <a:r>
              <a:rPr lang="cs-CZ" dirty="0" smtClean="0"/>
              <a:t> – </a:t>
            </a:r>
            <a:r>
              <a:rPr lang="cs-CZ" dirty="0" err="1" smtClean="0"/>
              <a:t>Weinbergův</a:t>
            </a:r>
            <a:r>
              <a:rPr lang="cs-CZ" dirty="0" smtClean="0"/>
              <a:t> zákon – je-li v </a:t>
            </a:r>
            <a:r>
              <a:rPr lang="cs-CZ" dirty="0" err="1" smtClean="0"/>
              <a:t>panmiktické</a:t>
            </a:r>
            <a:r>
              <a:rPr lang="cs-CZ" dirty="0" smtClean="0"/>
              <a:t> populaci podíl heterozygotů např.10 %, lze matematicky dokázat, že v následujících generacích se tato hodnota nezmění stejně jako zastoupení ostatních genotypů. Populace je v genetické rovnováze.</a:t>
            </a:r>
          </a:p>
          <a:p>
            <a:endParaRPr lang="cs-CZ" dirty="0"/>
          </a:p>
          <a:p>
            <a:r>
              <a:rPr lang="cs-CZ" dirty="0" smtClean="0"/>
              <a:t>p + q = 1				</a:t>
            </a:r>
            <a:r>
              <a:rPr lang="cs-CZ" smtClean="0"/>
              <a:t>	p </a:t>
            </a:r>
            <a:r>
              <a:rPr lang="cs-CZ" dirty="0" smtClean="0"/>
              <a:t>+ q = </a:t>
            </a:r>
            <a:r>
              <a:rPr lang="cs-CZ" smtClean="0"/>
              <a:t>100 %               p2 + 2pq + q2 = 1</a:t>
            </a: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 – frekvence A</a:t>
            </a:r>
          </a:p>
          <a:p>
            <a:r>
              <a:rPr lang="cs-CZ" dirty="0" smtClean="0"/>
              <a:t>q – frekvence a</a:t>
            </a:r>
          </a:p>
        </p:txBody>
      </p:sp>
    </p:spTree>
    <p:extLst>
      <p:ext uri="{BB962C8B-B14F-4D97-AF65-F5344CB8AC3E}">
        <p14:creationId xmlns:p14="http://schemas.microsoft.com/office/powerpoint/2010/main" val="2219074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asedací místnost Ion">
  <a:themeElements>
    <a:clrScheme name="Zasedací místnost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Zasedací místnost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asedací místnost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40</TotalTime>
  <Words>70</Words>
  <Application>Microsoft Office PowerPoint</Application>
  <PresentationFormat>Širokoúhlá obrazovka</PresentationFormat>
  <Paragraphs>34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Zasedací místnost Ion</vt:lpstr>
      <vt:lpstr>Křížení</vt:lpstr>
      <vt:lpstr>Pojmy </vt:lpstr>
      <vt:lpstr>Přiřaďte:</vt:lpstr>
      <vt:lpstr>Dihybridismus</vt:lpstr>
      <vt:lpstr>Příklad</vt:lpstr>
      <vt:lpstr>Populační genetika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Křížení</dc:title>
  <dc:creator>sentenska</dc:creator>
  <cp:lastModifiedBy>SENTENSKÁ HANA Mgr.</cp:lastModifiedBy>
  <cp:revision>6</cp:revision>
  <dcterms:created xsi:type="dcterms:W3CDTF">2024-11-07T15:46:37Z</dcterms:created>
  <dcterms:modified xsi:type="dcterms:W3CDTF">2024-11-08T06:25:24Z</dcterms:modified>
</cp:coreProperties>
</file>