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AD4025-9BE0-F904-219E-93B1B34C98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UMĚLECKÉ SMĚRY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C34F949-7A01-7D7B-5D8D-1B5DA807F0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19. STOLETÍ</a:t>
            </a:r>
          </a:p>
        </p:txBody>
      </p:sp>
    </p:spTree>
    <p:extLst>
      <p:ext uri="{BB962C8B-B14F-4D97-AF65-F5344CB8AC3E}">
        <p14:creationId xmlns:p14="http://schemas.microsoft.com/office/powerpoint/2010/main" val="3661287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ECEBC1-F3BC-58E9-C483-622D6C2C8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EMPÍR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474DB44-FA36-3B44-F21B-24700DD97A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Vychází z klasicismu</a:t>
            </a:r>
          </a:p>
          <a:p>
            <a:r>
              <a:rPr lang="cs-CZ" dirty="0"/>
              <a:t>Typický pro Napoleona I. </a:t>
            </a:r>
          </a:p>
          <a:p>
            <a:r>
              <a:rPr lang="cs-CZ" dirty="0"/>
              <a:t>Uplatnění především architektuře a nábytku</a:t>
            </a:r>
          </a:p>
          <a:p>
            <a:r>
              <a:rPr lang="cs-CZ" dirty="0"/>
              <a:t>Pravidelná linie, symetrie, uspřádání prvků do harmonického celku, geometrické linie, zdobné prvky inspirované antikou</a:t>
            </a:r>
          </a:p>
          <a:p>
            <a:r>
              <a:rPr lang="cs-CZ" dirty="0"/>
              <a:t>Francie, Řím, Milán, Mnichov, Berlín (Braniborská brána, </a:t>
            </a:r>
            <a:r>
              <a:rPr lang="cs-CZ" dirty="0" err="1"/>
              <a:t>Unter</a:t>
            </a:r>
            <a:r>
              <a:rPr lang="cs-CZ" dirty="0"/>
              <a:t> den </a:t>
            </a:r>
            <a:r>
              <a:rPr lang="cs-CZ" dirty="0" err="1"/>
              <a:t>Linden</a:t>
            </a:r>
            <a:r>
              <a:rPr lang="cs-CZ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87611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7789C9-1E12-7A8B-AF72-B595798CB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ROMANTISMUS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9598646-FEFD-49F6-138F-CE220174D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Reakce na příliš striktní a rozumný klasicismus a osvícenství</a:t>
            </a:r>
          </a:p>
          <a:p>
            <a:r>
              <a:rPr lang="cs-CZ" dirty="0"/>
              <a:t>Klade důraz na city, nespoutanost, svobodu člověka, revoltu</a:t>
            </a:r>
          </a:p>
          <a:p>
            <a:r>
              <a:rPr lang="cs-CZ" dirty="0"/>
              <a:t>Fascinace exotikou, motiv poutníka, typ zbytečného člověka, lidé na okraji společnosti, inspirace středověkem, historií, mytologií, ústní lidovou slovesností</a:t>
            </a:r>
          </a:p>
          <a:p>
            <a:r>
              <a:rPr lang="cs-CZ" dirty="0"/>
              <a:t>Nejvíce se uplatnil v literatuře, hudbě a malířství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0439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3D56A9-50A8-B0E5-71FC-E7518FF3B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ROMANTISMUS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DE07BAA-532B-D11B-0BA8-28B8AA1284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Opera – Charles </a:t>
            </a:r>
            <a:r>
              <a:rPr lang="cs-CZ" dirty="0" err="1"/>
              <a:t>Gounod</a:t>
            </a:r>
            <a:r>
              <a:rPr lang="cs-CZ" dirty="0"/>
              <a:t>, Richard Wagner, </a:t>
            </a:r>
            <a:r>
              <a:rPr lang="cs-CZ" dirty="0" err="1"/>
              <a:t>Gioacchino</a:t>
            </a:r>
            <a:r>
              <a:rPr lang="cs-CZ" dirty="0"/>
              <a:t> </a:t>
            </a:r>
            <a:r>
              <a:rPr lang="cs-CZ" dirty="0" err="1"/>
              <a:t>Rossini</a:t>
            </a:r>
            <a:r>
              <a:rPr lang="cs-CZ" dirty="0"/>
              <a:t>, Giuseppe Verdi</a:t>
            </a:r>
          </a:p>
          <a:p>
            <a:r>
              <a:rPr lang="cs-CZ" dirty="0"/>
              <a:t>Symfonie – Ludwig van Beethoven, Franz Schubert, Fryderyk Chopin</a:t>
            </a:r>
          </a:p>
          <a:p>
            <a:r>
              <a:rPr lang="cs-CZ" dirty="0"/>
              <a:t>Malířství – Joseph W. Turner, Eugene Delacroix, Francisco </a:t>
            </a:r>
            <a:r>
              <a:rPr lang="cs-CZ" dirty="0" err="1"/>
              <a:t>Goya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4856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9AD104D-EC58-FCE0-11AC-AC1E76DC5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BIEDERMEIER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40101F-7EC0-741A-B5E7-D7D62DE6C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Směr typický pro měšťanstvo</a:t>
            </a:r>
          </a:p>
          <a:p>
            <a:r>
              <a:rPr lang="cs-CZ" dirty="0"/>
              <a:t>Klade důraz na klidné rodinné zázemí, tradice, hodnoty, nezkaženou přírodu, vlastenectví</a:t>
            </a:r>
          </a:p>
          <a:p>
            <a:r>
              <a:rPr lang="cs-CZ" dirty="0"/>
              <a:t>Kontrast k zahálčivé šlechtě</a:t>
            </a:r>
          </a:p>
          <a:p>
            <a:r>
              <a:rPr lang="cs-CZ" dirty="0"/>
              <a:t>Měšťanské salony – čtení knih, hraní hudby</a:t>
            </a:r>
          </a:p>
          <a:p>
            <a:r>
              <a:rPr lang="cs-CZ" dirty="0"/>
              <a:t>společné výlety do přírody</a:t>
            </a:r>
          </a:p>
        </p:txBody>
      </p:sp>
    </p:spTree>
    <p:extLst>
      <p:ext uri="{BB962C8B-B14F-4D97-AF65-F5344CB8AC3E}">
        <p14:creationId xmlns:p14="http://schemas.microsoft.com/office/powerpoint/2010/main" val="4288463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9FCDB7-075B-2512-E79C-C874E9A0D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REALISMUS</a:t>
            </a:r>
            <a:r>
              <a:rPr lang="cs-CZ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0CB8D5A-1710-C9CD-6331-602E486CEE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2. polovina 19. století</a:t>
            </a:r>
          </a:p>
          <a:p>
            <a:r>
              <a:rPr lang="cs-CZ" dirty="0"/>
              <a:t>Klade důraz na skutečné zachycení reality</a:t>
            </a:r>
          </a:p>
          <a:p>
            <a:r>
              <a:rPr lang="cs-CZ" dirty="0"/>
              <a:t>Nejvíce se projevil v literatuře a v sochařství</a:t>
            </a:r>
          </a:p>
          <a:p>
            <a:r>
              <a:rPr lang="cs-CZ" dirty="0"/>
              <a:t>Charles Dickens, Honoré de Balzac, Fjodor Michajlovič Dostojevský</a:t>
            </a:r>
          </a:p>
        </p:txBody>
      </p:sp>
    </p:spTree>
    <p:extLst>
      <p:ext uri="{BB962C8B-B14F-4D97-AF65-F5344CB8AC3E}">
        <p14:creationId xmlns:p14="http://schemas.microsoft.com/office/powerpoint/2010/main" val="1519407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B5B546-FDFA-E4E9-F27D-6BDC9B178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NATURALISMUS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E8385EA-914A-9A2E-FCCE-22DFF7A8E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Vzniká ve Francii</a:t>
            </a:r>
          </a:p>
          <a:p>
            <a:r>
              <a:rPr lang="cs-CZ" dirty="0"/>
              <a:t>Vychází z učení Charlese Darwina</a:t>
            </a:r>
          </a:p>
          <a:p>
            <a:r>
              <a:rPr lang="cs-CZ" dirty="0"/>
              <a:t>Zakladatel Emil </a:t>
            </a:r>
            <a:r>
              <a:rPr lang="cs-CZ" dirty="0" err="1"/>
              <a:t>Zola</a:t>
            </a:r>
            <a:endParaRPr lang="cs-CZ" dirty="0"/>
          </a:p>
          <a:p>
            <a:r>
              <a:rPr lang="cs-CZ" dirty="0"/>
              <a:t>Člověk je determinován svým prostředím</a:t>
            </a:r>
          </a:p>
        </p:txBody>
      </p:sp>
    </p:spTree>
    <p:extLst>
      <p:ext uri="{BB962C8B-B14F-4D97-AF65-F5344CB8AC3E}">
        <p14:creationId xmlns:p14="http://schemas.microsoft.com/office/powerpoint/2010/main" val="1446717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0AFBF6-D71D-72C6-3383-6125CD7CC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IMPRESIONISMUS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2EBD9BC-EEF8-2245-D451-FB43F193AB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Směr typický pro malířství</a:t>
            </a:r>
          </a:p>
          <a:p>
            <a:r>
              <a:rPr lang="cs-CZ" dirty="0"/>
              <a:t>Pojmenovaný podle obrazu od Clauda Moneta Imprese, východ slunce</a:t>
            </a:r>
          </a:p>
          <a:p>
            <a:r>
              <a:rPr lang="cs-CZ" dirty="0"/>
              <a:t>Imprese = dojem</a:t>
            </a:r>
          </a:p>
          <a:p>
            <a:r>
              <a:rPr lang="cs-CZ" dirty="0"/>
              <a:t>Edgar </a:t>
            </a:r>
            <a:r>
              <a:rPr lang="cs-CZ" dirty="0" err="1"/>
              <a:t>Degas</a:t>
            </a:r>
            <a:r>
              <a:rPr lang="cs-CZ" dirty="0"/>
              <a:t>, Pierre – August </a:t>
            </a:r>
            <a:r>
              <a:rPr lang="cs-CZ" dirty="0" err="1"/>
              <a:t>Renoir</a:t>
            </a:r>
            <a:r>
              <a:rPr lang="cs-CZ" dirty="0"/>
              <a:t>, Paul </a:t>
            </a:r>
            <a:r>
              <a:rPr lang="cs-CZ" dirty="0" err="1"/>
              <a:t>Cézanne</a:t>
            </a:r>
            <a:r>
              <a:rPr lang="cs-CZ" dirty="0"/>
              <a:t>, Paul </a:t>
            </a:r>
            <a:r>
              <a:rPr lang="cs-CZ" dirty="0" err="1"/>
              <a:t>Gauguin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458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42ABC6-E90B-AEC4-4B69-BA0C283B1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SECESE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B0C868E-9E8B-11B1-E891-AB34FFE2E1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Přelom 19. a 20. století</a:t>
            </a:r>
          </a:p>
          <a:p>
            <a:r>
              <a:rPr lang="cs-CZ" dirty="0"/>
              <a:t>Umělecký styl typický pro výtvarné umění, sochařství, užité umění, dekorace a architekturu</a:t>
            </a:r>
          </a:p>
          <a:p>
            <a:r>
              <a:rPr lang="cs-CZ" dirty="0"/>
              <a:t>Art Nouveau, </a:t>
            </a:r>
            <a:r>
              <a:rPr lang="cs-CZ" dirty="0" err="1"/>
              <a:t>Jugendstil</a:t>
            </a:r>
            <a:endParaRPr lang="cs-CZ" dirty="0"/>
          </a:p>
          <a:p>
            <a:r>
              <a:rPr lang="cs-CZ" dirty="0"/>
              <a:t>Květinová koncepce, ornamentálnost, zajímavé barevné odstíny</a:t>
            </a:r>
          </a:p>
          <a:p>
            <a:r>
              <a:rPr lang="cs-CZ" dirty="0"/>
              <a:t>Gustav Klimt, Alfons Mucha</a:t>
            </a:r>
          </a:p>
          <a:p>
            <a:r>
              <a:rPr lang="cs-CZ" dirty="0"/>
              <a:t>Obecní dům, </a:t>
            </a:r>
            <a:r>
              <a:rPr lang="cs-CZ" dirty="0" err="1"/>
              <a:t>Sagrada</a:t>
            </a:r>
            <a:r>
              <a:rPr lang="cs-CZ" dirty="0"/>
              <a:t> </a:t>
            </a:r>
            <a:r>
              <a:rPr lang="cs-CZ" dirty="0" err="1"/>
              <a:t>Família</a:t>
            </a:r>
            <a:endParaRPr lang="cs-CZ" dirty="0"/>
          </a:p>
          <a:p>
            <a:r>
              <a:rPr lang="cs-CZ" dirty="0"/>
              <a:t>Antoni </a:t>
            </a:r>
            <a:r>
              <a:rPr lang="cs-CZ" dirty="0" err="1"/>
              <a:t>Gaudí</a:t>
            </a:r>
            <a:r>
              <a:rPr lang="cs-CZ" dirty="0"/>
              <a:t>, L. C. Tiffany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56984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49</TotalTime>
  <Words>314</Words>
  <Application>Microsoft Office PowerPoint</Application>
  <PresentationFormat>Širokoúhlá obrazovka</PresentationFormat>
  <Paragraphs>46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Organika</vt:lpstr>
      <vt:lpstr>UMĚLECKÉ SMĚRY </vt:lpstr>
      <vt:lpstr>EMPÍR</vt:lpstr>
      <vt:lpstr>ROMANTISMUS</vt:lpstr>
      <vt:lpstr>ROMANTISMUS</vt:lpstr>
      <vt:lpstr>BIEDERMEIER</vt:lpstr>
      <vt:lpstr>REALISMUS </vt:lpstr>
      <vt:lpstr>NATURALISMUS</vt:lpstr>
      <vt:lpstr>IMPRESIONISMUS</vt:lpstr>
      <vt:lpstr>SECESE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UMĚLECKÉ SMĚRY</dc:title>
  <dc:creator>Pc</dc:creator>
  <cp:lastModifiedBy>BLAŽKOVÁ</cp:lastModifiedBy>
  <cp:revision>2</cp:revision>
  <dcterms:created xsi:type="dcterms:W3CDTF">2022-12-08T19:41:02Z</dcterms:created>
  <dcterms:modified xsi:type="dcterms:W3CDTF">2022-12-09T06:28:54Z</dcterms:modified>
</cp:coreProperties>
</file>