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8" r:id="rId3"/>
    <p:sldId id="262" r:id="rId4"/>
    <p:sldId id="260" r:id="rId5"/>
    <p:sldId id="271" r:id="rId6"/>
    <p:sldId id="270" r:id="rId7"/>
    <p:sldId id="284" r:id="rId8"/>
    <p:sldId id="269" r:id="rId9"/>
    <p:sldId id="283" r:id="rId10"/>
    <p:sldId id="285" r:id="rId11"/>
    <p:sldId id="272" r:id="rId12"/>
    <p:sldId id="286" r:id="rId13"/>
    <p:sldId id="264" r:id="rId14"/>
    <p:sldId id="275" r:id="rId15"/>
    <p:sldId id="274" r:id="rId16"/>
    <p:sldId id="277" r:id="rId17"/>
    <p:sldId id="287" r:id="rId18"/>
    <p:sldId id="281" r:id="rId19"/>
    <p:sldId id="276" r:id="rId20"/>
    <p:sldId id="282" r:id="rId21"/>
    <p:sldId id="280" r:id="rId22"/>
    <p:sldId id="273" r:id="rId23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980" autoAdjust="0"/>
    <p:restoredTop sz="94660"/>
  </p:normalViewPr>
  <p:slideViewPr>
    <p:cSldViewPr snapToGrid="0">
      <p:cViewPr varScale="1">
        <p:scale>
          <a:sx n="70" d="100"/>
          <a:sy n="70" d="100"/>
        </p:scale>
        <p:origin x="444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D46C1A2-1F0E-8516-E6C5-D4054020004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6954A64E-A033-92AF-F6A5-BCA73CFD368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FD31AA71-C08C-493B-5B9F-C902B7E216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9C91F-8A68-4A13-933E-F9348B58244F}" type="datetimeFigureOut">
              <a:rPr lang="cs-CZ" smtClean="0"/>
              <a:t>20.02.2026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6A869CCC-93D7-505B-FF09-CD677F3FEA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A77DA76E-2491-5372-0F60-B4A7AD81EC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A86B51-737B-404F-8691-4BE03F32860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23175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AD39CA9-F92A-71BE-1310-2DE583C298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FB835CE3-3D0C-2B8E-81B4-53A4D36882A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E71CD87C-BF90-6BA9-DBBF-6164DF043D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9C91F-8A68-4A13-933E-F9348B58244F}" type="datetimeFigureOut">
              <a:rPr lang="cs-CZ" smtClean="0"/>
              <a:t>20.02.2026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D67C348B-AE10-D3EB-C3BB-99C04C9D05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C65DF8F9-EBF1-53E5-E1F4-1C00ABCE91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A86B51-737B-404F-8691-4BE03F32860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395792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E55C93B-29EA-2B71-D02F-1E59B2C215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03022DCF-F703-643B-D220-7B4C2FF9F57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6E276449-D792-2C3F-7548-F437EE05A8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9C91F-8A68-4A13-933E-F9348B58244F}" type="datetimeFigureOut">
              <a:rPr lang="cs-CZ" smtClean="0"/>
              <a:t>20.02.2026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695F8A4B-A08E-6E50-6781-FEE43A9401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E35BC91C-6D30-549B-FFDC-DA740A3A2C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A86B51-737B-404F-8691-4BE03F32860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578302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DDD0887-A06D-BB1C-4F2D-6D1EBF9E48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0543C2C1-9A8A-E095-2488-F725A0E6A97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5F30183C-B6D5-715A-C7DA-E9709D81D04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4AC52AB5-7974-C135-8B37-1669DC52C8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9C91F-8A68-4A13-933E-F9348B58244F}" type="datetimeFigureOut">
              <a:rPr lang="cs-CZ" smtClean="0"/>
              <a:t>20.02.2026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8E632F5B-4C21-A4C5-497A-4DD9A6510D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1C7A49D5-27FC-4758-6629-6AA6211999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A86B51-737B-404F-8691-4BE03F32860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571810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572030D-D624-D0FF-1972-779EC2C958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4D292C85-4E80-A9A0-E4E3-078C8D28230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7638E1E7-D804-B4C2-7555-E2B50484094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8EC97DD5-B63F-9D2E-3933-FC26C584893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23C35CAC-9EE2-DBCB-FE83-93526ADFB97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02A66526-1BD2-576A-DA83-437EC0321B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9C91F-8A68-4A13-933E-F9348B58244F}" type="datetimeFigureOut">
              <a:rPr lang="cs-CZ" smtClean="0"/>
              <a:t>20.02.2026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6C46B922-D330-50FC-E627-653AB5E53E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0F309A4B-B21E-8381-F68C-6B6EB35086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A86B51-737B-404F-8691-4BE03F32860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874684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4A8A0E3-16D6-A83B-7036-1F12C2DE32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2DD0E13A-C1D5-D828-9736-B0830E6A41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9C91F-8A68-4A13-933E-F9348B58244F}" type="datetimeFigureOut">
              <a:rPr lang="cs-CZ" smtClean="0"/>
              <a:t>20.02.2026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931B12AB-775F-040B-BACD-08B49B85D4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A4F9B796-2A65-6EE6-94FF-A17EA3DD84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A86B51-737B-404F-8691-4BE03F32860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875705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5D49EEB7-D164-E5A1-B84E-41148F996A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9C91F-8A68-4A13-933E-F9348B58244F}" type="datetimeFigureOut">
              <a:rPr lang="cs-CZ" smtClean="0"/>
              <a:t>20.02.2026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952780B8-D376-3577-D214-BC81DE29ED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CB7F706F-F073-84CE-0D42-D5B9BCED00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A86B51-737B-404F-8691-4BE03F32860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758673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0B9D272-3F13-94C9-B9E7-DCF1F63B21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E87ED763-84D5-2993-CE25-DAB72D502F3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954D0EED-C9D2-0A1E-C6F0-15622C34851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390F1CAD-A1E6-E646-916F-F68EED6371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9C91F-8A68-4A13-933E-F9348B58244F}" type="datetimeFigureOut">
              <a:rPr lang="cs-CZ" smtClean="0"/>
              <a:t>20.02.2026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A35E811D-74F0-C16C-A1FA-C2416ACB23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22B89F44-1B80-C318-3420-9D39ECD0CD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A86B51-737B-404F-8691-4BE03F32860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74438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17CF31F-895A-89C6-1415-1E8E0AE6E9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8EBED878-8536-9C54-1AD7-716C96B7D8D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62FC2DF8-CDF8-B1A7-D075-63350B1BD61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F8AFD4DD-7E9C-406F-6DDE-555F693C3C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9C91F-8A68-4A13-933E-F9348B58244F}" type="datetimeFigureOut">
              <a:rPr lang="cs-CZ" smtClean="0"/>
              <a:t>20.02.2026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0CFE5C5E-0306-DD37-B596-136B3A21BF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3F1A850F-8D35-3163-84AB-2AA10E65E1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A86B51-737B-404F-8691-4BE03F32860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868011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1908658-226D-39D2-41CB-DA75EC2CA8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99C3B2F9-7037-772E-FA94-983CEDDD7D9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BD2AC33E-E27E-7CEC-8F1C-E5A15E35B0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9C91F-8A68-4A13-933E-F9348B58244F}" type="datetimeFigureOut">
              <a:rPr lang="cs-CZ" smtClean="0"/>
              <a:t>20.02.2026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EAF36D87-6163-9016-3C18-F670DFA828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18039616-4FA1-F786-F2E5-AC98243E48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A86B51-737B-404F-8691-4BE03F32860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592074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FE2F82DA-755F-A64E-72DA-62F12FDBF8D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DD944DCE-85BD-E28D-112E-66C0A4D1A5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4C72747C-FE68-EF75-9C20-FC2C74BEB9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9C91F-8A68-4A13-933E-F9348B58244F}" type="datetimeFigureOut">
              <a:rPr lang="cs-CZ" smtClean="0"/>
              <a:t>20.02.2026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D9CEDC18-A2BD-7059-3AA2-37C5A88343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C063F86A-48A6-A767-01CC-399296646A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A86B51-737B-404F-8691-4BE03F32860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577859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CEE52FAE-0BC6-7FAB-F0BC-780CD766ED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26D5F972-158E-DC14-964A-42575B38A9D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B66E8677-1880-E333-F4E4-DA040FA12E3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69C91F-8A68-4A13-933E-F9348B58244F}" type="datetimeFigureOut">
              <a:rPr lang="cs-CZ" smtClean="0"/>
              <a:t>20.02.2026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D3F91063-D0A8-43AD-3173-BC51847AED7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E89E560B-0384-1A74-D9A8-10617B16A74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A86B51-737B-404F-8691-4BE03F32860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834806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5" Type="http://schemas.openxmlformats.org/officeDocument/2006/relationships/image" Target="../media/image7.png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Relationship Id="rId9" Type="http://schemas.openxmlformats.org/officeDocument/2006/relationships/image" Target="../media/image1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7" Type="http://schemas.openxmlformats.org/officeDocument/2006/relationships/image" Target="../media/image29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7" Type="http://schemas.openxmlformats.org/officeDocument/2006/relationships/image" Target="../media/image40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png"/><Relationship Id="rId5" Type="http://schemas.openxmlformats.org/officeDocument/2006/relationships/image" Target="../media/image38.png"/><Relationship Id="rId4" Type="http://schemas.openxmlformats.org/officeDocument/2006/relationships/image" Target="../media/image3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4.png"/><Relationship Id="rId4" Type="http://schemas.openxmlformats.org/officeDocument/2006/relationships/image" Target="../media/image4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0.png"/><Relationship Id="rId7" Type="http://schemas.openxmlformats.org/officeDocument/2006/relationships/image" Target="../media/image210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0.png"/><Relationship Id="rId5" Type="http://schemas.openxmlformats.org/officeDocument/2006/relationships/image" Target="../media/image190.png"/><Relationship Id="rId4" Type="http://schemas.openxmlformats.org/officeDocument/2006/relationships/image" Target="../media/image180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3" Type="http://schemas.openxmlformats.org/officeDocument/2006/relationships/image" Target="../media/image45.png"/><Relationship Id="rId7" Type="http://schemas.openxmlformats.org/officeDocument/2006/relationships/image" Target="../media/image46.png"/><Relationship Id="rId2" Type="http://schemas.openxmlformats.org/officeDocument/2006/relationships/image" Target="../media/image15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7.png"/><Relationship Id="rId4" Type="http://schemas.microsoft.com/office/2007/relationships/hdphoto" Target="../media/hdphoto3.wdp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2.png"/><Relationship Id="rId4" Type="http://schemas.openxmlformats.org/officeDocument/2006/relationships/image" Target="../media/image5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7" Type="http://schemas.openxmlformats.org/officeDocument/2006/relationships/image" Target="../media/image56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6.png"/><Relationship Id="rId5" Type="http://schemas.openxmlformats.org/officeDocument/2006/relationships/image" Target="../media/image300.png"/><Relationship Id="rId4" Type="http://schemas.openxmlformats.org/officeDocument/2006/relationships/image" Target="../media/image5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9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7" Type="http://schemas.openxmlformats.org/officeDocument/2006/relationships/image" Target="../media/image530.png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20.png"/><Relationship Id="rId5" Type="http://schemas.openxmlformats.org/officeDocument/2006/relationships/image" Target="../media/image510.png"/><Relationship Id="rId4" Type="http://schemas.microsoft.com/office/2007/relationships/hdphoto" Target="../media/hdphoto4.wdp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0.png"/><Relationship Id="rId3" Type="http://schemas.microsoft.com/office/2007/relationships/hdphoto" Target="../media/hdphoto4.wdp"/><Relationship Id="rId7" Type="http://schemas.openxmlformats.org/officeDocument/2006/relationships/image" Target="../media/image570.png"/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60.png"/><Relationship Id="rId5" Type="http://schemas.openxmlformats.org/officeDocument/2006/relationships/image" Target="../media/image550.png"/><Relationship Id="rId4" Type="http://schemas.openxmlformats.org/officeDocument/2006/relationships/image" Target="../media/image540.png"/><Relationship Id="rId9" Type="http://schemas.openxmlformats.org/officeDocument/2006/relationships/image" Target="../media/image590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60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4.png"/><Relationship Id="rId5" Type="http://schemas.openxmlformats.org/officeDocument/2006/relationships/image" Target="../media/image63.png"/><Relationship Id="rId4" Type="http://schemas.openxmlformats.org/officeDocument/2006/relationships/image" Target="../media/image620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8.png"/><Relationship Id="rId4" Type="http://schemas.openxmlformats.org/officeDocument/2006/relationships/image" Target="../media/image67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A63CB6F-65D9-62B5-A688-A2980537F81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511949" y="1944987"/>
            <a:ext cx="7168102" cy="1720919"/>
          </a:xfrm>
        </p:spPr>
        <p:txBody>
          <a:bodyPr>
            <a:normAutofit/>
          </a:bodyPr>
          <a:lstStyle/>
          <a:p>
            <a:r>
              <a:rPr lang="cs-CZ" sz="5400" dirty="0"/>
              <a:t>Gravitační a tíhové pole</a:t>
            </a:r>
            <a:br>
              <a:rPr lang="cs-CZ" sz="5400" dirty="0"/>
            </a:br>
            <a:r>
              <a:rPr lang="cs-CZ" sz="5400" dirty="0"/>
              <a:t>(Fyz52)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1D775638-BCED-F9CC-0045-5FAEB9CFAC5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338222" y="3923431"/>
            <a:ext cx="5515555" cy="1655762"/>
          </a:xfrm>
        </p:spPr>
        <p:txBody>
          <a:bodyPr>
            <a:normAutofit fontScale="77500" lnSpcReduction="20000"/>
          </a:bodyPr>
          <a:lstStyle/>
          <a:p>
            <a:r>
              <a:rPr lang="cs-CZ" dirty="0"/>
              <a:t>Volný pád</a:t>
            </a:r>
          </a:p>
          <a:p>
            <a:r>
              <a:rPr lang="cs-CZ" dirty="0"/>
              <a:t>Volný pád s nulovou počáteční rychlostí</a:t>
            </a:r>
          </a:p>
          <a:p>
            <a:r>
              <a:rPr lang="cs-CZ" dirty="0"/>
              <a:t>Volný pád s nenulovou počáteční rychlostí</a:t>
            </a:r>
          </a:p>
          <a:p>
            <a:r>
              <a:rPr lang="cs-CZ" dirty="0"/>
              <a:t>Svislý vrh vzhůru</a:t>
            </a:r>
          </a:p>
          <a:p>
            <a:r>
              <a:rPr lang="cs-CZ" dirty="0"/>
              <a:t>Vodorovný vrh</a:t>
            </a:r>
          </a:p>
        </p:txBody>
      </p:sp>
      <p:sp>
        <p:nvSpPr>
          <p:cNvPr id="6" name="TextovéPole 6">
            <a:extLst>
              <a:ext uri="{FF2B5EF4-FFF2-40B4-BE49-F238E27FC236}">
                <a16:creationId xmlns:a16="http://schemas.microsoft.com/office/drawing/2014/main" id="{7357C78A-CC9C-A061-3D1A-FBC0D3683CFF}"/>
              </a:ext>
            </a:extLst>
          </p:cNvPr>
          <p:cNvSpPr txBox="1"/>
          <p:nvPr/>
        </p:nvSpPr>
        <p:spPr>
          <a:xfrm>
            <a:off x="1131982" y="6148700"/>
            <a:ext cx="13799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/>
              <a:t>20. 2. 2026</a:t>
            </a:r>
          </a:p>
        </p:txBody>
      </p:sp>
      <p:grpSp>
        <p:nvGrpSpPr>
          <p:cNvPr id="4" name="Skupina 3">
            <a:extLst>
              <a:ext uri="{FF2B5EF4-FFF2-40B4-BE49-F238E27FC236}">
                <a16:creationId xmlns:a16="http://schemas.microsoft.com/office/drawing/2014/main" id="{5EEB4E40-72A4-234E-D7C3-E7EB7E3AF520}"/>
              </a:ext>
            </a:extLst>
          </p:cNvPr>
          <p:cNvGrpSpPr/>
          <p:nvPr/>
        </p:nvGrpSpPr>
        <p:grpSpPr>
          <a:xfrm>
            <a:off x="4296000" y="786782"/>
            <a:ext cx="3600001" cy="900000"/>
            <a:chOff x="5375920" y="674864"/>
            <a:chExt cx="4750522" cy="1130585"/>
          </a:xfrm>
        </p:grpSpPr>
        <p:pic>
          <p:nvPicPr>
            <p:cNvPr id="5" name="Obrázek 4">
              <a:extLst>
                <a:ext uri="{FF2B5EF4-FFF2-40B4-BE49-F238E27FC236}">
                  <a16:creationId xmlns:a16="http://schemas.microsoft.com/office/drawing/2014/main" id="{AD0AE4ED-9F59-A3EC-6CC6-BDC912B8963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75920" y="674864"/>
              <a:ext cx="1188777" cy="1130585"/>
            </a:xfrm>
            <a:prstGeom prst="rect">
              <a:avLst/>
            </a:prstGeom>
          </p:spPr>
        </p:pic>
        <p:pic>
          <p:nvPicPr>
            <p:cNvPr id="8" name="Obrázek 7">
              <a:extLst>
                <a:ext uri="{FF2B5EF4-FFF2-40B4-BE49-F238E27FC236}">
                  <a16:creationId xmlns:a16="http://schemas.microsoft.com/office/drawing/2014/main" id="{28F4E119-6706-4E81-5141-BD6AD7D56B7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590728" y="674864"/>
              <a:ext cx="3535714" cy="110006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84147737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7992A38D-8AEF-0F91-7DD9-ECD36936D3C0}"/>
              </a:ext>
            </a:extLst>
          </p:cNvPr>
          <p:cNvSpPr txBox="1"/>
          <p:nvPr/>
        </p:nvSpPr>
        <p:spPr>
          <a:xfrm>
            <a:off x="574431" y="353099"/>
            <a:ext cx="29307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/>
              <a:t>Gravitační pole Země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748FA0D5-6FBB-6CF3-1DE9-0EEABEE654E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7697" t="36009" r="3958"/>
          <a:stretch>
            <a:fillRect/>
          </a:stretch>
        </p:blipFill>
        <p:spPr>
          <a:xfrm>
            <a:off x="8645770" y="2954215"/>
            <a:ext cx="1547446" cy="1416032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>
                <a:extLst>
                  <a:ext uri="{FF2B5EF4-FFF2-40B4-BE49-F238E27FC236}">
                    <a16:creationId xmlns:a16="http://schemas.microsoft.com/office/drawing/2014/main" id="{B26E95CF-499C-54A4-2E66-C25AA8AADEC0}"/>
                  </a:ext>
                </a:extLst>
              </p:cNvPr>
              <p:cNvSpPr txBox="1"/>
              <p:nvPr/>
            </p:nvSpPr>
            <p:spPr>
              <a:xfrm>
                <a:off x="574430" y="814764"/>
                <a:ext cx="7608277" cy="96847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Ve všech místech gravitačního pole Země směřuje gravitační síla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𝑭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𝑔</m:t>
                        </m:r>
                      </m:sub>
                    </m:sSub>
                  </m:oMath>
                </a14:m>
                <a:r>
                  <a:rPr lang="cs-CZ" dirty="0"/>
                  <a:t> a tím také gravitační zrychlení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𝒂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𝑔</m:t>
                        </m:r>
                      </m:sub>
                    </m:sSub>
                  </m:oMath>
                </a14:m>
                <a:r>
                  <a:rPr lang="cs-CZ" dirty="0"/>
                  <a:t>, do středu Země. Takové pole se nazývá </a:t>
                </a:r>
                <a:r>
                  <a:rPr lang="cs-CZ" b="1" dirty="0"/>
                  <a:t>centrální (radiální) gravitační pole</a:t>
                </a:r>
                <a:r>
                  <a:rPr lang="cs-CZ" dirty="0"/>
                  <a:t> a střed Země se nazývá </a:t>
                </a:r>
                <a:r>
                  <a:rPr lang="cs-CZ" b="1" dirty="0"/>
                  <a:t>střed centrálního pole</a:t>
                </a:r>
                <a:r>
                  <a:rPr lang="cs-CZ" dirty="0"/>
                  <a:t>.</a:t>
                </a:r>
              </a:p>
            </p:txBody>
          </p:sp>
        </mc:Choice>
        <mc:Fallback xmlns="">
          <p:sp>
            <p:nvSpPr>
              <p:cNvPr id="5" name="TextovéPole 4">
                <a:extLst>
                  <a:ext uri="{FF2B5EF4-FFF2-40B4-BE49-F238E27FC236}">
                    <a16:creationId xmlns:a16="http://schemas.microsoft.com/office/drawing/2014/main" id="{B26E95CF-499C-54A4-2E66-C25AA8AADEC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4430" y="814764"/>
                <a:ext cx="7608277" cy="968470"/>
              </a:xfrm>
              <a:prstGeom prst="rect">
                <a:avLst/>
              </a:prstGeom>
              <a:blipFill>
                <a:blip r:embed="rId4"/>
                <a:stretch>
                  <a:fillRect l="-641" t="-3145" b="-880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6" name="Obrázek 5">
            <a:extLst>
              <a:ext uri="{FF2B5EF4-FFF2-40B4-BE49-F238E27FC236}">
                <a16:creationId xmlns:a16="http://schemas.microsoft.com/office/drawing/2014/main" id="{935E2DDE-9FA4-6AF2-0E48-68DA3171AEA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135" r="45352" b="2666"/>
          <a:stretch>
            <a:fillRect/>
          </a:stretch>
        </p:blipFill>
        <p:spPr>
          <a:xfrm>
            <a:off x="8440616" y="487783"/>
            <a:ext cx="1957754" cy="2153860"/>
          </a:xfrm>
          <a:prstGeom prst="rect">
            <a:avLst/>
          </a:prstGeom>
        </p:spPr>
      </p:pic>
      <p:sp>
        <p:nvSpPr>
          <p:cNvPr id="7" name="TextovéPole 6">
            <a:extLst>
              <a:ext uri="{FF2B5EF4-FFF2-40B4-BE49-F238E27FC236}">
                <a16:creationId xmlns:a16="http://schemas.microsoft.com/office/drawing/2014/main" id="{3E2AF26A-2E47-FFBA-D3C6-031531455DAB}"/>
              </a:ext>
            </a:extLst>
          </p:cNvPr>
          <p:cNvSpPr txBox="1"/>
          <p:nvPr/>
        </p:nvSpPr>
        <p:spPr>
          <a:xfrm>
            <a:off x="574431" y="1806760"/>
            <a:ext cx="760827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Centrální gravitační pole je v okolí každého sféricky symetrického tělesa, a rovněž v okolí hmotného bodu. Centrální gravitační pole je </a:t>
            </a:r>
            <a:r>
              <a:rPr lang="cs-CZ" b="1" dirty="0"/>
              <a:t>prostorově neohraničené</a:t>
            </a:r>
            <a:r>
              <a:rPr lang="cs-CZ" dirty="0"/>
              <a:t>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>
                <a:extLst>
                  <a:ext uri="{FF2B5EF4-FFF2-40B4-BE49-F238E27FC236}">
                    <a16:creationId xmlns:a16="http://schemas.microsoft.com/office/drawing/2014/main" id="{03CCD11B-EE77-B0E5-6EB6-E01803952DE8}"/>
                  </a:ext>
                </a:extLst>
              </p:cNvPr>
              <p:cNvSpPr txBox="1"/>
              <p:nvPr/>
            </p:nvSpPr>
            <p:spPr>
              <a:xfrm>
                <a:off x="574430" y="2836984"/>
                <a:ext cx="7866186" cy="182203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Sledujeme-li účinky gravitační síly v poměrně malých oblastech gravitačního pole Země, pak gravitační síly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𝑭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𝑔</m:t>
                        </m:r>
                      </m:sub>
                    </m:sSub>
                  </m:oMath>
                </a14:m>
                <a:r>
                  <a:rPr lang="cs-CZ" dirty="0"/>
                  <a:t> a tím i gravitační zrychlení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𝒂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𝑔</m:t>
                        </m:r>
                      </m:sub>
                    </m:sSub>
                  </m:oMath>
                </a14:m>
                <a:r>
                  <a:rPr lang="cs-CZ" dirty="0"/>
                  <a:t> se odlišují v jednotlivých bodech jen velmi nepatrně, že je můžeme považovat za konstantní, a to jak co do velikosti, tak co do směru.</a:t>
                </a:r>
              </a:p>
              <a:p>
                <a:r>
                  <a:rPr lang="cs-CZ" dirty="0"/>
                  <a:t>Gravitační pole, ve kterém uděluje gravitační síla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𝑭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𝑔</m:t>
                        </m:r>
                      </m:sub>
                    </m:sSub>
                  </m:oMath>
                </a14:m>
                <a:r>
                  <a:rPr lang="cs-CZ" dirty="0"/>
                  <a:t> ve všech místech stejné gravitační zrychlení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𝒂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𝑔</m:t>
                        </m:r>
                      </m:sub>
                    </m:sSub>
                  </m:oMath>
                </a14:m>
                <a:r>
                  <a:rPr lang="cs-CZ" dirty="0"/>
                  <a:t>, se nazývá </a:t>
                </a:r>
                <a:r>
                  <a:rPr lang="cs-CZ" b="1" dirty="0"/>
                  <a:t> homogenní gravitační pole</a:t>
                </a:r>
                <a:r>
                  <a:rPr lang="cs-CZ" dirty="0"/>
                  <a:t>.</a:t>
                </a:r>
              </a:p>
            </p:txBody>
          </p:sp>
        </mc:Choice>
        <mc:Fallback xmlns="">
          <p:sp>
            <p:nvSpPr>
              <p:cNvPr id="8" name="TextovéPole 7">
                <a:extLst>
                  <a:ext uri="{FF2B5EF4-FFF2-40B4-BE49-F238E27FC236}">
                    <a16:creationId xmlns:a16="http://schemas.microsoft.com/office/drawing/2014/main" id="{03CCD11B-EE77-B0E5-6EB6-E01803952DE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4430" y="2836984"/>
                <a:ext cx="7866186" cy="1822037"/>
              </a:xfrm>
              <a:prstGeom prst="rect">
                <a:avLst/>
              </a:prstGeom>
              <a:blipFill>
                <a:blip r:embed="rId5"/>
                <a:stretch>
                  <a:fillRect l="-620" t="-1672" r="-852" b="-334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CAA1F1D3-FF52-8142-85E7-2520D6A40B25}"/>
                  </a:ext>
                </a:extLst>
              </p:cNvPr>
              <p:cNvSpPr txBox="1"/>
              <p:nvPr/>
            </p:nvSpPr>
            <p:spPr>
              <a:xfrm>
                <a:off x="574430" y="4854362"/>
                <a:ext cx="11207262" cy="149989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Na tělesa umístěná na povrchu Země působí kromě gravitační síly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>
                            <a:latin typeface="Cambria Math" panose="02040503050406030204" pitchFamily="18" charset="0"/>
                          </a:rPr>
                          <m:t>𝑭</m:t>
                        </m:r>
                      </m:e>
                      <m:sub>
                        <m:r>
                          <a:rPr lang="cs-CZ" i="1">
                            <a:latin typeface="Cambria Math" panose="02040503050406030204" pitchFamily="18" charset="0"/>
                          </a:rPr>
                          <m:t>𝑔</m:t>
                        </m:r>
                      </m:sub>
                    </m:sSub>
                  </m:oMath>
                </a14:m>
                <a:r>
                  <a:rPr lang="cs-CZ" dirty="0"/>
                  <a:t> i setrvačná síla odstředivá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>
                            <a:latin typeface="Cambria Math" panose="02040503050406030204" pitchFamily="18" charset="0"/>
                          </a:rPr>
                          <m:t>𝑭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𝑜</m:t>
                        </m:r>
                      </m:sub>
                    </m:sSub>
                  </m:oMath>
                </a14:m>
                <a:r>
                  <a:rPr lang="cs-CZ" dirty="0"/>
                  <a:t>. Součet síly gravitační a setrvačné síly odstředivé je </a:t>
                </a:r>
                <a:r>
                  <a:rPr lang="cs-CZ" b="1" dirty="0"/>
                  <a:t>síla tíhová</a:t>
                </a:r>
                <a:r>
                  <a:rPr lang="cs-CZ" dirty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𝑭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𝐺</m:t>
                        </m:r>
                      </m:sub>
                    </m:sSub>
                  </m:oMath>
                </a14:m>
                <a:r>
                  <a:rPr lang="cs-CZ" dirty="0"/>
                  <a:t>. Stejně jako síly gravitační i síly tíhové působící v malých oblastech </a:t>
                </a:r>
                <a:r>
                  <a:rPr lang="cs-CZ" b="1" dirty="0"/>
                  <a:t>tíhového pole </a:t>
                </a:r>
                <a:r>
                  <a:rPr lang="cs-CZ" dirty="0"/>
                  <a:t>Země se odlišují jen velmi nepatrně, že je můžeme považovat za konstantní, a to jak co do velikosti, tak co do směru. Takové pole nazýváme </a:t>
                </a:r>
                <a:r>
                  <a:rPr lang="cs-CZ" b="1" dirty="0"/>
                  <a:t>homogenní tíhové pole</a:t>
                </a:r>
                <a:r>
                  <a:rPr lang="cs-CZ" dirty="0"/>
                  <a:t>.</a:t>
                </a:r>
              </a:p>
              <a:p>
                <a:endParaRPr lang="cs-CZ" dirty="0"/>
              </a:p>
            </p:txBody>
          </p:sp>
        </mc:Choice>
        <mc:Fallback xmlns="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CAA1F1D3-FF52-8142-85E7-2520D6A40B2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4430" y="4854362"/>
                <a:ext cx="11207262" cy="1499898"/>
              </a:xfrm>
              <a:prstGeom prst="rect">
                <a:avLst/>
              </a:prstGeom>
              <a:blipFill>
                <a:blip r:embed="rId6"/>
                <a:stretch>
                  <a:fillRect l="-435" t="-162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35728128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237391" y="298938"/>
            <a:ext cx="96568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/>
              <a:t>Pohyby těles v blízkosti povrchu Země – v homogenním tíhovém poli Země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369287" y="4626512"/>
            <a:ext cx="12836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Volný pád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2558559" y="4615933"/>
            <a:ext cx="19958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Svislý vrh vzhůru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9258290" y="4615908"/>
            <a:ext cx="19958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Šikmý vrh vzhůru</a:t>
            </a:r>
          </a:p>
        </p:txBody>
      </p:sp>
      <p:sp>
        <p:nvSpPr>
          <p:cNvPr id="10" name="TextovéPole 9"/>
          <p:cNvSpPr txBox="1"/>
          <p:nvPr/>
        </p:nvSpPr>
        <p:spPr>
          <a:xfrm>
            <a:off x="6119444" y="4626512"/>
            <a:ext cx="15826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Vodorovný vrh </a:t>
            </a:r>
          </a:p>
        </p:txBody>
      </p:sp>
      <p:cxnSp>
        <p:nvCxnSpPr>
          <p:cNvPr id="16" name="Přímá spojnice 15"/>
          <p:cNvCxnSpPr/>
          <p:nvPr/>
        </p:nvCxnSpPr>
        <p:spPr>
          <a:xfrm flipV="1">
            <a:off x="5901435" y="3974123"/>
            <a:ext cx="2161111" cy="17585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2" descr="Vodorovný vrh :: MEF">
            <a:extLst>
              <a:ext uri="{FF2B5EF4-FFF2-40B4-BE49-F238E27FC236}">
                <a16:creationId xmlns:a16="http://schemas.microsoft.com/office/drawing/2014/main" id="{84F93CDA-5ABC-8865-BDCE-10A1F15544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6035" y="1135968"/>
            <a:ext cx="2685722" cy="32183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Svislý vrh vzhůru | Eduportál Techmania">
            <a:extLst>
              <a:ext uri="{FF2B5EF4-FFF2-40B4-BE49-F238E27FC236}">
                <a16:creationId xmlns:a16="http://schemas.microsoft.com/office/drawing/2014/main" id="{D5C6DCAB-711B-219F-87D8-8B05E13F9B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3064" y="1310033"/>
            <a:ext cx="2553611" cy="28702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6" descr="Vrhy těles v gravitačním poli / Studijní materiál / Zadani-seminarky.cz">
            <a:extLst>
              <a:ext uri="{FF2B5EF4-FFF2-40B4-BE49-F238E27FC236}">
                <a16:creationId xmlns:a16="http://schemas.microsoft.com/office/drawing/2014/main" id="{AF94F948-692A-4273-0DCE-8AFC431DD64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02" t="15763" r="20177" b="18715"/>
          <a:stretch/>
        </p:blipFill>
        <p:spPr bwMode="auto">
          <a:xfrm>
            <a:off x="8321757" y="1586131"/>
            <a:ext cx="3341178" cy="25961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PPT - VOLNÝ PÁD PowerPoint Presentation, free download - ID:4559020">
            <a:extLst>
              <a:ext uri="{FF2B5EF4-FFF2-40B4-BE49-F238E27FC236}">
                <a16:creationId xmlns:a16="http://schemas.microsoft.com/office/drawing/2014/main" id="{ACAAD677-0FF4-A0F8-7739-2E5AB4239E9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3630" t="19457" r="52279" b="11659"/>
          <a:stretch/>
        </p:blipFill>
        <p:spPr bwMode="auto">
          <a:xfrm>
            <a:off x="405563" y="1469292"/>
            <a:ext cx="1717363" cy="26025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878949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75520" y="476672"/>
            <a:ext cx="62196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/>
              <a:t>Volný pád v homogenním tíhovém poli Země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/>
              <p:cNvSpPr txBox="1"/>
              <p:nvPr/>
            </p:nvSpPr>
            <p:spPr>
              <a:xfrm>
                <a:off x="500931" y="1181943"/>
                <a:ext cx="11282901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1" dirty="0"/>
                  <a:t>Volný pád</a:t>
                </a:r>
                <a:r>
                  <a:rPr lang="cs-CZ" dirty="0"/>
                  <a:t> je pohyb tělesa o hmotnosti </a:t>
                </a:r>
                <a14:m>
                  <m:oMath xmlns:m="http://schemas.openxmlformats.org/officeDocument/2006/math">
                    <m:r>
                      <a:rPr lang="cs-CZ" i="1" dirty="0">
                        <a:latin typeface="Cambria Math"/>
                      </a:rPr>
                      <m:t>𝑚</m:t>
                    </m:r>
                  </m:oMath>
                </a14:m>
                <a:r>
                  <a:rPr lang="cs-CZ" dirty="0"/>
                  <a:t> v tíhovém poli, při kterém počáteční rychlost tělesa je nulová a kromě tíhové síly na těleso nepůsobí žádná další síla, popř. jsou další síly zanedbatelné (tzn. odpor prostředí se zanedbává).</a:t>
                </a:r>
              </a:p>
            </p:txBody>
          </p:sp>
        </mc:Choice>
        <mc:Fallback xmlns="">
          <p:sp>
            <p:nvSpPr>
              <p:cNvPr id="3" name="TextovéPol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0931" y="1181943"/>
                <a:ext cx="11282901" cy="646331"/>
              </a:xfrm>
              <a:prstGeom prst="rect">
                <a:avLst/>
              </a:prstGeom>
              <a:blipFill>
                <a:blip r:embed="rId2"/>
                <a:stretch>
                  <a:fillRect l="-432" t="-5660" b="-1415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Obdélník 4"/>
              <p:cNvSpPr/>
              <p:nvPr/>
            </p:nvSpPr>
            <p:spPr>
              <a:xfrm>
                <a:off x="500931" y="2348881"/>
                <a:ext cx="11282901" cy="286232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cs-CZ" dirty="0"/>
                  <a:t>Volný pád je tedy zvláštním druhem rovnoměrně zrychleného pohybu, který pozorujeme u všech volně puštěných předmětů blízko povrchu Země. Tíhové zrychlení, které působí při volném pádu je na  různých místech Země je různé</a:t>
                </a:r>
              </a:p>
              <a:p>
                <a:r>
                  <a:rPr lang="cs-CZ" dirty="0"/>
                  <a:t> </a:t>
                </a:r>
              </a:p>
              <a:p>
                <a:r>
                  <a:rPr lang="cs-CZ" dirty="0"/>
                  <a:t>V naší zeměpisné šířce (50. rovnoběžka)  je tíhové zrychlení	      </a:t>
                </a:r>
                <a14:m>
                  <m:oMath xmlns:m="http://schemas.openxmlformats.org/officeDocument/2006/math">
                    <m:r>
                      <a:rPr lang="cs-CZ" b="1" i="1" dirty="0" smtClean="0">
                        <a:latin typeface="Cambria Math" panose="02040503050406030204" pitchFamily="18" charset="0"/>
                      </a:rPr>
                      <m:t>𝒈</m:t>
                    </m:r>
                  </m:oMath>
                </a14:m>
                <a:r>
                  <a:rPr lang="cs-CZ" b="1" dirty="0"/>
                  <a:t> = 9,81 m s</a:t>
                </a:r>
                <a:r>
                  <a:rPr lang="cs-CZ" b="1" baseline="30000" dirty="0"/>
                  <a:t>–2</a:t>
                </a:r>
                <a:r>
                  <a:rPr lang="cs-CZ" dirty="0"/>
                  <a:t>. </a:t>
                </a:r>
              </a:p>
              <a:p>
                <a:r>
                  <a:rPr lang="cs-CZ" dirty="0"/>
                  <a:t>Na rovníku má hodnotu			                        </a:t>
                </a:r>
                <a14:m>
                  <m:oMath xmlns:m="http://schemas.openxmlformats.org/officeDocument/2006/math">
                    <m:r>
                      <a:rPr lang="cs-CZ" b="1" i="1" dirty="0" smtClean="0">
                        <a:latin typeface="Cambria Math" panose="02040503050406030204" pitchFamily="18" charset="0"/>
                      </a:rPr>
                      <m:t>𝒈</m:t>
                    </m:r>
                  </m:oMath>
                </a14:m>
                <a:r>
                  <a:rPr lang="cs-CZ" b="1" i="1" dirty="0"/>
                  <a:t> = 9,78 </a:t>
                </a:r>
                <a:r>
                  <a:rPr lang="cs-CZ" b="1" dirty="0"/>
                  <a:t>m s</a:t>
                </a:r>
                <a:r>
                  <a:rPr lang="cs-CZ" b="1" baseline="30000" dirty="0"/>
                  <a:t>–2</a:t>
                </a:r>
                <a:r>
                  <a:rPr lang="cs-CZ" dirty="0"/>
                  <a:t>.</a:t>
                </a:r>
              </a:p>
              <a:p>
                <a:r>
                  <a:rPr lang="cs-CZ" dirty="0"/>
                  <a:t>Na pólech 				                         </a:t>
                </a:r>
                <a14:m>
                  <m:oMath xmlns:m="http://schemas.openxmlformats.org/officeDocument/2006/math">
                    <m:r>
                      <a:rPr lang="cs-CZ" b="1" i="1" dirty="0" smtClean="0">
                        <a:latin typeface="Cambria Math" panose="02040503050406030204" pitchFamily="18" charset="0"/>
                      </a:rPr>
                      <m:t>𝒈</m:t>
                    </m:r>
                  </m:oMath>
                </a14:m>
                <a:r>
                  <a:rPr lang="cs-CZ" b="1" i="1" dirty="0"/>
                  <a:t> = </a:t>
                </a:r>
                <a:r>
                  <a:rPr lang="cs-CZ" b="1" dirty="0"/>
                  <a:t>9,83 m s</a:t>
                </a:r>
                <a:r>
                  <a:rPr lang="cs-CZ" b="1" baseline="30000" dirty="0"/>
                  <a:t>–2</a:t>
                </a:r>
                <a:r>
                  <a:rPr lang="cs-CZ" dirty="0"/>
                  <a:t>. </a:t>
                </a:r>
              </a:p>
              <a:p>
                <a:endParaRPr lang="cs-CZ" dirty="0"/>
              </a:p>
              <a:p>
                <a:r>
                  <a:rPr lang="cs-CZ" dirty="0"/>
                  <a:t>Pro běžné výpočty nevyžadující absolutní přesnost se používá přibližná hodnota </a:t>
                </a:r>
              </a:p>
              <a:p>
                <a:endParaRPr lang="cs-CZ" b="1" dirty="0"/>
              </a:p>
              <a:p>
                <a:pPr algn="ctr"/>
                <a14:m>
                  <m:oMath xmlns:m="http://schemas.openxmlformats.org/officeDocument/2006/math">
                    <m:r>
                      <a:rPr lang="cs-CZ" b="1" i="1">
                        <a:latin typeface="Cambria Math" panose="02040503050406030204" pitchFamily="18" charset="0"/>
                      </a:rPr>
                      <m:t>𝒈</m:t>
                    </m:r>
                    <m:r>
                      <a:rPr lang="cs-CZ" b="1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≈ </m:t>
                    </m:r>
                  </m:oMath>
                </a14:m>
                <a:r>
                  <a:rPr lang="cs-CZ" b="1" dirty="0"/>
                  <a:t>10 m s</a:t>
                </a:r>
                <a:r>
                  <a:rPr lang="cs-CZ" b="1" baseline="30000" dirty="0"/>
                  <a:t>–2</a:t>
                </a:r>
                <a:r>
                  <a:rPr lang="cs-CZ" dirty="0"/>
                  <a:t>.</a:t>
                </a:r>
              </a:p>
            </p:txBody>
          </p:sp>
        </mc:Choice>
        <mc:Fallback xmlns="">
          <p:sp>
            <p:nvSpPr>
              <p:cNvPr id="5" name="Obdélník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0931" y="2348881"/>
                <a:ext cx="11282901" cy="2862322"/>
              </a:xfrm>
              <a:prstGeom prst="rect">
                <a:avLst/>
              </a:prstGeom>
              <a:blipFill>
                <a:blip r:embed="rId3"/>
                <a:stretch>
                  <a:fillRect l="-432" t="-1064" b="-234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60136827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718880" y="216961"/>
            <a:ext cx="97281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/>
              <a:t>Volný pád v homogenním tíhovém poli Země s nulovou počáteční rychlostí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/>
              <p:cNvSpPr txBox="1"/>
              <p:nvPr/>
            </p:nvSpPr>
            <p:spPr>
              <a:xfrm>
                <a:off x="3344033" y="684868"/>
                <a:ext cx="8191476" cy="203132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Vzhledem k téměř homogennímu tíhovému poli Země (tj. považujeme tíhové zrychlení </a:t>
                </a:r>
                <a:r>
                  <a:rPr lang="cs-CZ" b="1" dirty="0"/>
                  <a:t>g</a:t>
                </a:r>
                <a:r>
                  <a:rPr lang="cs-CZ" dirty="0"/>
                  <a:t> za konstantní) a pomineme-li odporové síly působící na pohybující se těleso (například odpor vzduchu), lze </a:t>
                </a:r>
                <a:r>
                  <a:rPr lang="cs-CZ" b="1" dirty="0"/>
                  <a:t>volný pád </a:t>
                </a:r>
                <a:r>
                  <a:rPr lang="cs-CZ" dirty="0"/>
                  <a:t> považovat za </a:t>
                </a:r>
                <a:r>
                  <a:rPr lang="cs-CZ" b="1" dirty="0"/>
                  <a:t>přímočarý</a:t>
                </a:r>
                <a:r>
                  <a:rPr lang="cs-CZ" dirty="0"/>
                  <a:t> </a:t>
                </a:r>
                <a:r>
                  <a:rPr lang="cs-CZ" b="1" dirty="0"/>
                  <a:t>pohyb rovnoměrně zrychlený </a:t>
                </a:r>
                <a:r>
                  <a:rPr lang="cs-CZ" dirty="0"/>
                  <a:t> a pro výpočty parametrů tohoto pohybu (okamžité rychlosti, dráhy a času) lze použít dříve odvozené vztahy pro pohyb přímočarý rovnoměrně zrychlený, kde zrychlení </a:t>
                </a:r>
                <a:r>
                  <a:rPr lang="cs-CZ" b="1" dirty="0"/>
                  <a:t>a </a:t>
                </a:r>
                <a:r>
                  <a:rPr lang="cs-CZ" dirty="0"/>
                  <a:t>nahradíme tíhovým zrychlením </a:t>
                </a:r>
                <a:r>
                  <a:rPr lang="cs-CZ" b="1" dirty="0"/>
                  <a:t>g </a:t>
                </a:r>
                <a:r>
                  <a:rPr lang="cs-CZ" dirty="0"/>
                  <a:t>a dráhu s nahradíme písmenem </a:t>
                </a:r>
                <a14:m>
                  <m:oMath xmlns:m="http://schemas.openxmlformats.org/officeDocument/2006/math">
                    <m:r>
                      <a:rPr lang="cs-CZ" b="1" i="1" dirty="0" smtClean="0">
                        <a:latin typeface="Cambria Math" panose="02040503050406030204" pitchFamily="18" charset="0"/>
                      </a:rPr>
                      <m:t>𝒉</m:t>
                    </m:r>
                  </m:oMath>
                </a14:m>
                <a:r>
                  <a:rPr lang="cs-CZ" dirty="0"/>
                  <a:t>, obecně užívaným znakem pro výšku.</a:t>
                </a:r>
              </a:p>
            </p:txBody>
          </p:sp>
        </mc:Choice>
        <mc:Fallback xmlns="">
          <p:sp>
            <p:nvSpPr>
              <p:cNvPr id="4" name="TextovéPole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44033" y="684868"/>
                <a:ext cx="8191476" cy="2031325"/>
              </a:xfrm>
              <a:prstGeom prst="rect">
                <a:avLst/>
              </a:prstGeom>
              <a:blipFill>
                <a:blip r:embed="rId2"/>
                <a:stretch>
                  <a:fillRect l="-670" t="-1497" b="-359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/>
              <p:cNvSpPr txBox="1"/>
              <p:nvPr/>
            </p:nvSpPr>
            <p:spPr>
              <a:xfrm>
                <a:off x="378691" y="4679155"/>
                <a:ext cx="11623090" cy="180132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b="1" dirty="0"/>
                  <a:t>Odvození vztahu </a:t>
                </a:r>
                <a14:m>
                  <m:oMath xmlns:m="http://schemas.openxmlformats.org/officeDocument/2006/math">
                    <m:r>
                      <a:rPr lang="cs-CZ" b="0" i="1" smtClean="0">
                        <a:solidFill>
                          <a:schemeClr val="tx1"/>
                        </a:solidFill>
                        <a:latin typeface="Cambria Math"/>
                      </a:rPr>
                      <m:t>𝑣</m:t>
                    </m:r>
                    <m:r>
                      <a:rPr lang="cs-CZ" b="0" i="1" smtClean="0">
                        <a:solidFill>
                          <a:schemeClr val="tx1"/>
                        </a:solidFill>
                        <a:latin typeface="Cambria Math"/>
                      </a:rPr>
                      <m:t>=</m:t>
                    </m:r>
                    <m:rad>
                      <m:radPr>
                        <m:degHide m:val="on"/>
                        <m:ctrlPr>
                          <a:rPr lang="cs-CZ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cs-CZ" b="0" i="1">
                            <a:solidFill>
                              <a:schemeClr val="tx1"/>
                            </a:solidFill>
                            <a:latin typeface="Cambria Math"/>
                          </a:rPr>
                          <m:t>2.</m:t>
                        </m:r>
                        <m:r>
                          <a:rPr lang="cs-CZ" b="0" i="1">
                            <a:solidFill>
                              <a:schemeClr val="tx1"/>
                            </a:solidFill>
                            <a:latin typeface="Cambria Math"/>
                          </a:rPr>
                          <m:t>𝑔</m:t>
                        </m:r>
                        <m:r>
                          <a:rPr lang="cs-CZ" b="0" i="1">
                            <a:solidFill>
                              <a:schemeClr val="tx1"/>
                            </a:solidFill>
                            <a:latin typeface="Cambria Math"/>
                          </a:rPr>
                          <m:t>.(</m:t>
                        </m:r>
                        <m:sSub>
                          <m:sSubPr>
                            <m:ctrlPr>
                              <a:rPr lang="cs-CZ" b="0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h</m:t>
                            </m:r>
                          </m:e>
                          <m:sub>
                            <m:r>
                              <a:rPr lang="cs-CZ" b="0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0</m:t>
                            </m:r>
                          </m:sub>
                        </m:sSub>
                        <m:r>
                          <a:rPr lang="cs-CZ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cs-CZ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h</m:t>
                        </m:r>
                        <m:r>
                          <a:rPr lang="cs-CZ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)</m:t>
                        </m:r>
                      </m:e>
                    </m:rad>
                    <m:r>
                      <a:rPr lang="cs-CZ" b="1" i="1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cs-CZ" b="1" dirty="0"/>
                  <a:t>:</a:t>
                </a:r>
              </a:p>
              <a:p>
                <a:endParaRPr lang="cs-CZ" sz="800" b="1" dirty="0"/>
              </a:p>
              <a:p>
                <a:r>
                  <a:rPr lang="cs-CZ" dirty="0"/>
                  <a:t>Ze vztahu </a:t>
                </a:r>
                <a14:m>
                  <m:oMath xmlns:m="http://schemas.openxmlformats.org/officeDocument/2006/math">
                    <m:r>
                      <a:rPr lang="cs-CZ" i="1">
                        <a:latin typeface="Cambria Math" panose="02040503050406030204" pitchFamily="18" charset="0"/>
                      </a:rPr>
                      <m:t>h</m:t>
                    </m:r>
                    <m:r>
                      <a:rPr lang="cs-CZ" i="1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 panose="02040503050406030204" pitchFamily="18" charset="0"/>
                          </a:rPr>
                          <m:t>h</m:t>
                        </m:r>
                      </m:e>
                      <m:sub>
                        <m:r>
                          <a:rPr lang="cs-CZ" i="1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cs-CZ" i="1">
                        <a:latin typeface="Cambria Math" panose="02040503050406030204" pitchFamily="18" charset="0"/>
                      </a:rPr>
                      <m:t>−</m:t>
                    </m:r>
                    <m:f>
                      <m:f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i="1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cs-CZ" i="1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cs-CZ" i="1">
                        <a:latin typeface="Cambria Math" panose="02040503050406030204" pitchFamily="18" charset="0"/>
                      </a:rPr>
                      <m:t>.</m:t>
                    </m:r>
                    <m:r>
                      <a:rPr lang="cs-CZ" i="1">
                        <a:latin typeface="Cambria Math" panose="02040503050406030204" pitchFamily="18" charset="0"/>
                      </a:rPr>
                      <m:t>𝑔</m:t>
                    </m:r>
                    <m:r>
                      <a:rPr lang="cs-CZ" i="1">
                        <a:latin typeface="Cambria Math" panose="02040503050406030204" pitchFamily="18" charset="0"/>
                      </a:rPr>
                      <m:t>.</m:t>
                    </m:r>
                    <m:sSup>
                      <m:sSup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i="1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  <m:sup>
                        <m:r>
                          <a:rPr lang="cs-CZ" i="1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cs-CZ" dirty="0"/>
                  <a:t> vyjádříme čas </a:t>
                </a:r>
                <a14:m>
                  <m:oMath xmlns:m="http://schemas.openxmlformats.org/officeDocument/2006/math">
                    <m:r>
                      <a:rPr lang="cs-CZ" i="1" dirty="0">
                        <a:latin typeface="Cambria Math"/>
                      </a:rPr>
                      <m:t>𝑡</m:t>
                    </m:r>
                  </m:oMath>
                </a14:m>
                <a:r>
                  <a:rPr lang="cs-CZ" dirty="0"/>
                  <a:t>:   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h</m:t>
                    </m:r>
                    <m:r>
                      <a:rPr lang="cs-CZ" b="0" i="1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h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−</m:t>
                    </m:r>
                    <m:f>
                      <m:f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cs-CZ" b="0" i="1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cs-CZ" b="0" i="1">
                        <a:latin typeface="Cambria Math" panose="02040503050406030204" pitchFamily="18" charset="0"/>
                      </a:rPr>
                      <m:t>.</m:t>
                    </m:r>
                    <m:r>
                      <a:rPr lang="cs-CZ" b="0" i="1">
                        <a:latin typeface="Cambria Math" panose="02040503050406030204" pitchFamily="18" charset="0"/>
                      </a:rPr>
                      <m:t>𝑔</m:t>
                    </m:r>
                    <m:r>
                      <a:rPr lang="cs-CZ" b="0" i="1">
                        <a:latin typeface="Cambria Math" panose="02040503050406030204" pitchFamily="18" charset="0"/>
                      </a:rPr>
                      <m:t>.</m:t>
                    </m:r>
                    <m:sSup>
                      <m:sSup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  <m:sup>
                        <m:r>
                          <a:rPr lang="cs-CZ" b="0" i="1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</a:rPr>
                      <m:t>    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</m:t>
                    </m:r>
                  </m:oMath>
                </a14:m>
                <a:r>
                  <a:rPr lang="cs-CZ" i="1" dirty="0">
                    <a:latin typeface="Cambria Math" panose="02040503050406030204" pitchFamily="18" charset="0"/>
                  </a:rPr>
                  <a:t>       </a:t>
                </a:r>
                <a14:m>
                  <m:oMath xmlns:m="http://schemas.openxmlformats.org/officeDocument/2006/math">
                    <m:r>
                      <a:rPr lang="cs-CZ" i="1">
                        <a:latin typeface="Cambria Math"/>
                      </a:rPr>
                      <m:t>𝑡</m:t>
                    </m:r>
                    <m:r>
                      <a:rPr lang="cs-CZ" i="1">
                        <a:latin typeface="Cambria Math"/>
                      </a:rPr>
                      <m:t>=</m:t>
                    </m:r>
                    <m:rad>
                      <m:radPr>
                        <m:degHide m:val="on"/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f>
                          <m:fPr>
                            <m:ctrlPr>
                              <a:rPr lang="cs-CZ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cs-CZ" i="1">
                                <a:latin typeface="Cambria Math"/>
                              </a:rPr>
                              <m:t>2.</m:t>
                            </m:r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(</m:t>
                            </m:r>
                            <m:sSub>
                              <m:sSubPr>
                                <m:ctrlPr>
                                  <a:rPr lang="cs-CZ" b="0" i="1" smtClean="0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cs-CZ" b="0" i="1" smtClean="0">
                                    <a:latin typeface="Cambria Math" panose="02040503050406030204" pitchFamily="18" charset="0"/>
                                  </a:rPr>
                                  <m:t>h</m:t>
                                </m:r>
                              </m:e>
                              <m:sub>
                                <m:r>
                                  <a:rPr lang="cs-CZ" b="0" i="1" smtClean="0">
                                    <a:latin typeface="Cambria Math" panose="02040503050406030204" pitchFamily="18" charset="0"/>
                                  </a:rPr>
                                  <m:t>0</m:t>
                                </m:r>
                              </m:sub>
                            </m:sSub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−</m:t>
                            </m:r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h</m:t>
                            </m:r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)</m:t>
                            </m:r>
                          </m:num>
                          <m:den>
                            <m:r>
                              <a:rPr lang="cs-CZ" i="1">
                                <a:latin typeface="Cambria Math"/>
                              </a:rPr>
                              <m:t>𝑔</m:t>
                            </m:r>
                          </m:den>
                        </m:f>
                      </m:e>
                    </m:rad>
                  </m:oMath>
                </a14:m>
                <a:r>
                  <a:rPr lang="cs-CZ" dirty="0"/>
                  <a:t>   </a:t>
                </a:r>
              </a:p>
              <a:p>
                <a:endParaRPr lang="cs-CZ" sz="800" dirty="0"/>
              </a:p>
              <a:p>
                <a:r>
                  <a:rPr lang="cs-CZ" dirty="0"/>
                  <a:t>a dosadíme do vztahu     </a:t>
                </a:r>
                <a14:m>
                  <m:oMath xmlns:m="http://schemas.openxmlformats.org/officeDocument/2006/math">
                    <m:r>
                      <a:rPr lang="cs-CZ" i="1" dirty="0">
                        <a:latin typeface="Cambria Math" panose="02040503050406030204" pitchFamily="18" charset="0"/>
                      </a:rPr>
                      <m:t>𝑣</m:t>
                    </m:r>
                    <m:r>
                      <a:rPr lang="cs-CZ" i="1" dirty="0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i="1" dirty="0">
                        <a:latin typeface="Cambria Math" panose="02040503050406030204" pitchFamily="18" charset="0"/>
                      </a:rPr>
                      <m:t>𝑔</m:t>
                    </m:r>
                    <m:r>
                      <a:rPr lang="cs-CZ" i="1" dirty="0">
                        <a:latin typeface="Cambria Math" panose="02040503050406030204" pitchFamily="18" charset="0"/>
                      </a:rPr>
                      <m:t> . </m:t>
                    </m:r>
                    <m:r>
                      <a:rPr lang="cs-CZ" i="1" dirty="0">
                        <a:latin typeface="Cambria Math" panose="02040503050406030204" pitchFamily="18" charset="0"/>
                      </a:rPr>
                      <m:t>𝑡</m:t>
                    </m:r>
                    <m:r>
                      <a:rPr lang="cs-CZ" i="1" dirty="0">
                        <a:latin typeface="Cambria Math" panose="02040503050406030204" pitchFamily="18" charset="0"/>
                      </a:rPr>
                      <m:t>   →  </m:t>
                    </m:r>
                    <m:r>
                      <a:rPr lang="cs-CZ" i="1">
                        <a:latin typeface="Cambria Math"/>
                      </a:rPr>
                      <m:t>𝑣</m:t>
                    </m:r>
                    <m:r>
                      <a:rPr lang="cs-CZ" i="1">
                        <a:latin typeface="Cambria Math"/>
                      </a:rPr>
                      <m:t>=</m:t>
                    </m:r>
                    <m:r>
                      <a:rPr lang="cs-CZ" i="1">
                        <a:latin typeface="Cambria Math"/>
                      </a:rPr>
                      <m:t>𝑔</m:t>
                    </m:r>
                    <m:r>
                      <a:rPr lang="cs-CZ" i="1">
                        <a:latin typeface="Cambria Math"/>
                      </a:rPr>
                      <m:t>.</m:t>
                    </m:r>
                    <m:rad>
                      <m:radPr>
                        <m:degHide m:val="on"/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f>
                          <m:fPr>
                            <m:ctrlPr>
                              <a:rPr lang="cs-CZ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cs-CZ" i="1">
                                <a:latin typeface="Cambria Math"/>
                              </a:rPr>
                              <m:t>2.</m:t>
                            </m:r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(</m:t>
                            </m:r>
                            <m:sSub>
                              <m:sSubPr>
                                <m:ctrlPr>
                                  <a:rPr lang="cs-CZ" b="0" i="1" smtClean="0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cs-CZ" b="0" i="1" smtClean="0">
                                    <a:latin typeface="Cambria Math" panose="02040503050406030204" pitchFamily="18" charset="0"/>
                                  </a:rPr>
                                  <m:t>h</m:t>
                                </m:r>
                              </m:e>
                              <m:sub>
                                <m:r>
                                  <a:rPr lang="cs-CZ" b="0" i="1" smtClean="0">
                                    <a:latin typeface="Cambria Math" panose="02040503050406030204" pitchFamily="18" charset="0"/>
                                  </a:rPr>
                                  <m:t>0</m:t>
                                </m:r>
                              </m:sub>
                            </m:sSub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−</m:t>
                            </m:r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h</m:t>
                            </m:r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)</m:t>
                            </m:r>
                          </m:num>
                          <m:den>
                            <m:r>
                              <a:rPr lang="cs-CZ" i="1">
                                <a:latin typeface="Cambria Math"/>
                              </a:rPr>
                              <m:t>𝑔</m:t>
                            </m:r>
                          </m:den>
                        </m:f>
                        <m:r>
                          <a:rPr lang="cs-CZ" i="1">
                            <a:latin typeface="Cambria Math"/>
                          </a:rPr>
                          <m:t>  </m:t>
                        </m:r>
                      </m:e>
                    </m:rad>
                  </m:oMath>
                </a14:m>
                <a:r>
                  <a:rPr lang="cs-CZ" dirty="0"/>
                  <a:t> </a:t>
                </a:r>
                <a14:m>
                  <m:oMath xmlns:m="http://schemas.openxmlformats.org/officeDocument/2006/math">
                    <m:r>
                      <a:rPr lang="cs-CZ" b="0" i="0" smtClean="0">
                        <a:latin typeface="Cambria Math" panose="02040503050406030204" pitchFamily="18" charset="0"/>
                      </a:rPr>
                      <m:t>  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  </m:t>
                    </m:r>
                    <m:r>
                      <a:rPr lang="cs-CZ" i="1">
                        <a:latin typeface="Cambria Math"/>
                      </a:rPr>
                      <m:t>𝑣</m:t>
                    </m:r>
                    <m:r>
                      <a:rPr lang="cs-CZ" i="1">
                        <a:latin typeface="Cambria Math"/>
                      </a:rPr>
                      <m:t>=</m:t>
                    </m:r>
                    <m:rad>
                      <m:radPr>
                        <m:degHide m:val="on"/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sSup>
                          <m:sSupPr>
                            <m:ctrlPr>
                              <a:rPr lang="cs-CZ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cs-CZ" i="1">
                                <a:latin typeface="Cambria Math"/>
                              </a:rPr>
                              <m:t>𝑔</m:t>
                            </m:r>
                          </m:e>
                          <m:sup>
                            <m:r>
                              <a:rPr lang="cs-CZ" i="1">
                                <a:latin typeface="Cambria Math"/>
                              </a:rPr>
                              <m:t>2</m:t>
                            </m:r>
                          </m:sup>
                        </m:sSup>
                        <m:r>
                          <a:rPr lang="cs-CZ" i="1">
                            <a:latin typeface="Cambria Math"/>
                            <a:ea typeface="Cambria Math"/>
                          </a:rPr>
                          <m:t>∙</m:t>
                        </m:r>
                        <m:f>
                          <m:fPr>
                            <m:ctrlPr>
                              <a:rPr lang="cs-CZ" i="1">
                                <a:latin typeface="Cambria Math" panose="02040503050406030204" pitchFamily="18" charset="0"/>
                                <a:ea typeface="Cambria Math"/>
                              </a:rPr>
                            </m:ctrlPr>
                          </m:fPr>
                          <m:num>
                            <m:r>
                              <a:rPr lang="cs-CZ" i="1">
                                <a:latin typeface="Cambria Math"/>
                                <a:ea typeface="Cambria Math"/>
                              </a:rPr>
                              <m:t>2.</m:t>
                            </m:r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/>
                              </a:rPr>
                              <m:t>(</m:t>
                            </m:r>
                            <m:sSub>
                              <m:sSubPr>
                                <m:ctrlPr>
                                  <a:rPr lang="cs-CZ" b="0" i="1" smtClean="0">
                                    <a:latin typeface="Cambria Math" panose="02040503050406030204" pitchFamily="18" charset="0"/>
                                    <a:ea typeface="Cambria Math"/>
                                  </a:rPr>
                                </m:ctrlPr>
                              </m:sSubPr>
                              <m:e>
                                <m:r>
                                  <a:rPr lang="cs-CZ" b="0" i="1" smtClean="0">
                                    <a:latin typeface="Cambria Math" panose="02040503050406030204" pitchFamily="18" charset="0"/>
                                    <a:ea typeface="Cambria Math"/>
                                  </a:rPr>
                                  <m:t>h</m:t>
                                </m:r>
                              </m:e>
                              <m:sub>
                                <m:r>
                                  <a:rPr lang="cs-CZ" b="0" i="1" smtClean="0">
                                    <a:latin typeface="Cambria Math" panose="02040503050406030204" pitchFamily="18" charset="0"/>
                                    <a:ea typeface="Cambria Math"/>
                                  </a:rPr>
                                  <m:t>0</m:t>
                                </m:r>
                              </m:sub>
                            </m:sSub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/>
                              </a:rPr>
                              <m:t>−</m:t>
                            </m:r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/>
                              </a:rPr>
                              <m:t>h</m:t>
                            </m:r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/>
                              </a:rPr>
                              <m:t>)</m:t>
                            </m:r>
                          </m:num>
                          <m:den>
                            <m:r>
                              <a:rPr lang="cs-CZ" i="1">
                                <a:latin typeface="Cambria Math"/>
                                <a:ea typeface="Cambria Math"/>
                              </a:rPr>
                              <m:t>𝑔</m:t>
                            </m:r>
                          </m:den>
                        </m:f>
                      </m:e>
                    </m:rad>
                    <m:r>
                      <a:rPr lang="cs-CZ" b="0" i="1" smtClean="0">
                        <a:latin typeface="Cambria Math" panose="02040503050406030204" pitchFamily="18" charset="0"/>
                        <a:ea typeface="Cambria Math"/>
                      </a:rPr>
                      <m:t>    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 </m:t>
                    </m:r>
                  </m:oMath>
                </a14:m>
                <a:r>
                  <a:rPr lang="cs-CZ" dirty="0"/>
                  <a:t>   </a:t>
                </a:r>
                <a14:m>
                  <m:oMath xmlns:m="http://schemas.openxmlformats.org/officeDocument/2006/math">
                    <m:r>
                      <a:rPr lang="cs-CZ" b="0" i="1">
                        <a:latin typeface="Cambria Math"/>
                      </a:rPr>
                      <m:t>𝑣</m:t>
                    </m:r>
                    <m:r>
                      <a:rPr lang="cs-CZ" b="0" i="1">
                        <a:latin typeface="Cambria Math"/>
                      </a:rPr>
                      <m:t>=</m:t>
                    </m:r>
                    <m:rad>
                      <m:radPr>
                        <m:degHide m:val="on"/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cs-CZ" b="0" i="1">
                            <a:latin typeface="Cambria Math"/>
                          </a:rPr>
                          <m:t>2.</m:t>
                        </m:r>
                        <m:r>
                          <a:rPr lang="cs-CZ" b="0" i="1">
                            <a:latin typeface="Cambria Math"/>
                          </a:rPr>
                          <m:t>𝑔</m:t>
                        </m:r>
                        <m:r>
                          <a:rPr lang="cs-CZ" b="0" i="1">
                            <a:latin typeface="Cambria Math"/>
                          </a:rPr>
                          <m:t>.(</m:t>
                        </m:r>
                        <m:sSub>
                          <m:sSubPr>
                            <m:ctrlPr>
                              <a:rPr lang="cs-CZ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h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0</m:t>
                            </m:r>
                          </m:sub>
                        </m:s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h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)</m:t>
                        </m:r>
                      </m:e>
                    </m:rad>
                  </m:oMath>
                </a14:m>
                <a:endParaRPr lang="cs-CZ" i="1" dirty="0">
                  <a:latin typeface="Cambria Math"/>
                </a:endParaRPr>
              </a:p>
            </p:txBody>
          </p:sp>
        </mc:Choice>
        <mc:Fallback xmlns="">
          <p:sp>
            <p:nvSpPr>
              <p:cNvPr id="5" name="TextovéPole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8691" y="4679155"/>
                <a:ext cx="11623090" cy="1801327"/>
              </a:xfrm>
              <a:prstGeom prst="rect">
                <a:avLst/>
              </a:prstGeom>
              <a:blipFill>
                <a:blip r:embed="rId3"/>
                <a:stretch>
                  <a:fillRect l="-420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7" name="Přímá spojnice 6">
            <a:extLst>
              <a:ext uri="{FF2B5EF4-FFF2-40B4-BE49-F238E27FC236}">
                <a16:creationId xmlns:a16="http://schemas.microsoft.com/office/drawing/2014/main" id="{83E3B5E7-9D50-873F-293B-77B1F06BB36E}"/>
              </a:ext>
            </a:extLst>
          </p:cNvPr>
          <p:cNvCxnSpPr/>
          <p:nvPr/>
        </p:nvCxnSpPr>
        <p:spPr>
          <a:xfrm>
            <a:off x="378691" y="4525818"/>
            <a:ext cx="1162309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ovéPole 8">
                <a:extLst>
                  <a:ext uri="{FF2B5EF4-FFF2-40B4-BE49-F238E27FC236}">
                    <a16:creationId xmlns:a16="http://schemas.microsoft.com/office/drawing/2014/main" id="{77614C6A-B44D-18CD-749A-F66ED9E7214E}"/>
                  </a:ext>
                </a:extLst>
              </p:cNvPr>
              <p:cNvSpPr txBox="1"/>
              <p:nvPr/>
            </p:nvSpPr>
            <p:spPr>
              <a:xfrm>
                <a:off x="8976828" y="2723921"/>
                <a:ext cx="2700000" cy="1606915"/>
              </a:xfrm>
              <a:prstGeom prst="rect">
                <a:avLst/>
              </a:prstGeom>
              <a:noFill/>
              <a:ln w="19050">
                <a:solidFill>
                  <a:schemeClr val="tx1"/>
                </a:solidFill>
              </a:ln>
            </p:spPr>
            <p:txBody>
              <a:bodyPr wrap="square">
                <a:spAutoFit/>
              </a:bodyPr>
              <a:lstStyle/>
              <a:p>
                <a:r>
                  <a:rPr lang="cs-CZ" dirty="0"/>
                  <a:t>Pro rychlost ve výšce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h</m:t>
                    </m:r>
                  </m:oMath>
                </a14:m>
                <a:r>
                  <a:rPr lang="cs-CZ" dirty="0"/>
                  <a:t> nad místem dopadu platí: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1" i="1">
                          <a:solidFill>
                            <a:srgbClr val="FF0000"/>
                          </a:solidFill>
                          <a:latin typeface="Cambria Math"/>
                        </a:rPr>
                        <m:t>  </m:t>
                      </m:r>
                      <m:r>
                        <a:rPr lang="cs-CZ" b="1" i="1">
                          <a:solidFill>
                            <a:srgbClr val="FF0000"/>
                          </a:solidFill>
                          <a:latin typeface="Cambria Math"/>
                        </a:rPr>
                        <m:t>𝒗</m:t>
                      </m:r>
                      <m:r>
                        <a:rPr lang="cs-CZ" b="1" i="1">
                          <a:solidFill>
                            <a:srgbClr val="FF0000"/>
                          </a:solidFill>
                          <a:latin typeface="Cambria Math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cs-CZ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r>
                            <a:rPr lang="cs-CZ" b="1" i="1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𝟐</m:t>
                          </m:r>
                          <m:r>
                            <a:rPr lang="cs-CZ" b="1" i="1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.</m:t>
                          </m:r>
                          <m:r>
                            <a:rPr lang="cs-CZ" b="1" i="1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𝒈</m:t>
                          </m:r>
                          <m:r>
                            <a:rPr lang="cs-CZ" b="1" i="1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.(</m:t>
                          </m:r>
                          <m:sSub>
                            <m:sSubPr>
                              <m:ctrlPr>
                                <a:rPr lang="cs-CZ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𝒉</m:t>
                              </m:r>
                            </m:e>
                            <m:sub>
                              <m:r>
                                <a:rPr lang="cs-CZ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𝟎</m:t>
                              </m:r>
                            </m:sub>
                          </m:sSub>
                          <m:r>
                            <a:rPr lang="cs-CZ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cs-CZ" b="1" i="1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𝒉</m:t>
                          </m:r>
                          <m:r>
                            <a:rPr lang="cs-CZ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)</m:t>
                          </m:r>
                        </m:e>
                      </m:rad>
                    </m:oMath>
                  </m:oMathPara>
                </a14:m>
                <a:endParaRPr lang="cs-CZ" b="1" i="1" dirty="0">
                  <a:solidFill>
                    <a:srgbClr val="FF0000"/>
                  </a:solidFill>
                  <a:latin typeface="Cambria Math"/>
                </a:endParaRPr>
              </a:p>
              <a:p>
                <a:pPr algn="ctr"/>
                <a:r>
                  <a:rPr lang="cs-CZ" dirty="0">
                    <a:latin typeface="Cambria Math"/>
                  </a:rPr>
                  <a:t>Rychlost dopadu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𝒗</m:t>
                          </m:r>
                        </m:e>
                        <m:sub>
                          <m:r>
                            <a:rPr lang="cs-CZ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𝒅</m:t>
                          </m:r>
                        </m:sub>
                      </m:sSub>
                      <m:r>
                        <a:rPr lang="cs-CZ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cs-CZ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r>
                            <a:rPr lang="cs-CZ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𝟐</m:t>
                          </m:r>
                          <m:r>
                            <a:rPr lang="cs-CZ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.</m:t>
                          </m:r>
                          <m:sSub>
                            <m:sSubPr>
                              <m:ctrlPr>
                                <a:rPr lang="cs-CZ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𝒉</m:t>
                              </m:r>
                            </m:e>
                            <m:sub>
                              <m:r>
                                <a:rPr lang="cs-CZ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𝟎</m:t>
                              </m:r>
                            </m:sub>
                          </m:sSub>
                          <m:r>
                            <a:rPr lang="cs-CZ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.</m:t>
                          </m:r>
                          <m:r>
                            <a:rPr lang="cs-CZ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𝒈</m:t>
                          </m:r>
                        </m:e>
                      </m:rad>
                    </m:oMath>
                  </m:oMathPara>
                </a14:m>
                <a:endParaRPr lang="cs-CZ" b="1" i="1" dirty="0">
                  <a:solidFill>
                    <a:srgbClr val="FF0000"/>
                  </a:solidFill>
                  <a:latin typeface="Cambria Math"/>
                </a:endParaRPr>
              </a:p>
            </p:txBody>
          </p:sp>
        </mc:Choice>
        <mc:Fallback xmlns="">
          <p:sp>
            <p:nvSpPr>
              <p:cNvPr id="9" name="TextovéPole 8">
                <a:extLst>
                  <a:ext uri="{FF2B5EF4-FFF2-40B4-BE49-F238E27FC236}">
                    <a16:creationId xmlns:a16="http://schemas.microsoft.com/office/drawing/2014/main" id="{77614C6A-B44D-18CD-749A-F66ED9E7214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976828" y="2723921"/>
                <a:ext cx="2700000" cy="1606915"/>
              </a:xfrm>
              <a:prstGeom prst="rect">
                <a:avLst/>
              </a:prstGeom>
              <a:blipFill>
                <a:blip r:embed="rId4"/>
                <a:stretch>
                  <a:fillRect l="-1798" t="-1880" r="-3146"/>
                </a:stretch>
              </a:blipFill>
              <a:ln w="19050"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ovéPole 15">
                <a:extLst>
                  <a:ext uri="{FF2B5EF4-FFF2-40B4-BE49-F238E27FC236}">
                    <a16:creationId xmlns:a16="http://schemas.microsoft.com/office/drawing/2014/main" id="{C51F1832-C1E0-4A8C-E4F6-0DFE016E69DA}"/>
                  </a:ext>
                </a:extLst>
              </p:cNvPr>
              <p:cNvSpPr txBox="1"/>
              <p:nvPr/>
            </p:nvSpPr>
            <p:spPr>
              <a:xfrm>
                <a:off x="3331356" y="2752846"/>
                <a:ext cx="2700000" cy="1296000"/>
              </a:xfrm>
              <a:prstGeom prst="rect">
                <a:avLst/>
              </a:prstGeom>
              <a:noFill/>
              <a:ln w="19050">
                <a:solidFill>
                  <a:schemeClr val="tx1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Pro rychlost v čase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𝑡</m:t>
                    </m:r>
                  </m:oMath>
                </a14:m>
                <a:r>
                  <a:rPr lang="cs-CZ" dirty="0"/>
                  <a:t> platí:</a:t>
                </a:r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1" i="1">
                          <a:solidFill>
                            <a:srgbClr val="FF0000"/>
                          </a:solidFill>
                          <a:latin typeface="Cambria Math"/>
                        </a:rPr>
                        <m:t>𝒗</m:t>
                      </m:r>
                      <m:r>
                        <a:rPr lang="cs-CZ" b="1" i="1">
                          <a:solidFill>
                            <a:srgbClr val="FF0000"/>
                          </a:solidFill>
                          <a:latin typeface="Cambria Math"/>
                        </a:rPr>
                        <m:t>=</m:t>
                      </m:r>
                      <m:r>
                        <a:rPr lang="cs-CZ" b="1" i="1">
                          <a:solidFill>
                            <a:srgbClr val="FF0000"/>
                          </a:solidFill>
                          <a:latin typeface="Cambria Math"/>
                        </a:rPr>
                        <m:t>𝒈</m:t>
                      </m:r>
                      <m:r>
                        <a:rPr lang="cs-CZ" b="1" i="1">
                          <a:solidFill>
                            <a:srgbClr val="FF0000"/>
                          </a:solidFill>
                          <a:latin typeface="Cambria Math"/>
                        </a:rPr>
                        <m:t>.</m:t>
                      </m:r>
                      <m:r>
                        <a:rPr lang="cs-CZ" b="1" i="1">
                          <a:solidFill>
                            <a:srgbClr val="FF0000"/>
                          </a:solidFill>
                          <a:latin typeface="Cambria Math"/>
                        </a:rPr>
                        <m:t>𝒕</m:t>
                      </m:r>
                    </m:oMath>
                  </m:oMathPara>
                </a14:m>
                <a:endParaRPr lang="cs-CZ" dirty="0"/>
              </a:p>
              <a:p>
                <a:endParaRPr lang="cs-CZ" dirty="0"/>
              </a:p>
            </p:txBody>
          </p:sp>
        </mc:Choice>
        <mc:Fallback xmlns="">
          <p:sp>
            <p:nvSpPr>
              <p:cNvPr id="16" name="TextovéPole 15">
                <a:extLst>
                  <a:ext uri="{FF2B5EF4-FFF2-40B4-BE49-F238E27FC236}">
                    <a16:creationId xmlns:a16="http://schemas.microsoft.com/office/drawing/2014/main" id="{C51F1832-C1E0-4A8C-E4F6-0DFE016E69D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31356" y="2752846"/>
                <a:ext cx="2700000" cy="1296000"/>
              </a:xfrm>
              <a:prstGeom prst="rect">
                <a:avLst/>
              </a:prstGeom>
              <a:blipFill>
                <a:blip r:embed="rId5"/>
                <a:stretch>
                  <a:fillRect l="-1570" t="-2326"/>
                </a:stretch>
              </a:blipFill>
              <a:ln w="19050"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ovéPole 16">
                <a:extLst>
                  <a:ext uri="{FF2B5EF4-FFF2-40B4-BE49-F238E27FC236}">
                    <a16:creationId xmlns:a16="http://schemas.microsoft.com/office/drawing/2014/main" id="{EA2DBFE7-88B2-4457-C099-6B7691CC9E41}"/>
                  </a:ext>
                </a:extLst>
              </p:cNvPr>
              <p:cNvSpPr txBox="1"/>
              <p:nvPr/>
            </p:nvSpPr>
            <p:spPr>
              <a:xfrm>
                <a:off x="6154092" y="2749480"/>
                <a:ext cx="2700000" cy="1296000"/>
              </a:xfrm>
              <a:prstGeom prst="rect">
                <a:avLst/>
              </a:prstGeom>
              <a:noFill/>
              <a:ln w="19050">
                <a:solidFill>
                  <a:schemeClr val="tx1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Pro výšku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h</m:t>
                    </m:r>
                  </m:oMath>
                </a14:m>
                <a:r>
                  <a:rPr lang="cs-CZ" dirty="0"/>
                  <a:t> nad místem dopadu platí:</a:t>
                </a:r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1" i="1">
                          <a:solidFill>
                            <a:srgbClr val="FF0000"/>
                          </a:solidFill>
                          <a:latin typeface="Cambria Math"/>
                        </a:rPr>
                        <m:t>𝒉</m:t>
                      </m:r>
                      <m:r>
                        <a:rPr lang="cs-CZ" b="1" i="1">
                          <a:solidFill>
                            <a:srgbClr val="FF0000"/>
                          </a:solidFill>
                          <a:latin typeface="Cambria Math"/>
                        </a:rPr>
                        <m:t>=</m:t>
                      </m:r>
                      <m:sSub>
                        <m:sSubPr>
                          <m:ctrlPr>
                            <a:rPr lang="cs-CZ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1" i="1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𝒉</m:t>
                          </m:r>
                        </m:e>
                        <m:sub>
                          <m:r>
                            <a:rPr lang="cs-CZ" b="1" i="1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𝟎</m:t>
                          </m:r>
                        </m:sub>
                      </m:sSub>
                      <m:r>
                        <a:rPr lang="cs-CZ" b="1" i="1">
                          <a:solidFill>
                            <a:srgbClr val="FF0000"/>
                          </a:solidFill>
                          <a:latin typeface="Cambria Math"/>
                        </a:rPr>
                        <m:t>−</m:t>
                      </m:r>
                      <m:f>
                        <m:fPr>
                          <m:ctrlPr>
                            <a:rPr lang="cs-CZ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1" i="1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𝟏</m:t>
                          </m:r>
                        </m:num>
                        <m:den>
                          <m:r>
                            <a:rPr lang="cs-CZ" b="1" i="1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𝟐</m:t>
                          </m:r>
                        </m:den>
                      </m:f>
                      <m:r>
                        <a:rPr lang="cs-CZ" b="1" i="1">
                          <a:solidFill>
                            <a:srgbClr val="FF0000"/>
                          </a:solidFill>
                          <a:latin typeface="Cambria Math"/>
                        </a:rPr>
                        <m:t>𝒈</m:t>
                      </m:r>
                      <m:r>
                        <a:rPr lang="cs-CZ" b="1" i="1">
                          <a:solidFill>
                            <a:srgbClr val="FF0000"/>
                          </a:solidFill>
                          <a:latin typeface="Cambria Math"/>
                        </a:rPr>
                        <m:t> . </m:t>
                      </m:r>
                      <m:sSup>
                        <m:sSupPr>
                          <m:ctrlPr>
                            <a:rPr lang="cs-CZ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1" i="1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𝒕</m:t>
                          </m:r>
                        </m:e>
                        <m:sup>
                          <m:r>
                            <a:rPr lang="cs-CZ" b="1" i="1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𝟐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7" name="TextovéPole 16">
                <a:extLst>
                  <a:ext uri="{FF2B5EF4-FFF2-40B4-BE49-F238E27FC236}">
                    <a16:creationId xmlns:a16="http://schemas.microsoft.com/office/drawing/2014/main" id="{EA2DBFE7-88B2-4457-C099-6B7691CC9E4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54092" y="2749480"/>
                <a:ext cx="2700000" cy="1296000"/>
              </a:xfrm>
              <a:prstGeom prst="rect">
                <a:avLst/>
              </a:prstGeom>
              <a:blipFill>
                <a:blip r:embed="rId6"/>
                <a:stretch>
                  <a:fillRect l="-1798" t="-1852"/>
                </a:stretch>
              </a:blipFill>
              <a:ln w="19050"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47" name="Skupina 46">
            <a:extLst>
              <a:ext uri="{FF2B5EF4-FFF2-40B4-BE49-F238E27FC236}">
                <a16:creationId xmlns:a16="http://schemas.microsoft.com/office/drawing/2014/main" id="{5521C580-3085-1E57-530E-1880D6BA0D0B}"/>
              </a:ext>
            </a:extLst>
          </p:cNvPr>
          <p:cNvGrpSpPr/>
          <p:nvPr/>
        </p:nvGrpSpPr>
        <p:grpSpPr>
          <a:xfrm>
            <a:off x="933174" y="1579010"/>
            <a:ext cx="2192349" cy="2202512"/>
            <a:chOff x="933174" y="1579010"/>
            <a:chExt cx="2192349" cy="2202512"/>
          </a:xfrm>
        </p:grpSpPr>
        <p:cxnSp>
          <p:nvCxnSpPr>
            <p:cNvPr id="10" name="Přímá spojnice 9">
              <a:extLst>
                <a:ext uri="{FF2B5EF4-FFF2-40B4-BE49-F238E27FC236}">
                  <a16:creationId xmlns:a16="http://schemas.microsoft.com/office/drawing/2014/main" id="{0AC7ABE3-4A00-6CA5-047A-C024144D1D91}"/>
                </a:ext>
              </a:extLst>
            </p:cNvPr>
            <p:cNvCxnSpPr>
              <a:cxnSpLocks/>
            </p:cNvCxnSpPr>
            <p:nvPr/>
          </p:nvCxnSpPr>
          <p:spPr>
            <a:xfrm>
              <a:off x="1049572" y="1699665"/>
              <a:ext cx="636737" cy="0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Přímá spojnice 10">
              <a:extLst>
                <a:ext uri="{FF2B5EF4-FFF2-40B4-BE49-F238E27FC236}">
                  <a16:creationId xmlns:a16="http://schemas.microsoft.com/office/drawing/2014/main" id="{5F53DAB0-90F9-73E2-2D30-4523A6919024}"/>
                </a:ext>
              </a:extLst>
            </p:cNvPr>
            <p:cNvCxnSpPr/>
            <p:nvPr/>
          </p:nvCxnSpPr>
          <p:spPr>
            <a:xfrm>
              <a:off x="1686309" y="1699665"/>
              <a:ext cx="0" cy="1872208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Ovál 11">
              <a:extLst>
                <a:ext uri="{FF2B5EF4-FFF2-40B4-BE49-F238E27FC236}">
                  <a16:creationId xmlns:a16="http://schemas.microsoft.com/office/drawing/2014/main" id="{EC238237-3CF2-B372-A537-EC7DC3016C7C}"/>
                </a:ext>
              </a:extLst>
            </p:cNvPr>
            <p:cNvSpPr/>
            <p:nvPr/>
          </p:nvSpPr>
          <p:spPr>
            <a:xfrm>
              <a:off x="1974341" y="1579010"/>
              <a:ext cx="216024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13" name="Přímá spojnice se šipkou 12">
              <a:extLst>
                <a:ext uri="{FF2B5EF4-FFF2-40B4-BE49-F238E27FC236}">
                  <a16:creationId xmlns:a16="http://schemas.microsoft.com/office/drawing/2014/main" id="{C9BA8AA9-244C-BAFD-1FDE-E63A51BF4771}"/>
                </a:ext>
              </a:extLst>
            </p:cNvPr>
            <p:cNvCxnSpPr>
              <a:stCxn id="12" idx="4"/>
            </p:cNvCxnSpPr>
            <p:nvPr/>
          </p:nvCxnSpPr>
          <p:spPr>
            <a:xfrm>
              <a:off x="2082353" y="1795035"/>
              <a:ext cx="0" cy="696719"/>
            </a:xfrm>
            <a:prstGeom prst="straightConnector1">
              <a:avLst/>
            </a:prstGeom>
            <a:ln w="38100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Přímá spojnice 13">
              <a:extLst>
                <a:ext uri="{FF2B5EF4-FFF2-40B4-BE49-F238E27FC236}">
                  <a16:creationId xmlns:a16="http://schemas.microsoft.com/office/drawing/2014/main" id="{8B5939D9-4977-3AB4-3B31-94846832804A}"/>
                </a:ext>
              </a:extLst>
            </p:cNvPr>
            <p:cNvCxnSpPr>
              <a:cxnSpLocks/>
            </p:cNvCxnSpPr>
            <p:nvPr/>
          </p:nvCxnSpPr>
          <p:spPr>
            <a:xfrm>
              <a:off x="1049572" y="3571873"/>
              <a:ext cx="178886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5" name="TextovéPole 14">
                  <a:extLst>
                    <a:ext uri="{FF2B5EF4-FFF2-40B4-BE49-F238E27FC236}">
                      <a16:creationId xmlns:a16="http://schemas.microsoft.com/office/drawing/2014/main" id="{99F4F6BC-8497-8E2B-FB8A-5EDE4457E61A}"/>
                    </a:ext>
                  </a:extLst>
                </p:cNvPr>
                <p:cNvSpPr txBox="1"/>
                <p:nvPr/>
              </p:nvSpPr>
              <p:spPr>
                <a:xfrm>
                  <a:off x="2189419" y="1948342"/>
                  <a:ext cx="936104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cs-CZ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i="1">
                                <a:latin typeface="Cambria Math"/>
                              </a:rPr>
                              <m:t>𝑣</m:t>
                            </m:r>
                          </m:e>
                          <m:sub>
                            <m:r>
                              <a:rPr lang="cs-CZ" i="1">
                                <a:latin typeface="Cambria Math"/>
                              </a:rPr>
                              <m:t>0</m:t>
                            </m:r>
                          </m:sub>
                        </m:sSub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/>
                          </a:rPr>
                          <m:t>=</m:t>
                        </m:r>
                        <m:r>
                          <a:rPr lang="cs-CZ" i="1">
                            <a:latin typeface="Cambria Math"/>
                            <a:ea typeface="Cambria Math"/>
                          </a:rPr>
                          <m:t>0</m:t>
                        </m:r>
                      </m:oMath>
                    </m:oMathPara>
                  </a14:m>
                  <a:endParaRPr lang="cs-CZ" dirty="0"/>
                </a:p>
              </p:txBody>
            </p:sp>
          </mc:Choice>
          <mc:Fallback xmlns="">
            <p:sp>
              <p:nvSpPr>
                <p:cNvPr id="15" name="TextovéPole 14">
                  <a:extLst>
                    <a:ext uri="{FF2B5EF4-FFF2-40B4-BE49-F238E27FC236}">
                      <a16:creationId xmlns:a16="http://schemas.microsoft.com/office/drawing/2014/main" id="{99F4F6BC-8497-8E2B-FB8A-5EDE4457E61A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189419" y="1948342"/>
                  <a:ext cx="936104" cy="369332"/>
                </a:xfrm>
                <a:prstGeom prst="rect">
                  <a:avLst/>
                </a:prstGeom>
                <a:blipFill>
                  <a:blip r:embed="rId7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p:cxnSp>
          <p:nvCxnSpPr>
            <p:cNvPr id="22" name="Přímá spojnice 21">
              <a:extLst>
                <a:ext uri="{FF2B5EF4-FFF2-40B4-BE49-F238E27FC236}">
                  <a16:creationId xmlns:a16="http://schemas.microsoft.com/office/drawing/2014/main" id="{02933F04-E8F5-55A7-FCA1-0D4116AA8602}"/>
                </a:ext>
              </a:extLst>
            </p:cNvPr>
            <p:cNvCxnSpPr/>
            <p:nvPr/>
          </p:nvCxnSpPr>
          <p:spPr>
            <a:xfrm>
              <a:off x="1686309" y="2716193"/>
              <a:ext cx="1152128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Přímá spojnice se šipkou 23">
              <a:extLst>
                <a:ext uri="{FF2B5EF4-FFF2-40B4-BE49-F238E27FC236}">
                  <a16:creationId xmlns:a16="http://schemas.microsoft.com/office/drawing/2014/main" id="{7A822918-6DA6-399D-83D5-9F863B0B2916}"/>
                </a:ext>
              </a:extLst>
            </p:cNvPr>
            <p:cNvCxnSpPr/>
            <p:nvPr/>
          </p:nvCxnSpPr>
          <p:spPr>
            <a:xfrm>
              <a:off x="2474591" y="2716193"/>
              <a:ext cx="0" cy="855680"/>
            </a:xfrm>
            <a:prstGeom prst="straightConnector1">
              <a:avLst/>
            </a:prstGeom>
            <a:ln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5" name="TextovéPole 24">
                  <a:extLst>
                    <a:ext uri="{FF2B5EF4-FFF2-40B4-BE49-F238E27FC236}">
                      <a16:creationId xmlns:a16="http://schemas.microsoft.com/office/drawing/2014/main" id="{2AC904C0-103E-8954-AE92-531443868C1E}"/>
                    </a:ext>
                  </a:extLst>
                </p:cNvPr>
                <p:cNvSpPr txBox="1"/>
                <p:nvPr/>
              </p:nvSpPr>
              <p:spPr>
                <a:xfrm>
                  <a:off x="2474591" y="2947766"/>
                  <a:ext cx="322717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h</m:t>
                        </m:r>
                      </m:oMath>
                    </m:oMathPara>
                  </a14:m>
                  <a:endParaRPr lang="cs-CZ" dirty="0"/>
                </a:p>
              </p:txBody>
            </p:sp>
          </mc:Choice>
          <mc:Fallback xmlns="">
            <p:sp>
              <p:nvSpPr>
                <p:cNvPr id="25" name="TextovéPole 24">
                  <a:extLst>
                    <a:ext uri="{FF2B5EF4-FFF2-40B4-BE49-F238E27FC236}">
                      <a16:creationId xmlns:a16="http://schemas.microsoft.com/office/drawing/2014/main" id="{2AC904C0-103E-8954-AE92-531443868C1E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474591" y="2947766"/>
                  <a:ext cx="322717" cy="369332"/>
                </a:xfrm>
                <a:prstGeom prst="rect">
                  <a:avLst/>
                </a:prstGeom>
                <a:blipFill>
                  <a:blip r:embed="rId8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p:cxnSp>
          <p:nvCxnSpPr>
            <p:cNvPr id="32" name="Přímá spojnice se šipkou 31">
              <a:extLst>
                <a:ext uri="{FF2B5EF4-FFF2-40B4-BE49-F238E27FC236}">
                  <a16:creationId xmlns:a16="http://schemas.microsoft.com/office/drawing/2014/main" id="{10D35567-CA04-07C6-AD53-B4FD74526B96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256305" y="1699665"/>
              <a:ext cx="1" cy="1872208"/>
            </a:xfrm>
            <a:prstGeom prst="straightConnector1">
              <a:avLst/>
            </a:prstGeom>
            <a:ln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6" name="TextovéPole 35">
                  <a:extLst>
                    <a:ext uri="{FF2B5EF4-FFF2-40B4-BE49-F238E27FC236}">
                      <a16:creationId xmlns:a16="http://schemas.microsoft.com/office/drawing/2014/main" id="{4E9526B0-F31A-3BA1-B60F-6545CCD714B1}"/>
                    </a:ext>
                  </a:extLst>
                </p:cNvPr>
                <p:cNvSpPr txBox="1"/>
                <p:nvPr/>
              </p:nvSpPr>
              <p:spPr>
                <a:xfrm>
                  <a:off x="1223855" y="2566323"/>
                  <a:ext cx="348845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cs-CZ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h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0</m:t>
                            </m:r>
                          </m:sub>
                        </m:sSub>
                      </m:oMath>
                    </m:oMathPara>
                  </a14:m>
                  <a:endParaRPr lang="cs-CZ" dirty="0"/>
                </a:p>
              </p:txBody>
            </p:sp>
          </mc:Choice>
          <mc:Fallback xmlns="">
            <p:sp>
              <p:nvSpPr>
                <p:cNvPr id="36" name="TextovéPole 35">
                  <a:extLst>
                    <a:ext uri="{FF2B5EF4-FFF2-40B4-BE49-F238E27FC236}">
                      <a16:creationId xmlns:a16="http://schemas.microsoft.com/office/drawing/2014/main" id="{4E9526B0-F31A-3BA1-B60F-6545CCD714B1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223855" y="2566323"/>
                  <a:ext cx="348845" cy="369332"/>
                </a:xfrm>
                <a:prstGeom prst="rect">
                  <a:avLst/>
                </a:prstGeom>
                <a:blipFill>
                  <a:blip r:embed="rId9"/>
                  <a:stretch>
                    <a:fillRect r="-7018"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p:cxnSp>
          <p:nvCxnSpPr>
            <p:cNvPr id="38" name="Přímá spojnice 37">
              <a:extLst>
                <a:ext uri="{FF2B5EF4-FFF2-40B4-BE49-F238E27FC236}">
                  <a16:creationId xmlns:a16="http://schemas.microsoft.com/office/drawing/2014/main" id="{638E78B5-6732-902F-1030-76A560DE24A4}"/>
                </a:ext>
              </a:extLst>
            </p:cNvPr>
            <p:cNvCxnSpPr/>
            <p:nvPr/>
          </p:nvCxnSpPr>
          <p:spPr>
            <a:xfrm flipH="1">
              <a:off x="933174" y="3587235"/>
              <a:ext cx="145100" cy="190467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Přímá spojnice 38">
              <a:extLst>
                <a:ext uri="{FF2B5EF4-FFF2-40B4-BE49-F238E27FC236}">
                  <a16:creationId xmlns:a16="http://schemas.microsoft.com/office/drawing/2014/main" id="{4E321738-287F-36AF-B745-31EBD5238FE0}"/>
                </a:ext>
              </a:extLst>
            </p:cNvPr>
            <p:cNvCxnSpPr/>
            <p:nvPr/>
          </p:nvCxnSpPr>
          <p:spPr>
            <a:xfrm flipH="1">
              <a:off x="1117154" y="3583007"/>
              <a:ext cx="145100" cy="190467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Přímá spojnice 39">
              <a:extLst>
                <a:ext uri="{FF2B5EF4-FFF2-40B4-BE49-F238E27FC236}">
                  <a16:creationId xmlns:a16="http://schemas.microsoft.com/office/drawing/2014/main" id="{94C5242A-F34B-5C5C-C795-84611AC9908C}"/>
                </a:ext>
              </a:extLst>
            </p:cNvPr>
            <p:cNvCxnSpPr/>
            <p:nvPr/>
          </p:nvCxnSpPr>
          <p:spPr>
            <a:xfrm flipH="1">
              <a:off x="1347672" y="3562706"/>
              <a:ext cx="145100" cy="190467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Přímá spojnice 40">
              <a:extLst>
                <a:ext uri="{FF2B5EF4-FFF2-40B4-BE49-F238E27FC236}">
                  <a16:creationId xmlns:a16="http://schemas.microsoft.com/office/drawing/2014/main" id="{2B9319EC-35E7-961B-A065-D8EA1A14D996}"/>
                </a:ext>
              </a:extLst>
            </p:cNvPr>
            <p:cNvCxnSpPr/>
            <p:nvPr/>
          </p:nvCxnSpPr>
          <p:spPr>
            <a:xfrm flipH="1">
              <a:off x="1531953" y="3583007"/>
              <a:ext cx="145100" cy="190467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Přímá spojnice 41">
              <a:extLst>
                <a:ext uri="{FF2B5EF4-FFF2-40B4-BE49-F238E27FC236}">
                  <a16:creationId xmlns:a16="http://schemas.microsoft.com/office/drawing/2014/main" id="{921728D7-7CBC-9768-746E-5A8F30D163A8}"/>
                </a:ext>
              </a:extLst>
            </p:cNvPr>
            <p:cNvCxnSpPr/>
            <p:nvPr/>
          </p:nvCxnSpPr>
          <p:spPr>
            <a:xfrm flipH="1">
              <a:off x="1770934" y="3578947"/>
              <a:ext cx="145100" cy="190467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Přímá spojnice 42">
              <a:extLst>
                <a:ext uri="{FF2B5EF4-FFF2-40B4-BE49-F238E27FC236}">
                  <a16:creationId xmlns:a16="http://schemas.microsoft.com/office/drawing/2014/main" id="{AC173CBC-F9FA-5626-F994-6142423B40A0}"/>
                </a:ext>
              </a:extLst>
            </p:cNvPr>
            <p:cNvCxnSpPr/>
            <p:nvPr/>
          </p:nvCxnSpPr>
          <p:spPr>
            <a:xfrm flipH="1">
              <a:off x="1996029" y="3583007"/>
              <a:ext cx="145100" cy="190467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Přímá spojnice 43">
              <a:extLst>
                <a:ext uri="{FF2B5EF4-FFF2-40B4-BE49-F238E27FC236}">
                  <a16:creationId xmlns:a16="http://schemas.microsoft.com/office/drawing/2014/main" id="{D160F142-986C-15E4-4D67-ECA815D98852}"/>
                </a:ext>
              </a:extLst>
            </p:cNvPr>
            <p:cNvCxnSpPr/>
            <p:nvPr/>
          </p:nvCxnSpPr>
          <p:spPr>
            <a:xfrm flipH="1">
              <a:off x="2194196" y="3578947"/>
              <a:ext cx="145100" cy="190467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Přímá spojnice 44">
              <a:extLst>
                <a:ext uri="{FF2B5EF4-FFF2-40B4-BE49-F238E27FC236}">
                  <a16:creationId xmlns:a16="http://schemas.microsoft.com/office/drawing/2014/main" id="{89620745-6F9B-02A1-007A-4D7946740981}"/>
                </a:ext>
              </a:extLst>
            </p:cNvPr>
            <p:cNvCxnSpPr/>
            <p:nvPr/>
          </p:nvCxnSpPr>
          <p:spPr>
            <a:xfrm flipH="1">
              <a:off x="2401394" y="3587236"/>
              <a:ext cx="145100" cy="190467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Přímá spojnice 45">
              <a:extLst>
                <a:ext uri="{FF2B5EF4-FFF2-40B4-BE49-F238E27FC236}">
                  <a16:creationId xmlns:a16="http://schemas.microsoft.com/office/drawing/2014/main" id="{57B456CD-A609-BE1F-28FA-E831EAA6AE7E}"/>
                </a:ext>
              </a:extLst>
            </p:cNvPr>
            <p:cNvCxnSpPr/>
            <p:nvPr/>
          </p:nvCxnSpPr>
          <p:spPr>
            <a:xfrm flipH="1">
              <a:off x="2616680" y="3591055"/>
              <a:ext cx="145100" cy="190467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700490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>
                <a:extLst>
                  <a:ext uri="{FF2B5EF4-FFF2-40B4-BE49-F238E27FC236}">
                    <a16:creationId xmlns:a16="http://schemas.microsoft.com/office/drawing/2014/main" id="{6AA032AD-D3C0-484C-39B8-B1D2E38F1355}"/>
                  </a:ext>
                </a:extLst>
              </p:cNvPr>
              <p:cNvSpPr txBox="1"/>
              <p:nvPr/>
            </p:nvSpPr>
            <p:spPr>
              <a:xfrm>
                <a:off x="345219" y="2346714"/>
                <a:ext cx="6094674" cy="237513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285750" indent="-285750">
                  <a:buFont typeface="Wingdings" panose="05000000000000000000" pitchFamily="2" charset="2"/>
                  <a:buChar char="§"/>
                </a:pP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h</m:t>
                    </m:r>
                    <m:r>
                      <a:rPr lang="cs-CZ" i="1" baseline="-25000" dirty="0" smtClean="0">
                        <a:latin typeface="Cambria Math" panose="02040503050406030204" pitchFamily="18" charset="0"/>
                      </a:rPr>
                      <m:t>0</m:t>
                    </m:r>
                  </m:oMath>
                </a14:m>
                <a:r>
                  <a:rPr lang="cs-CZ" dirty="0"/>
                  <a:t>​ = 20 m je počáteční výška,</a:t>
                </a:r>
              </a:p>
              <a:p>
                <a:pPr marL="285750" indent="-285750">
                  <a:buFont typeface="Wingdings" panose="05000000000000000000" pitchFamily="2" charset="2"/>
                  <a:buChar char="§"/>
                </a:pP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𝑔</m:t>
                    </m:r>
                  </m:oMath>
                </a14:m>
                <a:r>
                  <a:rPr lang="cs-CZ" dirty="0"/>
                  <a:t> = 9,81 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m</m:t>
                        </m:r>
                        <m:r>
                          <a:rPr lang="cs-CZ" b="0" i="0" smtClean="0">
                            <a:latin typeface="Cambria Math" panose="02040503050406030204" pitchFamily="18" charset="0"/>
                          </a:rPr>
                          <m:t> . </m:t>
                        </m:r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s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−2</m:t>
                        </m:r>
                      </m:sup>
                    </m:sSup>
                  </m:oMath>
                </a14:m>
                <a:r>
                  <a:rPr lang="cs-CZ" dirty="0"/>
                  <a:t>tíhové zrychlení.</a:t>
                </a:r>
              </a:p>
              <a:p>
                <a:pPr marL="285750" indent="-285750">
                  <a:buFont typeface="Wingdings" panose="05000000000000000000" pitchFamily="2" charset="2"/>
                  <a:buChar char="§"/>
                </a:pPr>
                <a:endParaRPr lang="cs-CZ" b="1" dirty="0"/>
              </a:p>
              <a:p>
                <a:r>
                  <a:rPr lang="cs-CZ" b="1" dirty="0"/>
                  <a:t>Vlastnosti grafu (důležité pro výuku):</a:t>
                </a:r>
                <a:endParaRPr lang="cs-CZ" dirty="0"/>
              </a:p>
              <a:p>
                <a:pPr marL="285750" indent="-285750">
                  <a:buFont typeface="Wingdings" panose="05000000000000000000" pitchFamily="2" charset="2"/>
                  <a:buChar char="§"/>
                </a:pPr>
                <a:r>
                  <a:rPr lang="cs-CZ" dirty="0"/>
                  <a:t>jedná se o </a:t>
                </a:r>
                <a:r>
                  <a:rPr lang="cs-CZ" b="1" dirty="0"/>
                  <a:t>parabolu otevřenou dolů</a:t>
                </a:r>
                <a:r>
                  <a:rPr lang="cs-CZ" dirty="0"/>
                  <a:t>,</a:t>
                </a:r>
              </a:p>
              <a:p>
                <a:pPr marL="285750" indent="-285750">
                  <a:buFont typeface="Wingdings" panose="05000000000000000000" pitchFamily="2" charset="2"/>
                  <a:buChar char="§"/>
                </a:pPr>
                <a:r>
                  <a:rPr lang="cs-CZ" dirty="0"/>
                  <a:t>výška s časem </a:t>
                </a:r>
                <a:r>
                  <a:rPr lang="cs-CZ" b="1" dirty="0"/>
                  <a:t>klesá stále rychleji</a:t>
                </a:r>
                <a:r>
                  <a:rPr lang="cs-CZ" dirty="0"/>
                  <a:t>,</a:t>
                </a:r>
              </a:p>
              <a:p>
                <a:pPr marL="285750" indent="-285750">
                  <a:buFont typeface="Wingdings" panose="05000000000000000000" pitchFamily="2" charset="2"/>
                  <a:buChar char="§"/>
                </a:pPr>
                <a:r>
                  <a:rPr lang="cs-CZ" dirty="0"/>
                  <a:t>sklon tečny odpovídá </a:t>
                </a:r>
                <a:r>
                  <a:rPr lang="cs-CZ" b="1" dirty="0"/>
                  <a:t>rychlosti</a:t>
                </a:r>
                <a:r>
                  <a:rPr lang="cs-CZ" dirty="0"/>
                  <a:t>, která roste lineárně s časem,</a:t>
                </a:r>
              </a:p>
              <a:p>
                <a:pPr marL="285750" indent="-285750">
                  <a:buFont typeface="Wingdings" panose="05000000000000000000" pitchFamily="2" charset="2"/>
                  <a:buChar char="§"/>
                </a:pPr>
                <a:r>
                  <a:rPr lang="cs-CZ" dirty="0"/>
                  <a:t>průsečík s osou t odpovídá </a:t>
                </a:r>
                <a:r>
                  <a:rPr lang="cs-CZ" b="1" dirty="0"/>
                  <a:t>dopadu na zem</a:t>
                </a:r>
                <a:r>
                  <a:rPr lang="cs-CZ" dirty="0"/>
                  <a:t>.</a:t>
                </a:r>
              </a:p>
            </p:txBody>
          </p:sp>
        </mc:Choice>
        <mc:Fallback xmlns="">
          <p:sp>
            <p:nvSpPr>
              <p:cNvPr id="8" name="TextovéPole 7">
                <a:extLst>
                  <a:ext uri="{FF2B5EF4-FFF2-40B4-BE49-F238E27FC236}">
                    <a16:creationId xmlns:a16="http://schemas.microsoft.com/office/drawing/2014/main" id="{6AA032AD-D3C0-484C-39B8-B1D2E38F135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5219" y="2346714"/>
                <a:ext cx="6094674" cy="2375137"/>
              </a:xfrm>
              <a:prstGeom prst="rect">
                <a:avLst/>
              </a:prstGeom>
              <a:blipFill>
                <a:blip r:embed="rId2"/>
                <a:stretch>
                  <a:fillRect l="-901" t="-1538" r="-300" b="-25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" name="Obrázek 9">
            <a:extLst>
              <a:ext uri="{FF2B5EF4-FFF2-40B4-BE49-F238E27FC236}">
                <a16:creationId xmlns:a16="http://schemas.microsoft.com/office/drawing/2014/main" id="{F73B3A6A-9FEB-84FD-E012-8E03FE3D0F27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4511" r="2256"/>
          <a:stretch>
            <a:fillRect/>
          </a:stretch>
        </p:blipFill>
        <p:spPr>
          <a:xfrm>
            <a:off x="6751830" y="1463039"/>
            <a:ext cx="4935926" cy="3808675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ovéPole 10">
                <a:extLst>
                  <a:ext uri="{FF2B5EF4-FFF2-40B4-BE49-F238E27FC236}">
                    <a16:creationId xmlns:a16="http://schemas.microsoft.com/office/drawing/2014/main" id="{49A244DA-4E73-0C10-7D4F-B2DFE1E484D0}"/>
                  </a:ext>
                </a:extLst>
              </p:cNvPr>
              <p:cNvSpPr txBox="1"/>
              <p:nvPr/>
            </p:nvSpPr>
            <p:spPr>
              <a:xfrm>
                <a:off x="604299" y="485030"/>
                <a:ext cx="4659465" cy="116493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1" dirty="0"/>
                  <a:t>Graf závislosti výšky h na čase t podle vztahu:</a:t>
                </a:r>
              </a:p>
              <a:p>
                <a:endParaRPr lang="cs-CZ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h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−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𝑔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.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1" name="TextovéPole 10">
                <a:extLst>
                  <a:ext uri="{FF2B5EF4-FFF2-40B4-BE49-F238E27FC236}">
                    <a16:creationId xmlns:a16="http://schemas.microsoft.com/office/drawing/2014/main" id="{49A244DA-4E73-0C10-7D4F-B2DFE1E484D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4299" y="485030"/>
                <a:ext cx="4659465" cy="1164934"/>
              </a:xfrm>
              <a:prstGeom prst="rect">
                <a:avLst/>
              </a:prstGeom>
              <a:blipFill>
                <a:blip r:embed="rId4"/>
                <a:stretch>
                  <a:fillRect l="-1047" t="-314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51821998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A6A74226-B462-D6F5-E0A6-4E82CA74E41F}"/>
              </a:ext>
            </a:extLst>
          </p:cNvPr>
          <p:cNvSpPr txBox="1"/>
          <p:nvPr/>
        </p:nvSpPr>
        <p:spPr>
          <a:xfrm>
            <a:off x="357808" y="258497"/>
            <a:ext cx="9462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Příklad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08634BCE-8A89-550D-CED1-8941481B742A}"/>
                  </a:ext>
                </a:extLst>
              </p:cNvPr>
              <p:cNvSpPr txBox="1"/>
              <p:nvPr/>
            </p:nvSpPr>
            <p:spPr>
              <a:xfrm>
                <a:off x="357809" y="787179"/>
                <a:ext cx="11235193" cy="104644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Jakou rychlost a výšku nad terénem mělo těleso vypuštěné s nulovou počáteční rychlostí z výšky 200 m  po 3 s volného pádu? Jakou rychlost mělo těleso při dopadu na zemský povrch? Odporové síly zanedbáme!</a:t>
                </a:r>
              </a:p>
              <a:p>
                <a:endParaRPr lang="cs-CZ" sz="800" dirty="0"/>
              </a:p>
              <a:p>
                <a:r>
                  <a:rPr lang="cs-CZ" dirty="0"/>
                  <a:t>Řešení: 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𝑡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=3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s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,  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h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=200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m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, 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𝑔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=10 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m</m:t>
                        </m:r>
                        <m:r>
                          <a:rPr lang="cs-CZ" b="0" i="0" smtClean="0">
                            <a:latin typeface="Cambria Math" panose="02040503050406030204" pitchFamily="18" charset="0"/>
                          </a:rPr>
                          <m:t> . </m:t>
                        </m:r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s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−2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</a:rPr>
                      <m:t>, 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𝑣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=?, 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h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=?, 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𝑑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=?</m:t>
                    </m:r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08634BCE-8A89-550D-CED1-8941481B742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7809" y="787179"/>
                <a:ext cx="11235193" cy="1046440"/>
              </a:xfrm>
              <a:prstGeom prst="rect">
                <a:avLst/>
              </a:prstGeom>
              <a:blipFill>
                <a:blip r:embed="rId2"/>
                <a:stretch>
                  <a:fillRect l="-488" t="-2907" r="-163" b="-814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Přímá spojnice 4">
            <a:extLst>
              <a:ext uri="{FF2B5EF4-FFF2-40B4-BE49-F238E27FC236}">
                <a16:creationId xmlns:a16="http://schemas.microsoft.com/office/drawing/2014/main" id="{02A88134-37AF-6B99-0D71-992ED8EA2B97}"/>
              </a:ext>
            </a:extLst>
          </p:cNvPr>
          <p:cNvCxnSpPr/>
          <p:nvPr/>
        </p:nvCxnSpPr>
        <p:spPr>
          <a:xfrm>
            <a:off x="357809" y="1804946"/>
            <a:ext cx="11243144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2B636915-3778-14BF-D429-782A2C42C07A}"/>
                  </a:ext>
                </a:extLst>
              </p:cNvPr>
              <p:cNvSpPr txBox="1"/>
              <p:nvPr/>
            </p:nvSpPr>
            <p:spPr>
              <a:xfrm>
                <a:off x="357809" y="1804946"/>
                <a:ext cx="11465781" cy="283558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a) Výpočet rychlosti provedeme podle vztahu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𝑣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𝑔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 . 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𝑡</m:t>
                    </m:r>
                  </m:oMath>
                </a14:m>
                <a:r>
                  <a:rPr lang="cs-CZ" dirty="0"/>
                  <a:t>:</a:t>
                </a:r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𝑣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𝑔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.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𝑡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     →      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𝑣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=10 . 3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m</m:t>
                          </m:r>
                          <m: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. </m:t>
                          </m:r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s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=30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m</m:t>
                          </m:r>
                          <m: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. </m:t>
                          </m:r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s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  <a:p>
                <a:endParaRPr lang="cs-CZ" sz="800" dirty="0"/>
              </a:p>
              <a:p>
                <a:pPr algn="ctr"/>
                <a:r>
                  <a:rPr lang="cs-CZ" b="1" dirty="0"/>
                  <a:t>Těleso mělo ve třetí sekundě rychlost 30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𝐦</m:t>
                        </m:r>
                        <m:r>
                          <a:rPr lang="cs-CZ" b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 . </m:t>
                        </m:r>
                        <m:r>
                          <a:rPr lang="cs-CZ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𝒔</m:t>
                        </m:r>
                      </m:e>
                      <m:sup>
                        <m:r>
                          <a:rPr lang="cs-CZ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</m:t>
                        </m:r>
                        <m:r>
                          <a:rPr lang="cs-CZ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𝟏</m:t>
                        </m:r>
                      </m:sup>
                    </m:sSup>
                  </m:oMath>
                </a14:m>
                <a:r>
                  <a:rPr lang="cs-CZ" b="1" dirty="0"/>
                  <a:t>.</a:t>
                </a:r>
              </a:p>
              <a:p>
                <a:pPr algn="ctr"/>
                <a:endParaRPr lang="cs-CZ" sz="800" b="1" dirty="0"/>
              </a:p>
              <a:p>
                <a:r>
                  <a:rPr lang="cs-CZ" dirty="0"/>
                  <a:t>b) Výpočet výšky nad terénem provedeme podle vztahu </a:t>
                </a:r>
                <a14:m>
                  <m:oMath xmlns:m="http://schemas.openxmlformats.org/officeDocument/2006/math">
                    <m:r>
                      <a:rPr lang="cs-CZ" b="0" i="1" smtClean="0">
                        <a:solidFill>
                          <a:schemeClr val="tx1"/>
                        </a:solidFill>
                        <a:latin typeface="Cambria Math"/>
                      </a:rPr>
                      <m:t>h</m:t>
                    </m:r>
                    <m:r>
                      <a:rPr lang="cs-CZ" b="0" i="1" smtClean="0">
                        <a:solidFill>
                          <a:schemeClr val="tx1"/>
                        </a:solidFill>
                        <a:latin typeface="Cambria Math"/>
                      </a:rPr>
                      <m:t>=</m:t>
                    </m:r>
                    <m:sSub>
                      <m:sSubPr>
                        <m:ctrlPr>
                          <a:rPr lang="cs-CZ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>
                            <a:solidFill>
                              <a:schemeClr val="tx1"/>
                            </a:solidFill>
                            <a:latin typeface="Cambria Math"/>
                          </a:rPr>
                          <m:t>h</m:t>
                        </m:r>
                      </m:e>
                      <m:sub>
                        <m:r>
                          <a:rPr lang="cs-CZ" b="0" i="1">
                            <a:solidFill>
                              <a:schemeClr val="tx1"/>
                            </a:solidFill>
                            <a:latin typeface="Cambria Math"/>
                          </a:rPr>
                          <m:t>0</m:t>
                        </m:r>
                      </m:sub>
                    </m:sSub>
                    <m:r>
                      <a:rPr lang="cs-CZ" b="0" i="1">
                        <a:solidFill>
                          <a:schemeClr val="tx1"/>
                        </a:solidFill>
                        <a:latin typeface="Cambria Math"/>
                      </a:rPr>
                      <m:t>−</m:t>
                    </m:r>
                    <m:f>
                      <m:fPr>
                        <m:ctrlPr>
                          <a:rPr lang="cs-CZ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>
                            <a:solidFill>
                              <a:schemeClr val="tx1"/>
                            </a:solidFill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cs-CZ" b="0" i="1">
                            <a:solidFill>
                              <a:schemeClr val="tx1"/>
                            </a:solidFill>
                            <a:latin typeface="Cambria Math"/>
                          </a:rPr>
                          <m:t>2</m:t>
                        </m:r>
                      </m:den>
                    </m:f>
                    <m:r>
                      <a:rPr lang="cs-CZ" b="0" i="1">
                        <a:solidFill>
                          <a:schemeClr val="tx1"/>
                        </a:solidFill>
                        <a:latin typeface="Cambria Math"/>
                      </a:rPr>
                      <m:t>𝑔</m:t>
                    </m:r>
                    <m:r>
                      <a:rPr lang="cs-CZ" b="0" i="1">
                        <a:solidFill>
                          <a:schemeClr val="tx1"/>
                        </a:solidFill>
                        <a:latin typeface="Cambria Math"/>
                      </a:rPr>
                      <m:t> . </m:t>
                    </m:r>
                    <m:sSup>
                      <m:sSupPr>
                        <m:ctrlPr>
                          <a:rPr lang="cs-CZ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>
                            <a:solidFill>
                              <a:schemeClr val="tx1"/>
                            </a:solidFill>
                            <a:latin typeface="Cambria Math"/>
                          </a:rPr>
                          <m:t>𝑡</m:t>
                        </m:r>
                      </m:e>
                      <m:sup>
                        <m:r>
                          <a:rPr lang="cs-CZ" b="0" i="1">
                            <a:solidFill>
                              <a:schemeClr val="tx1"/>
                            </a:solidFill>
                            <a:latin typeface="Cambria Math"/>
                          </a:rPr>
                          <m:t>2</m:t>
                        </m:r>
                      </m:sup>
                    </m:sSup>
                  </m:oMath>
                </a14:m>
                <a:r>
                  <a:rPr lang="cs-CZ" dirty="0"/>
                  <a:t>:</a:t>
                </a:r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h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/>
                            </a:rPr>
                            <m:t>h</m:t>
                          </m:r>
                        </m:e>
                        <m:sub>
                          <m:r>
                            <a:rPr lang="cs-CZ" i="1">
                              <a:latin typeface="Cambria Math"/>
                            </a:rPr>
                            <m:t>0</m:t>
                          </m:r>
                        </m:sub>
                      </m:sSub>
                      <m:r>
                        <a:rPr lang="cs-CZ" i="1">
                          <a:latin typeface="Cambria Math"/>
                        </a:rPr>
                        <m:t>−</m:t>
                      </m:r>
                      <m:f>
                        <m:f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i="1">
                              <a:latin typeface="Cambria Math"/>
                            </a:rPr>
                            <m:t>1</m:t>
                          </m:r>
                        </m:num>
                        <m:den>
                          <m:r>
                            <a:rPr lang="cs-CZ" i="1">
                              <a:latin typeface="Cambria Math"/>
                            </a:rPr>
                            <m:t>2</m:t>
                          </m:r>
                        </m:den>
                      </m:f>
                      <m:r>
                        <a:rPr lang="cs-CZ" i="1">
                          <a:latin typeface="Cambria Math"/>
                        </a:rPr>
                        <m:t>𝑔</m:t>
                      </m:r>
                      <m:r>
                        <a:rPr lang="cs-CZ" i="1">
                          <a:latin typeface="Cambria Math"/>
                        </a:rPr>
                        <m:t> . </m:t>
                      </m:r>
                      <m:sSup>
                        <m:sSup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i="1">
                              <a:latin typeface="Cambria Math"/>
                            </a:rPr>
                            <m:t>𝑡</m:t>
                          </m:r>
                        </m:e>
                        <m:sup>
                          <m:r>
                            <a:rPr lang="cs-CZ" i="1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   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→      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h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d>
                        <m:d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200−</m:t>
                          </m:r>
                          <m:f>
                            <m:f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</m:t>
                              </m:r>
                            </m:num>
                            <m:den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den>
                          </m:f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∙10∙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3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e>
                      </m:d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m</m:t>
                      </m:r>
                      <m: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=155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m</m:t>
                      </m:r>
                    </m:oMath>
                  </m:oMathPara>
                </a14:m>
                <a:endParaRPr lang="cs-CZ" dirty="0"/>
              </a:p>
              <a:p>
                <a:endParaRPr lang="cs-CZ" sz="800" dirty="0"/>
              </a:p>
              <a:p>
                <a:pPr algn="ctr"/>
                <a:r>
                  <a:rPr lang="cs-CZ" b="1" dirty="0"/>
                  <a:t>Ve třetí sekundě letu mělo těleso výšku 155 m nad terénem.</a:t>
                </a:r>
              </a:p>
            </p:txBody>
          </p:sp>
        </mc:Choice>
        <mc:Fallback xmlns="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2B636915-3778-14BF-D429-782A2C42C07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7809" y="1804946"/>
                <a:ext cx="11465781" cy="2835584"/>
              </a:xfrm>
              <a:prstGeom prst="rect">
                <a:avLst/>
              </a:prstGeom>
              <a:blipFill>
                <a:blip r:embed="rId3"/>
                <a:stretch>
                  <a:fillRect l="-478" t="-1075" b="-258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>
                <a:extLst>
                  <a:ext uri="{FF2B5EF4-FFF2-40B4-BE49-F238E27FC236}">
                    <a16:creationId xmlns:a16="http://schemas.microsoft.com/office/drawing/2014/main" id="{A21D8A24-A772-2A5D-7714-D33BBC9BC125}"/>
                  </a:ext>
                </a:extLst>
              </p:cNvPr>
              <p:cNvSpPr txBox="1"/>
              <p:nvPr/>
            </p:nvSpPr>
            <p:spPr>
              <a:xfrm>
                <a:off x="357808" y="4683722"/>
                <a:ext cx="11465781" cy="129259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c) Výpočet dopadové rychlosti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𝑑</m:t>
                        </m:r>
                      </m:sub>
                    </m:sSub>
                  </m:oMath>
                </a14:m>
                <a:r>
                  <a:rPr lang="cs-CZ" dirty="0"/>
                  <a:t> provedeme podle vztahu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cs-CZ" b="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𝑑</m:t>
                        </m:r>
                      </m:sub>
                    </m:sSub>
                    <m:r>
                      <a:rPr lang="cs-CZ" b="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  <m:rad>
                      <m:radPr>
                        <m:degHide m:val="on"/>
                        <m:ctrlPr>
                          <a:rPr lang="cs-CZ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cs-CZ" b="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2.</m:t>
                        </m:r>
                        <m:sSub>
                          <m:sSubPr>
                            <m:ctrlPr>
                              <a:rPr lang="cs-CZ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h</m:t>
                            </m:r>
                          </m:e>
                          <m:sub>
                            <m:r>
                              <a:rPr lang="cs-CZ" b="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0</m:t>
                            </m:r>
                          </m:sub>
                        </m:sSub>
                        <m:r>
                          <a:rPr lang="cs-CZ" b="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.</m:t>
                        </m:r>
                        <m:r>
                          <a:rPr lang="cs-CZ" b="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𝑔</m:t>
                        </m:r>
                      </m:e>
                    </m:rad>
                  </m:oMath>
                </a14:m>
                <a:r>
                  <a:rPr lang="cs-CZ" dirty="0"/>
                  <a:t>:</a:t>
                </a:r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𝑑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2.</m:t>
                          </m:r>
                          <m:sSub>
                            <m:sSubPr>
                              <m:ctrlPr>
                                <a:rPr lang="cs-CZ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h</m:t>
                              </m:r>
                            </m:e>
                            <m:sub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sub>
                          </m:s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.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𝑔</m:t>
                          </m:r>
                        </m:e>
                      </m:rad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       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→        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2.200.10</m:t>
                          </m:r>
                        </m:e>
                      </m:rad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 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m</m:t>
                          </m:r>
                          <m: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. </m:t>
                          </m:r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s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≈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62 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m</m:t>
                          </m:r>
                          <m: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. </m:t>
                          </m:r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s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  <a:p>
                <a:endParaRPr lang="cs-CZ" sz="800" dirty="0"/>
              </a:p>
              <a:p>
                <a:pPr algn="ctr"/>
                <a:r>
                  <a:rPr lang="cs-CZ" b="1" dirty="0"/>
                  <a:t>Těleso dopadlo na povrch Země rychlostí přibližně 62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𝐦</m:t>
                        </m:r>
                        <m:r>
                          <a:rPr lang="cs-CZ" b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 . </m:t>
                        </m:r>
                        <m:r>
                          <a:rPr lang="cs-CZ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𝒔</m:t>
                        </m:r>
                      </m:e>
                      <m:sup>
                        <m:r>
                          <a:rPr lang="cs-CZ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</m:t>
                        </m:r>
                        <m:r>
                          <a:rPr lang="cs-CZ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𝟏</m:t>
                        </m:r>
                      </m:sup>
                    </m:sSup>
                  </m:oMath>
                </a14:m>
                <a:r>
                  <a:rPr lang="cs-CZ" b="1" dirty="0"/>
                  <a:t> </a:t>
                </a:r>
              </a:p>
            </p:txBody>
          </p:sp>
        </mc:Choice>
        <mc:Fallback xmlns="">
          <p:sp>
            <p:nvSpPr>
              <p:cNvPr id="7" name="TextovéPole 6">
                <a:extLst>
                  <a:ext uri="{FF2B5EF4-FFF2-40B4-BE49-F238E27FC236}">
                    <a16:creationId xmlns:a16="http://schemas.microsoft.com/office/drawing/2014/main" id="{A21D8A24-A772-2A5D-7714-D33BBC9BC12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7808" y="4683722"/>
                <a:ext cx="11465781" cy="1292598"/>
              </a:xfrm>
              <a:prstGeom prst="rect">
                <a:avLst/>
              </a:prstGeom>
              <a:blipFill>
                <a:blip r:embed="rId4"/>
                <a:stretch>
                  <a:fillRect l="-478" b="-660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28870428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477078" y="330616"/>
            <a:ext cx="93937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/>
              <a:t>Pád v homogenním tíhovém poli Země s nenulovou počáteční rychlostí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ovéPole 1"/>
              <p:cNvSpPr txBox="1"/>
              <p:nvPr/>
            </p:nvSpPr>
            <p:spPr>
              <a:xfrm>
                <a:off x="4699221" y="1124745"/>
                <a:ext cx="6824564" cy="28623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Pokud hmotný předmět „pouze“ neupustíme například z vyhlídkové věže, ale hodíme jej směrem dolů, udělíme mu počáteční rychlost.  Tíhová síla pak tuto rychlost zvyšuje.</a:t>
                </a:r>
              </a:p>
              <a:p>
                <a:r>
                  <a:rPr lang="cs-CZ" dirty="0"/>
                  <a:t>Udělená počáteční rychlost samozřejmě má vliv na velikost okamžité rychlosti, dráhy a času.</a:t>
                </a:r>
              </a:p>
              <a:p>
                <a:r>
                  <a:rPr lang="cs-CZ" dirty="0"/>
                  <a:t>Vztahy pro výpočet okamžité rychlosti, dráhy a času jsou opět stejné jako u vztahů pro výpočet stejných parametrů pro pohyb rovnoměrně zrychlený, přímočarý s nenulovou počáteční rychlostí, kde zrychlení </a:t>
                </a:r>
                <a:r>
                  <a:rPr lang="cs-CZ" b="1" dirty="0"/>
                  <a:t>a </a:t>
                </a:r>
                <a:r>
                  <a:rPr lang="cs-CZ" dirty="0"/>
                  <a:t>nahradíme tíhovým zrychlením </a:t>
                </a:r>
                <a:r>
                  <a:rPr lang="cs-CZ" b="1" dirty="0"/>
                  <a:t>g </a:t>
                </a:r>
                <a:r>
                  <a:rPr lang="cs-CZ" dirty="0"/>
                  <a:t>a dráhu s nahradíme písmenem </a:t>
                </a:r>
                <a14:m>
                  <m:oMath xmlns:m="http://schemas.openxmlformats.org/officeDocument/2006/math">
                    <m:r>
                      <a:rPr lang="cs-CZ" b="1" i="1" dirty="0">
                        <a:latin typeface="Cambria Math" panose="02040503050406030204" pitchFamily="18" charset="0"/>
                      </a:rPr>
                      <m:t>𝒉</m:t>
                    </m:r>
                  </m:oMath>
                </a14:m>
                <a:r>
                  <a:rPr lang="cs-CZ" dirty="0"/>
                  <a:t>, obecně užívaným znakem pro výšku. </a:t>
                </a:r>
              </a:p>
            </p:txBody>
          </p:sp>
        </mc:Choice>
        <mc:Fallback xmlns="">
          <p:sp>
            <p:nvSpPr>
              <p:cNvPr id="2" name="TextovéPole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99221" y="1124745"/>
                <a:ext cx="6824564" cy="2862322"/>
              </a:xfrm>
              <a:prstGeom prst="rect">
                <a:avLst/>
              </a:prstGeom>
              <a:blipFill>
                <a:blip r:embed="rId2"/>
                <a:stretch>
                  <a:fillRect l="-804" t="-1279" b="-255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7" name="Přímá spojnice 6">
            <a:extLst>
              <a:ext uri="{FF2B5EF4-FFF2-40B4-BE49-F238E27FC236}">
                <a16:creationId xmlns:a16="http://schemas.microsoft.com/office/drawing/2014/main" id="{FDE75AF6-4D56-8F2C-439D-3AD29B169D34}"/>
              </a:ext>
            </a:extLst>
          </p:cNvPr>
          <p:cNvCxnSpPr>
            <a:cxnSpLocks/>
          </p:cNvCxnSpPr>
          <p:nvPr/>
        </p:nvCxnSpPr>
        <p:spPr>
          <a:xfrm>
            <a:off x="593476" y="1347143"/>
            <a:ext cx="636737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9">
            <a:extLst>
              <a:ext uri="{FF2B5EF4-FFF2-40B4-BE49-F238E27FC236}">
                <a16:creationId xmlns:a16="http://schemas.microsoft.com/office/drawing/2014/main" id="{870CCED6-AE8F-CAF2-51C0-12736E1D9878}"/>
              </a:ext>
            </a:extLst>
          </p:cNvPr>
          <p:cNvCxnSpPr/>
          <p:nvPr/>
        </p:nvCxnSpPr>
        <p:spPr>
          <a:xfrm>
            <a:off x="1230213" y="1347143"/>
            <a:ext cx="0" cy="1872208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Ovál 11">
            <a:extLst>
              <a:ext uri="{FF2B5EF4-FFF2-40B4-BE49-F238E27FC236}">
                <a16:creationId xmlns:a16="http://schemas.microsoft.com/office/drawing/2014/main" id="{713B2D78-F4CC-674E-BCEB-257B45111796}"/>
              </a:ext>
            </a:extLst>
          </p:cNvPr>
          <p:cNvSpPr/>
          <p:nvPr/>
        </p:nvSpPr>
        <p:spPr>
          <a:xfrm>
            <a:off x="1518245" y="1226488"/>
            <a:ext cx="216024" cy="21602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4" name="Přímá spojnice se šipkou 13">
            <a:extLst>
              <a:ext uri="{FF2B5EF4-FFF2-40B4-BE49-F238E27FC236}">
                <a16:creationId xmlns:a16="http://schemas.microsoft.com/office/drawing/2014/main" id="{FFBCE029-305D-2120-4C1E-9095038EB893}"/>
              </a:ext>
            </a:extLst>
          </p:cNvPr>
          <p:cNvCxnSpPr>
            <a:stCxn id="12" idx="4"/>
          </p:cNvCxnSpPr>
          <p:nvPr/>
        </p:nvCxnSpPr>
        <p:spPr>
          <a:xfrm>
            <a:off x="1626257" y="1442513"/>
            <a:ext cx="0" cy="696719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15">
            <a:extLst>
              <a:ext uri="{FF2B5EF4-FFF2-40B4-BE49-F238E27FC236}">
                <a16:creationId xmlns:a16="http://schemas.microsoft.com/office/drawing/2014/main" id="{2D0C7B49-7657-D392-61CA-B901DC440079}"/>
              </a:ext>
            </a:extLst>
          </p:cNvPr>
          <p:cNvCxnSpPr>
            <a:cxnSpLocks/>
          </p:cNvCxnSpPr>
          <p:nvPr/>
        </p:nvCxnSpPr>
        <p:spPr>
          <a:xfrm>
            <a:off x="593476" y="3219351"/>
            <a:ext cx="1788865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ovéPole 16">
                <a:extLst>
                  <a:ext uri="{FF2B5EF4-FFF2-40B4-BE49-F238E27FC236}">
                    <a16:creationId xmlns:a16="http://schemas.microsoft.com/office/drawing/2014/main" id="{C95CE74E-6F8E-6489-1169-BCEB62D797F5}"/>
                  </a:ext>
                </a:extLst>
              </p:cNvPr>
              <p:cNvSpPr txBox="1"/>
              <p:nvPr/>
            </p:nvSpPr>
            <p:spPr>
              <a:xfrm>
                <a:off x="1733323" y="1595820"/>
                <a:ext cx="93610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/>
                            </a:rPr>
                            <m:t>𝑣</m:t>
                          </m:r>
                        </m:e>
                        <m:sub>
                          <m:r>
                            <a:rPr lang="cs-CZ" i="1">
                              <a:latin typeface="Cambria Math"/>
                            </a:rPr>
                            <m:t>0</m:t>
                          </m:r>
                        </m:sub>
                      </m:sSub>
                      <m:r>
                        <a:rPr lang="cs-CZ" b="0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&gt;</m:t>
                      </m:r>
                      <m:r>
                        <a:rPr lang="cs-CZ" i="1">
                          <a:latin typeface="Cambria Math"/>
                          <a:ea typeface="Cambria Math"/>
                        </a:rPr>
                        <m:t>0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7" name="TextovéPole 16">
                <a:extLst>
                  <a:ext uri="{FF2B5EF4-FFF2-40B4-BE49-F238E27FC236}">
                    <a16:creationId xmlns:a16="http://schemas.microsoft.com/office/drawing/2014/main" id="{C95CE74E-6F8E-6489-1169-BCEB62D797F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33323" y="1595820"/>
                <a:ext cx="936104" cy="369332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8" name="Přímá spojnice 17">
            <a:extLst>
              <a:ext uri="{FF2B5EF4-FFF2-40B4-BE49-F238E27FC236}">
                <a16:creationId xmlns:a16="http://schemas.microsoft.com/office/drawing/2014/main" id="{78319E75-BF9D-7CDB-8FBF-AF5E78686E28}"/>
              </a:ext>
            </a:extLst>
          </p:cNvPr>
          <p:cNvCxnSpPr/>
          <p:nvPr/>
        </p:nvCxnSpPr>
        <p:spPr>
          <a:xfrm>
            <a:off x="1230213" y="2363671"/>
            <a:ext cx="115212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nice se šipkou 18">
            <a:extLst>
              <a:ext uri="{FF2B5EF4-FFF2-40B4-BE49-F238E27FC236}">
                <a16:creationId xmlns:a16="http://schemas.microsoft.com/office/drawing/2014/main" id="{D80C11D8-5006-53B4-9F12-AB29D859E0BF}"/>
              </a:ext>
            </a:extLst>
          </p:cNvPr>
          <p:cNvCxnSpPr/>
          <p:nvPr/>
        </p:nvCxnSpPr>
        <p:spPr>
          <a:xfrm>
            <a:off x="2018495" y="2363671"/>
            <a:ext cx="0" cy="85568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ovéPole 19">
                <a:extLst>
                  <a:ext uri="{FF2B5EF4-FFF2-40B4-BE49-F238E27FC236}">
                    <a16:creationId xmlns:a16="http://schemas.microsoft.com/office/drawing/2014/main" id="{5A315BEB-2381-4D8C-1A1D-F01336859228}"/>
                  </a:ext>
                </a:extLst>
              </p:cNvPr>
              <p:cNvSpPr txBox="1"/>
              <p:nvPr/>
            </p:nvSpPr>
            <p:spPr>
              <a:xfrm>
                <a:off x="2018495" y="2595244"/>
                <a:ext cx="322717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h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0" name="TextovéPole 19">
                <a:extLst>
                  <a:ext uri="{FF2B5EF4-FFF2-40B4-BE49-F238E27FC236}">
                    <a16:creationId xmlns:a16="http://schemas.microsoft.com/office/drawing/2014/main" id="{5A315BEB-2381-4D8C-1A1D-F0133685922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18495" y="2595244"/>
                <a:ext cx="322717" cy="369332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1" name="Přímá spojnice se šipkou 20">
            <a:extLst>
              <a:ext uri="{FF2B5EF4-FFF2-40B4-BE49-F238E27FC236}">
                <a16:creationId xmlns:a16="http://schemas.microsoft.com/office/drawing/2014/main" id="{58064113-9038-C9F9-884B-DDA69F573BB6}"/>
              </a:ext>
            </a:extLst>
          </p:cNvPr>
          <p:cNvCxnSpPr>
            <a:cxnSpLocks/>
          </p:cNvCxnSpPr>
          <p:nvPr/>
        </p:nvCxnSpPr>
        <p:spPr>
          <a:xfrm flipH="1">
            <a:off x="800209" y="1347143"/>
            <a:ext cx="1" cy="1872208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ovéPole 21">
                <a:extLst>
                  <a:ext uri="{FF2B5EF4-FFF2-40B4-BE49-F238E27FC236}">
                    <a16:creationId xmlns:a16="http://schemas.microsoft.com/office/drawing/2014/main" id="{880D8507-D6BF-F720-5EAF-B7E19D67739A}"/>
                  </a:ext>
                </a:extLst>
              </p:cNvPr>
              <p:cNvSpPr txBox="1"/>
              <p:nvPr/>
            </p:nvSpPr>
            <p:spPr>
              <a:xfrm>
                <a:off x="767759" y="2213801"/>
                <a:ext cx="348845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2" name="TextovéPole 21">
                <a:extLst>
                  <a:ext uri="{FF2B5EF4-FFF2-40B4-BE49-F238E27FC236}">
                    <a16:creationId xmlns:a16="http://schemas.microsoft.com/office/drawing/2014/main" id="{880D8507-D6BF-F720-5EAF-B7E19D67739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67759" y="2213801"/>
                <a:ext cx="348845" cy="369332"/>
              </a:xfrm>
              <a:prstGeom prst="rect">
                <a:avLst/>
              </a:prstGeom>
              <a:blipFill>
                <a:blip r:embed="rId5"/>
                <a:stretch>
                  <a:fillRect r="-701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3" name="Přímá spojnice 22">
            <a:extLst>
              <a:ext uri="{FF2B5EF4-FFF2-40B4-BE49-F238E27FC236}">
                <a16:creationId xmlns:a16="http://schemas.microsoft.com/office/drawing/2014/main" id="{B1CFC2B4-5DAA-B56F-92CB-0DA4F99528CF}"/>
              </a:ext>
            </a:extLst>
          </p:cNvPr>
          <p:cNvCxnSpPr/>
          <p:nvPr/>
        </p:nvCxnSpPr>
        <p:spPr>
          <a:xfrm flipH="1">
            <a:off x="477078" y="3234713"/>
            <a:ext cx="145100" cy="19046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nice 23">
            <a:extLst>
              <a:ext uri="{FF2B5EF4-FFF2-40B4-BE49-F238E27FC236}">
                <a16:creationId xmlns:a16="http://schemas.microsoft.com/office/drawing/2014/main" id="{6278C06A-1035-F78F-0ED7-F56874D56C4C}"/>
              </a:ext>
            </a:extLst>
          </p:cNvPr>
          <p:cNvCxnSpPr/>
          <p:nvPr/>
        </p:nvCxnSpPr>
        <p:spPr>
          <a:xfrm flipH="1">
            <a:off x="661058" y="3230485"/>
            <a:ext cx="145100" cy="19046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nice 24">
            <a:extLst>
              <a:ext uri="{FF2B5EF4-FFF2-40B4-BE49-F238E27FC236}">
                <a16:creationId xmlns:a16="http://schemas.microsoft.com/office/drawing/2014/main" id="{77CBBB74-2C75-2FAE-2191-7E0C0DC6608F}"/>
              </a:ext>
            </a:extLst>
          </p:cNvPr>
          <p:cNvCxnSpPr/>
          <p:nvPr/>
        </p:nvCxnSpPr>
        <p:spPr>
          <a:xfrm flipH="1">
            <a:off x="891576" y="3210184"/>
            <a:ext cx="145100" cy="19046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nice 25">
            <a:extLst>
              <a:ext uri="{FF2B5EF4-FFF2-40B4-BE49-F238E27FC236}">
                <a16:creationId xmlns:a16="http://schemas.microsoft.com/office/drawing/2014/main" id="{28D2FD17-AFC6-BD59-DC7A-A3C5E3D1500B}"/>
              </a:ext>
            </a:extLst>
          </p:cNvPr>
          <p:cNvCxnSpPr/>
          <p:nvPr/>
        </p:nvCxnSpPr>
        <p:spPr>
          <a:xfrm flipH="1">
            <a:off x="1075857" y="3230485"/>
            <a:ext cx="145100" cy="19046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Přímá spojnice 26">
            <a:extLst>
              <a:ext uri="{FF2B5EF4-FFF2-40B4-BE49-F238E27FC236}">
                <a16:creationId xmlns:a16="http://schemas.microsoft.com/office/drawing/2014/main" id="{B6C256C3-9C51-C2CF-54FD-D59464CB8CB0}"/>
              </a:ext>
            </a:extLst>
          </p:cNvPr>
          <p:cNvCxnSpPr/>
          <p:nvPr/>
        </p:nvCxnSpPr>
        <p:spPr>
          <a:xfrm flipH="1">
            <a:off x="1314838" y="3226425"/>
            <a:ext cx="145100" cy="19046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Přímá spojnice 27">
            <a:extLst>
              <a:ext uri="{FF2B5EF4-FFF2-40B4-BE49-F238E27FC236}">
                <a16:creationId xmlns:a16="http://schemas.microsoft.com/office/drawing/2014/main" id="{B9267186-2C71-F148-E9AC-F55469888E20}"/>
              </a:ext>
            </a:extLst>
          </p:cNvPr>
          <p:cNvCxnSpPr/>
          <p:nvPr/>
        </p:nvCxnSpPr>
        <p:spPr>
          <a:xfrm flipH="1">
            <a:off x="1539933" y="3230485"/>
            <a:ext cx="145100" cy="19046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Přímá spojnice 28">
            <a:extLst>
              <a:ext uri="{FF2B5EF4-FFF2-40B4-BE49-F238E27FC236}">
                <a16:creationId xmlns:a16="http://schemas.microsoft.com/office/drawing/2014/main" id="{1704C5E4-10B3-2054-63BC-AF77251B1583}"/>
              </a:ext>
            </a:extLst>
          </p:cNvPr>
          <p:cNvCxnSpPr/>
          <p:nvPr/>
        </p:nvCxnSpPr>
        <p:spPr>
          <a:xfrm flipH="1">
            <a:off x="1738100" y="3226425"/>
            <a:ext cx="145100" cy="19046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Přímá spojnice 29">
            <a:extLst>
              <a:ext uri="{FF2B5EF4-FFF2-40B4-BE49-F238E27FC236}">
                <a16:creationId xmlns:a16="http://schemas.microsoft.com/office/drawing/2014/main" id="{8028F2DA-6783-9045-AECD-2CBBA755A70D}"/>
              </a:ext>
            </a:extLst>
          </p:cNvPr>
          <p:cNvCxnSpPr/>
          <p:nvPr/>
        </p:nvCxnSpPr>
        <p:spPr>
          <a:xfrm flipH="1">
            <a:off x="1945298" y="3234714"/>
            <a:ext cx="145100" cy="19046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Přímá spojnice 30">
            <a:extLst>
              <a:ext uri="{FF2B5EF4-FFF2-40B4-BE49-F238E27FC236}">
                <a16:creationId xmlns:a16="http://schemas.microsoft.com/office/drawing/2014/main" id="{AA9644C4-632B-A9A1-2FD4-32A45E248CA9}"/>
              </a:ext>
            </a:extLst>
          </p:cNvPr>
          <p:cNvCxnSpPr/>
          <p:nvPr/>
        </p:nvCxnSpPr>
        <p:spPr>
          <a:xfrm flipH="1">
            <a:off x="2160584" y="3238533"/>
            <a:ext cx="145100" cy="19046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ovéPole 31">
                <a:extLst>
                  <a:ext uri="{FF2B5EF4-FFF2-40B4-BE49-F238E27FC236}">
                    <a16:creationId xmlns:a16="http://schemas.microsoft.com/office/drawing/2014/main" id="{9B9E214A-905C-0EF8-F19B-1DB03F2BE61A}"/>
                  </a:ext>
                </a:extLst>
              </p:cNvPr>
              <p:cNvSpPr txBox="1"/>
              <p:nvPr/>
            </p:nvSpPr>
            <p:spPr>
              <a:xfrm>
                <a:off x="3823954" y="4319531"/>
                <a:ext cx="2700000" cy="1080000"/>
              </a:xfrm>
              <a:prstGeom prst="rect">
                <a:avLst/>
              </a:prstGeom>
              <a:noFill/>
              <a:ln w="19050">
                <a:solidFill>
                  <a:schemeClr val="tx1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Pro rychlost v čase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𝑡</m:t>
                    </m:r>
                  </m:oMath>
                </a14:m>
                <a:r>
                  <a:rPr lang="cs-CZ" dirty="0"/>
                  <a:t> platí:</a:t>
                </a:r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1" i="1">
                          <a:solidFill>
                            <a:srgbClr val="FF0000"/>
                          </a:solidFill>
                          <a:latin typeface="Cambria Math"/>
                        </a:rPr>
                        <m:t>𝒗</m:t>
                      </m:r>
                      <m:r>
                        <a:rPr lang="cs-CZ" b="1" i="1">
                          <a:solidFill>
                            <a:srgbClr val="FF0000"/>
                          </a:solidFill>
                          <a:latin typeface="Cambria Math"/>
                        </a:rPr>
                        <m:t>=</m:t>
                      </m:r>
                      <m:sSub>
                        <m:sSubPr>
                          <m:ctrlPr>
                            <a:rPr lang="cs-CZ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𝒗</m:t>
                          </m:r>
                        </m:e>
                        <m:sub>
                          <m:r>
                            <a:rPr lang="cs-CZ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𝟎</m:t>
                          </m:r>
                        </m:sub>
                      </m:sSub>
                      <m:r>
                        <a:rPr lang="cs-CZ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cs-CZ" b="1" i="1">
                          <a:solidFill>
                            <a:srgbClr val="FF0000"/>
                          </a:solidFill>
                          <a:latin typeface="Cambria Math"/>
                        </a:rPr>
                        <m:t>𝒈</m:t>
                      </m:r>
                      <m:r>
                        <a:rPr lang="cs-CZ" b="1" i="1">
                          <a:solidFill>
                            <a:srgbClr val="FF0000"/>
                          </a:solidFill>
                          <a:latin typeface="Cambria Math"/>
                        </a:rPr>
                        <m:t>.</m:t>
                      </m:r>
                      <m:r>
                        <a:rPr lang="cs-CZ" b="1" i="1">
                          <a:solidFill>
                            <a:srgbClr val="FF0000"/>
                          </a:solidFill>
                          <a:latin typeface="Cambria Math"/>
                        </a:rPr>
                        <m:t>𝒕</m:t>
                      </m:r>
                    </m:oMath>
                  </m:oMathPara>
                </a14:m>
                <a:endParaRPr lang="cs-CZ" dirty="0"/>
              </a:p>
              <a:p>
                <a:endParaRPr lang="cs-CZ" dirty="0"/>
              </a:p>
            </p:txBody>
          </p:sp>
        </mc:Choice>
        <mc:Fallback xmlns="">
          <p:sp>
            <p:nvSpPr>
              <p:cNvPr id="32" name="TextovéPole 31">
                <a:extLst>
                  <a:ext uri="{FF2B5EF4-FFF2-40B4-BE49-F238E27FC236}">
                    <a16:creationId xmlns:a16="http://schemas.microsoft.com/office/drawing/2014/main" id="{9B9E214A-905C-0EF8-F19B-1DB03F2BE61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23954" y="4319531"/>
                <a:ext cx="2700000" cy="1080000"/>
              </a:xfrm>
              <a:prstGeom prst="rect">
                <a:avLst/>
              </a:prstGeom>
              <a:blipFill>
                <a:blip r:embed="rId6"/>
                <a:stretch>
                  <a:fillRect l="-1570" t="-2778"/>
                </a:stretch>
              </a:blipFill>
              <a:ln w="19050"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3" name="TextovéPole 32">
                <a:extLst>
                  <a:ext uri="{FF2B5EF4-FFF2-40B4-BE49-F238E27FC236}">
                    <a16:creationId xmlns:a16="http://schemas.microsoft.com/office/drawing/2014/main" id="{63F77189-72EA-497B-7EBF-F60DE56C2CB9}"/>
                  </a:ext>
                </a:extLst>
              </p:cNvPr>
              <p:cNvSpPr txBox="1"/>
              <p:nvPr/>
            </p:nvSpPr>
            <p:spPr>
              <a:xfrm>
                <a:off x="7543017" y="4322720"/>
                <a:ext cx="3779640" cy="1080000"/>
              </a:xfrm>
              <a:prstGeom prst="rect">
                <a:avLst/>
              </a:prstGeom>
              <a:noFill/>
              <a:ln w="19050">
                <a:solidFill>
                  <a:schemeClr val="tx1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Pro výšku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h</m:t>
                    </m:r>
                  </m:oMath>
                </a14:m>
                <a:r>
                  <a:rPr lang="cs-CZ" dirty="0"/>
                  <a:t> nad místem dopadu platí:</a:t>
                </a:r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1" i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𝒉</m:t>
                      </m:r>
                      <m:r>
                        <a:rPr lang="cs-CZ" b="1" i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𝒉</m:t>
                          </m:r>
                        </m:e>
                        <m:sub>
                          <m:r>
                            <a:rPr lang="cs-CZ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𝟎</m:t>
                          </m:r>
                        </m:sub>
                      </m:sSub>
                      <m:r>
                        <a:rPr lang="cs-CZ" b="1" i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cs-CZ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lang="cs-CZ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𝒗</m:t>
                          </m:r>
                        </m:e>
                        <m:sub>
                          <m:r>
                            <a:rPr lang="cs-CZ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𝟎</m:t>
                          </m:r>
                        </m:sub>
                      </m:sSub>
                      <m:r>
                        <a:rPr lang="cs-CZ" b="1" i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𝒕</m:t>
                      </m:r>
                      <m:r>
                        <a:rPr lang="cs-CZ" b="1" i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cs-CZ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𝟏</m:t>
                          </m:r>
                        </m:num>
                        <m:den>
                          <m:r>
                            <a:rPr lang="cs-CZ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𝟐</m:t>
                          </m:r>
                        </m:den>
                      </m:f>
                      <m:r>
                        <a:rPr lang="cs-CZ" b="1" i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𝒈</m:t>
                      </m:r>
                      <m:r>
                        <a:rPr lang="cs-CZ" b="1" i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 . </m:t>
                      </m:r>
                      <m:sSup>
                        <m:sSupPr>
                          <m:ctrlPr>
                            <a:rPr lang="cs-CZ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𝒕</m:t>
                          </m:r>
                        </m:e>
                        <m:sup>
                          <m:r>
                            <a:rPr lang="cs-CZ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𝟐</m:t>
                          </m:r>
                        </m:sup>
                      </m:sSup>
                      <m:r>
                        <a:rPr lang="cs-CZ" b="1" i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cs-CZ" b="1" i="1" dirty="0">
                  <a:solidFill>
                    <a:srgbClr val="FF0000"/>
                  </a:solidFill>
                  <a:latin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33" name="TextovéPole 32">
                <a:extLst>
                  <a:ext uri="{FF2B5EF4-FFF2-40B4-BE49-F238E27FC236}">
                    <a16:creationId xmlns:a16="http://schemas.microsoft.com/office/drawing/2014/main" id="{63F77189-72EA-497B-7EBF-F60DE56C2CB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543017" y="4322720"/>
                <a:ext cx="3779640" cy="1080000"/>
              </a:xfrm>
              <a:prstGeom prst="rect">
                <a:avLst/>
              </a:prstGeom>
              <a:blipFill>
                <a:blip r:embed="rId7"/>
                <a:stretch>
                  <a:fillRect l="-1124" t="-2222"/>
                </a:stretch>
              </a:blipFill>
              <a:ln w="19050"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98408071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>
                <a:extLst>
                  <a:ext uri="{FF2B5EF4-FFF2-40B4-BE49-F238E27FC236}">
                    <a16:creationId xmlns:a16="http://schemas.microsoft.com/office/drawing/2014/main" id="{B815FE9D-D2E2-1345-D547-A0F66985452B}"/>
                  </a:ext>
                </a:extLst>
              </p:cNvPr>
              <p:cNvSpPr txBox="1"/>
              <p:nvPr/>
            </p:nvSpPr>
            <p:spPr>
              <a:xfrm>
                <a:off x="359797" y="2276134"/>
                <a:ext cx="6094674" cy="2585323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285750" indent="-285750">
                  <a:buFont typeface="Wingdings" panose="05000000000000000000" pitchFamily="2" charset="2"/>
                  <a:buChar char="§"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cs-CZ" i="1" dirty="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dirty="0" smtClean="0">
                            <a:latin typeface="Cambria Math" panose="02040503050406030204" pitchFamily="18" charset="0"/>
                          </a:rPr>
                          <m:t>h</m:t>
                        </m:r>
                      </m:e>
                      <m:sub>
                        <m:r>
                          <a:rPr lang="cs-CZ" b="0" i="1" dirty="0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</m:oMath>
                </a14:m>
                <a:r>
                  <a:rPr lang="cs-CZ" dirty="0"/>
                  <a:t> ​= 20 m – počáteční výška</a:t>
                </a:r>
              </a:p>
              <a:p>
                <a:pPr marL="285750" indent="-285750">
                  <a:buFont typeface="Wingdings" panose="05000000000000000000" pitchFamily="2" charset="2"/>
                  <a:buChar char="§"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cs-CZ" i="1" dirty="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dirty="0" smtClean="0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cs-CZ" b="0" i="1" dirty="0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</m:oMath>
                </a14:m>
                <a:r>
                  <a:rPr lang="cs-CZ" dirty="0"/>
                  <a:t> = 5 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m</m:t>
                        </m:r>
                        <m:r>
                          <a:rPr lang="cs-CZ" b="0" i="0" smtClean="0">
                            <a:latin typeface="Cambria Math" panose="02040503050406030204" pitchFamily="18" charset="0"/>
                          </a:rPr>
                          <m:t> . </m:t>
                        </m:r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s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</m:oMath>
                </a14:m>
                <a:r>
                  <a:rPr lang="cs-CZ" dirty="0"/>
                  <a:t> – počáteční rychlost směrem dolů</a:t>
                </a:r>
              </a:p>
              <a:p>
                <a:pPr marL="285750" indent="-285750">
                  <a:buFont typeface="Wingdings" panose="05000000000000000000" pitchFamily="2" charset="2"/>
                  <a:buChar char="§"/>
                </a:pP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𝑔</m:t>
                    </m:r>
                    <m:r>
                      <a:rPr lang="cs-CZ" i="1" dirty="0" smtClean="0">
                        <a:latin typeface="Cambria Math" panose="02040503050406030204" pitchFamily="18" charset="0"/>
                      </a:rPr>
                      <m:t>=9,81 </m:t>
                    </m:r>
                    <m:sSup>
                      <m:sSupPr>
                        <m:ctrlPr>
                          <a:rPr lang="cs-CZ" i="1" dirty="0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dirty="0" smtClean="0">
                            <a:latin typeface="Cambria Math" panose="02040503050406030204" pitchFamily="18" charset="0"/>
                          </a:rPr>
                          <m:t>m</m:t>
                        </m:r>
                        <m:r>
                          <a:rPr lang="cs-CZ" b="0" i="0" dirty="0" smtClean="0">
                            <a:latin typeface="Cambria Math" panose="02040503050406030204" pitchFamily="18" charset="0"/>
                          </a:rPr>
                          <m:t> . </m:t>
                        </m:r>
                        <m:r>
                          <m:rPr>
                            <m:sty m:val="p"/>
                          </m:rPr>
                          <a:rPr lang="cs-CZ" b="0" i="0" dirty="0" smtClean="0">
                            <a:latin typeface="Cambria Math" panose="02040503050406030204" pitchFamily="18" charset="0"/>
                          </a:rPr>
                          <m:t>s</m:t>
                        </m:r>
                      </m:e>
                      <m:sup>
                        <m:r>
                          <a:rPr lang="cs-CZ" b="0" i="1" dirty="0" smtClean="0">
                            <a:latin typeface="Cambria Math" panose="02040503050406030204" pitchFamily="18" charset="0"/>
                          </a:rPr>
                          <m:t>−2</m:t>
                        </m:r>
                      </m:sup>
                    </m:sSup>
                    <m:r>
                      <a:rPr lang="cs-CZ" i="1" dirty="0" smtClean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endParaRPr lang="cs-CZ" dirty="0"/>
              </a:p>
              <a:p>
                <a:endParaRPr lang="cs-CZ" dirty="0"/>
              </a:p>
              <a:p>
                <a:r>
                  <a:rPr lang="cs-CZ" b="1" dirty="0"/>
                  <a:t>Didakticky důležité poznámky:</a:t>
                </a:r>
                <a:endParaRPr lang="cs-CZ" dirty="0"/>
              </a:p>
              <a:p>
                <a:pPr marL="285750" indent="-285750">
                  <a:buFont typeface="Wingdings" panose="05000000000000000000" pitchFamily="2" charset="2"/>
                  <a:buChar char="§"/>
                </a:pPr>
                <a:r>
                  <a:rPr lang="cs-CZ" dirty="0"/>
                  <a:t>graf je </a:t>
                </a:r>
                <a:r>
                  <a:rPr lang="cs-CZ" b="1" dirty="0"/>
                  <a:t>parabola otevřená dolů</a:t>
                </a:r>
                <a:r>
                  <a:rPr lang="cs-CZ" dirty="0"/>
                  <a:t>,</a:t>
                </a:r>
              </a:p>
              <a:p>
                <a:pPr marL="285750" indent="-285750">
                  <a:buFont typeface="Wingdings" panose="05000000000000000000" pitchFamily="2" charset="2"/>
                  <a:buChar char="§"/>
                </a:pPr>
                <a:r>
                  <a:rPr lang="cs-CZ" dirty="0"/>
                  <a:t>na začátku </a:t>
                </a:r>
                <a:r>
                  <a:rPr lang="cs-CZ" b="1" dirty="0"/>
                  <a:t>není vodorovná tečna</a:t>
                </a:r>
                <a:r>
                  <a:rPr lang="cs-CZ" dirty="0"/>
                  <a:t> (těleso už má rychlost),</a:t>
                </a:r>
              </a:p>
              <a:p>
                <a:pPr marL="285750" indent="-285750">
                  <a:buFont typeface="Wingdings" panose="05000000000000000000" pitchFamily="2" charset="2"/>
                  <a:buChar char="§"/>
                </a:pPr>
                <a:r>
                  <a:rPr lang="cs-CZ" dirty="0"/>
                  <a:t>strmost klesání je větší než u pádu z klidu,</a:t>
                </a:r>
              </a:p>
              <a:p>
                <a:pPr marL="285750" indent="-285750">
                  <a:buFont typeface="Wingdings" panose="05000000000000000000" pitchFamily="2" charset="2"/>
                  <a:buChar char="§"/>
                </a:pPr>
                <a:r>
                  <a:rPr lang="cs-CZ" dirty="0"/>
                  <a:t>průsečík s osou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h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=0</m:t>
                    </m:r>
                  </m:oMath>
                </a14:m>
                <a:r>
                  <a:rPr lang="cs-CZ" dirty="0"/>
                  <a:t> odpovídá </a:t>
                </a:r>
                <a:r>
                  <a:rPr lang="cs-CZ" b="1" dirty="0"/>
                  <a:t>dopadu na zem</a:t>
                </a:r>
                <a:r>
                  <a:rPr lang="cs-CZ" dirty="0"/>
                  <a:t>.</a:t>
                </a:r>
              </a:p>
            </p:txBody>
          </p:sp>
        </mc:Choice>
        <mc:Fallback xmlns="">
          <p:sp>
            <p:nvSpPr>
              <p:cNvPr id="5" name="TextovéPole 4">
                <a:extLst>
                  <a:ext uri="{FF2B5EF4-FFF2-40B4-BE49-F238E27FC236}">
                    <a16:creationId xmlns:a16="http://schemas.microsoft.com/office/drawing/2014/main" id="{B815FE9D-D2E2-1345-D547-A0F66985452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9797" y="2276134"/>
                <a:ext cx="6094674" cy="2585323"/>
              </a:xfrm>
              <a:prstGeom prst="rect">
                <a:avLst/>
              </a:prstGeom>
              <a:blipFill>
                <a:blip r:embed="rId2"/>
                <a:stretch>
                  <a:fillRect l="-800" t="-1179" b="-283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4C866CDB-9C74-CB46-6CF0-D6C6CBEAF89D}"/>
                  </a:ext>
                </a:extLst>
              </p:cNvPr>
              <p:cNvSpPr txBox="1"/>
              <p:nvPr/>
            </p:nvSpPr>
            <p:spPr>
              <a:xfrm>
                <a:off x="461176" y="540689"/>
                <a:ext cx="4659465" cy="116493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1" dirty="0"/>
                  <a:t>Graf závislosti výšky h na čase t podle vztahu:</a:t>
                </a:r>
              </a:p>
              <a:p>
                <a:endParaRPr lang="cs-CZ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h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𝑡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𝑔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.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4C866CDB-9C74-CB46-6CF0-D6C6CBEAF89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1176" y="540689"/>
                <a:ext cx="4659465" cy="1164934"/>
              </a:xfrm>
              <a:prstGeom prst="rect">
                <a:avLst/>
              </a:prstGeom>
              <a:blipFill>
                <a:blip r:embed="rId3"/>
                <a:stretch>
                  <a:fillRect l="-1178" t="-314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" name="Obrázek 9">
            <a:extLst>
              <a:ext uri="{FF2B5EF4-FFF2-40B4-BE49-F238E27FC236}">
                <a16:creationId xmlns:a16="http://schemas.microsoft.com/office/drawing/2014/main" id="{45BC4DDA-EE3F-2E21-1B1F-6B87C9278DB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3044" y="2276134"/>
            <a:ext cx="5684332" cy="19699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012739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ovéPole 1">
                <a:extLst>
                  <a:ext uri="{FF2B5EF4-FFF2-40B4-BE49-F238E27FC236}">
                    <a16:creationId xmlns:a16="http://schemas.microsoft.com/office/drawing/2014/main" id="{C82BDC85-F025-F4F8-04B4-FB9892D5A357}"/>
                  </a:ext>
                </a:extLst>
              </p:cNvPr>
              <p:cNvSpPr txBox="1"/>
              <p:nvPr/>
            </p:nvSpPr>
            <p:spPr>
              <a:xfrm>
                <a:off x="357809" y="560164"/>
                <a:ext cx="11426024" cy="104644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Jakou rychlost a výšku nad terénem mělo těleso vypuštěné s počáteční rychlostí 5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m</m:t>
                        </m:r>
                        <m:r>
                          <a:rPr lang="cs-CZ" b="0" i="0" smtClean="0">
                            <a:latin typeface="Cambria Math" panose="02040503050406030204" pitchFamily="18" charset="0"/>
                          </a:rPr>
                          <m:t> . </m:t>
                        </m:r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s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</m:oMath>
                </a14:m>
                <a:r>
                  <a:rPr lang="cs-CZ" dirty="0"/>
                  <a:t>, z výšky 200 m  po 3 s volného pádu? Odporové síly zanedbáme!</a:t>
                </a:r>
              </a:p>
              <a:p>
                <a:endParaRPr lang="cs-CZ" sz="800" dirty="0"/>
              </a:p>
              <a:p>
                <a:r>
                  <a:rPr lang="cs-CZ" dirty="0"/>
                  <a:t>Řešení: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=5 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m</m:t>
                        </m:r>
                        <m:r>
                          <a:rPr lang="cs-CZ" b="0" i="0" smtClean="0">
                            <a:latin typeface="Cambria Math" panose="02040503050406030204" pitchFamily="18" charset="0"/>
                          </a:rPr>
                          <m:t> . </m:t>
                        </m:r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s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</a:rPr>
                      <m:t>, 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𝑡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=3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s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,  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h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=200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m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, 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𝑔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=10 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m</m:t>
                        </m:r>
                        <m:r>
                          <a:rPr lang="cs-CZ" b="0" i="0" smtClean="0">
                            <a:latin typeface="Cambria Math" panose="02040503050406030204" pitchFamily="18" charset="0"/>
                          </a:rPr>
                          <m:t> . </m:t>
                        </m:r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s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−2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</a:rPr>
                      <m:t>, 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𝑣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=?, 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h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=?, 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𝑑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=?</m:t>
                    </m:r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2" name="TextovéPole 1">
                <a:extLst>
                  <a:ext uri="{FF2B5EF4-FFF2-40B4-BE49-F238E27FC236}">
                    <a16:creationId xmlns:a16="http://schemas.microsoft.com/office/drawing/2014/main" id="{C82BDC85-F025-F4F8-04B4-FB9892D5A35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7809" y="560164"/>
                <a:ext cx="11426024" cy="1046440"/>
              </a:xfrm>
              <a:prstGeom prst="rect">
                <a:avLst/>
              </a:prstGeom>
              <a:blipFill>
                <a:blip r:embed="rId2"/>
                <a:stretch>
                  <a:fillRect l="-480" t="-3488" b="-814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extovéPole 2">
            <a:extLst>
              <a:ext uri="{FF2B5EF4-FFF2-40B4-BE49-F238E27FC236}">
                <a16:creationId xmlns:a16="http://schemas.microsoft.com/office/drawing/2014/main" id="{F8A6C479-5DED-1044-D60B-00A12D196388}"/>
              </a:ext>
            </a:extLst>
          </p:cNvPr>
          <p:cNvSpPr txBox="1"/>
          <p:nvPr/>
        </p:nvSpPr>
        <p:spPr>
          <a:xfrm>
            <a:off x="357809" y="190832"/>
            <a:ext cx="9382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Příklad</a:t>
            </a:r>
          </a:p>
        </p:txBody>
      </p:sp>
      <p:cxnSp>
        <p:nvCxnSpPr>
          <p:cNvPr id="5" name="Přímá spojnice 4">
            <a:extLst>
              <a:ext uri="{FF2B5EF4-FFF2-40B4-BE49-F238E27FC236}">
                <a16:creationId xmlns:a16="http://schemas.microsoft.com/office/drawing/2014/main" id="{5D7C4E6A-C602-D8F6-83A6-BF95EE85823F}"/>
              </a:ext>
            </a:extLst>
          </p:cNvPr>
          <p:cNvCxnSpPr/>
          <p:nvPr/>
        </p:nvCxnSpPr>
        <p:spPr>
          <a:xfrm flipV="1">
            <a:off x="357809" y="1614107"/>
            <a:ext cx="11426024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BC23250A-8F50-B196-D707-6381BD7662A8}"/>
                  </a:ext>
                </a:extLst>
              </p:cNvPr>
              <p:cNvSpPr txBox="1"/>
              <p:nvPr/>
            </p:nvSpPr>
            <p:spPr>
              <a:xfrm>
                <a:off x="421419" y="1828800"/>
                <a:ext cx="11426024" cy="371672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342900" indent="-342900">
                  <a:buAutoNum type="alphaLcParenR"/>
                </a:pPr>
                <a:r>
                  <a:rPr lang="cs-CZ" dirty="0"/>
                  <a:t>Výpočet rychlosti ve třetí sekundě letu provedeme podle vztahu </a:t>
                </a:r>
                <a14:m>
                  <m:oMath xmlns:m="http://schemas.openxmlformats.org/officeDocument/2006/math">
                    <m:r>
                      <a:rPr lang="cs-CZ" b="0" i="1" smtClean="0">
                        <a:solidFill>
                          <a:schemeClr val="tx1"/>
                        </a:solidFill>
                        <a:latin typeface="Cambria Math"/>
                      </a:rPr>
                      <m:t>𝑣</m:t>
                    </m:r>
                    <m:r>
                      <a:rPr lang="cs-CZ" b="0" i="1" smtClean="0">
                        <a:solidFill>
                          <a:schemeClr val="tx1"/>
                        </a:solidFill>
                        <a:latin typeface="Cambria Math"/>
                      </a:rPr>
                      <m:t>=</m:t>
                    </m:r>
                    <m:sSub>
                      <m:sSubPr>
                        <m:ctrlPr>
                          <a:rPr lang="cs-CZ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cs-CZ" b="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cs-CZ" b="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+</m:t>
                    </m:r>
                    <m:r>
                      <a:rPr lang="cs-CZ" b="0" i="1">
                        <a:solidFill>
                          <a:schemeClr val="tx1"/>
                        </a:solidFill>
                        <a:latin typeface="Cambria Math"/>
                      </a:rPr>
                      <m:t>𝑔</m:t>
                    </m:r>
                    <m:r>
                      <a:rPr lang="cs-CZ" b="0" i="1">
                        <a:solidFill>
                          <a:schemeClr val="tx1"/>
                        </a:solidFill>
                        <a:latin typeface="Cambria Math"/>
                      </a:rPr>
                      <m:t>.</m:t>
                    </m:r>
                    <m:r>
                      <a:rPr lang="cs-CZ" b="0" i="1">
                        <a:solidFill>
                          <a:schemeClr val="tx1"/>
                        </a:solidFill>
                        <a:latin typeface="Cambria Math"/>
                      </a:rPr>
                      <m:t>𝑡</m:t>
                    </m:r>
                  </m:oMath>
                </a14:m>
                <a:r>
                  <a:rPr lang="cs-CZ" dirty="0">
                    <a:solidFill>
                      <a:schemeClr val="tx1"/>
                    </a:solidFill>
                  </a:rPr>
                  <a:t>:</a:t>
                </a:r>
              </a:p>
              <a:p>
                <a:endParaRPr lang="cs-CZ" sz="800" dirty="0"/>
              </a:p>
              <a:p>
                <a:endParaRPr lang="cs-CZ" dirty="0">
                  <a:solidFill>
                    <a:schemeClr val="tx1"/>
                  </a:solidFill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solidFill>
                            <a:schemeClr val="tx1"/>
                          </a:solidFill>
                          <a:latin typeface="Cambria Math"/>
                        </a:rPr>
                        <m:t>𝑣</m:t>
                      </m:r>
                      <m:r>
                        <a:rPr lang="cs-CZ" b="0" i="1" smtClean="0">
                          <a:solidFill>
                            <a:schemeClr val="tx1"/>
                          </a:solidFill>
                          <a:latin typeface="Cambria Math"/>
                        </a:rPr>
                        <m:t>=</m:t>
                      </m:r>
                      <m:sSub>
                        <m:sSubPr>
                          <m:ctrlPr>
                            <a:rPr lang="cs-CZ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cs-CZ" b="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r>
                        <a:rPr lang="cs-CZ" b="0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cs-CZ" b="0" i="1">
                          <a:solidFill>
                            <a:schemeClr val="tx1"/>
                          </a:solidFill>
                          <a:latin typeface="Cambria Math"/>
                        </a:rPr>
                        <m:t>𝑔</m:t>
                      </m:r>
                      <m:r>
                        <a:rPr lang="cs-CZ" b="0" i="1">
                          <a:solidFill>
                            <a:schemeClr val="tx1"/>
                          </a:solidFill>
                          <a:latin typeface="Cambria Math"/>
                        </a:rPr>
                        <m:t>.</m:t>
                      </m:r>
                      <m:r>
                        <a:rPr lang="cs-CZ" b="0" i="1">
                          <a:solidFill>
                            <a:schemeClr val="tx1"/>
                          </a:solidFill>
                          <a:latin typeface="Cambria Math"/>
                        </a:rPr>
                        <m:t>𝑡</m:t>
                      </m:r>
                      <m:r>
                        <a:rPr lang="cs-CZ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     </m:t>
                      </m:r>
                      <m:r>
                        <a:rPr lang="cs-CZ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→     </m:t>
                      </m:r>
                      <m:r>
                        <a:rPr lang="cs-CZ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𝑣</m:t>
                      </m:r>
                      <m:r>
                        <a:rPr lang="cs-CZ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d>
                        <m:dPr>
                          <m:ctrlPr>
                            <a:rPr lang="cs-CZ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5+10 . 3</m:t>
                          </m:r>
                        </m:e>
                      </m:d>
                      <m:r>
                        <a:rPr lang="cs-CZ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sSup>
                        <m:sSupPr>
                          <m:ctrlPr>
                            <a:rPr lang="cs-CZ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m</m:t>
                          </m:r>
                          <m:r>
                            <a:rPr lang="cs-CZ" b="0" i="0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. </m:t>
                          </m:r>
                          <m:r>
                            <m:rPr>
                              <m:sty m:val="p"/>
                            </m:rPr>
                            <a:rPr lang="cs-CZ" b="0" i="0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s</m:t>
                          </m:r>
                        </m:e>
                        <m:sup>
                          <m:r>
                            <a:rPr lang="cs-CZ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  <m:r>
                        <a:rPr lang="cs-CZ" b="0" i="0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=35</m:t>
                      </m:r>
                      <m:sSup>
                        <m:sSupPr>
                          <m:ctrlP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</m:t>
                          </m:r>
                          <m:r>
                            <m:rPr>
                              <m:sty m:val="p"/>
                            </m:rPr>
                            <a:rPr lang="cs-CZ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m</m:t>
                          </m:r>
                          <m:r>
                            <a:rPr lang="cs-CZ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. </m:t>
                          </m:r>
                          <m:r>
                            <m:rPr>
                              <m:sty m:val="p"/>
                            </m:rPr>
                            <a:rPr lang="cs-CZ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s</m:t>
                          </m:r>
                        </m:e>
                        <m:sup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</m:oMath>
                  </m:oMathPara>
                </a14:m>
                <a:endParaRPr lang="cs-CZ" dirty="0">
                  <a:solidFill>
                    <a:schemeClr val="tx1"/>
                  </a:solidFill>
                </a:endParaRPr>
              </a:p>
              <a:p>
                <a:endParaRPr lang="cs-CZ" sz="800" dirty="0"/>
              </a:p>
              <a:p>
                <a:pPr algn="ctr"/>
                <a:r>
                  <a:rPr lang="cs-CZ" b="1" dirty="0">
                    <a:solidFill>
                      <a:schemeClr val="tx1"/>
                    </a:solidFill>
                  </a:rPr>
                  <a:t>Těleso ve třetí sekundě letu mělo rychlost 35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𝐦</m:t>
                        </m:r>
                        <m:r>
                          <a:rPr lang="cs-CZ" b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 . </m:t>
                        </m:r>
                        <m:r>
                          <a:rPr lang="cs-CZ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𝒔</m:t>
                        </m:r>
                      </m:e>
                      <m:sup>
                        <m:r>
                          <a:rPr lang="cs-CZ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</m:t>
                        </m:r>
                        <m:r>
                          <a:rPr lang="cs-CZ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𝟏</m:t>
                        </m:r>
                      </m:sup>
                    </m:sSup>
                  </m:oMath>
                </a14:m>
                <a:endParaRPr lang="cs-CZ" b="1" dirty="0">
                  <a:solidFill>
                    <a:schemeClr val="tx1"/>
                  </a:solidFill>
                </a:endParaRPr>
              </a:p>
              <a:p>
                <a:endParaRPr lang="cs-CZ" dirty="0"/>
              </a:p>
              <a:p>
                <a:pPr marL="342900" indent="-342900">
                  <a:buAutoNum type="alphaLcParenR" startAt="2"/>
                </a:pPr>
                <a:r>
                  <a:rPr lang="cs-CZ" dirty="0"/>
                  <a:t>Výpočet výšky nad terénem ve třetí sekundě letu provedeme podle vztahu </a:t>
                </a:r>
                <a14:m>
                  <m:oMath xmlns:m="http://schemas.openxmlformats.org/officeDocument/2006/math">
                    <m:r>
                      <a:rPr lang="cs-CZ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h</m:t>
                    </m:r>
                    <m:r>
                      <a:rPr lang="cs-CZ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cs-CZ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h</m:t>
                        </m:r>
                      </m:e>
                      <m:sub>
                        <m:r>
                          <a:rPr lang="cs-CZ" b="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cs-CZ" b="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−</m:t>
                    </m:r>
                    <m:sSub>
                      <m:sSubPr>
                        <m:ctrlPr>
                          <a:rPr lang="cs-CZ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a:rPr lang="cs-CZ" b="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cs-CZ" b="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cs-CZ" b="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𝑡</m:t>
                    </m:r>
                    <m:r>
                      <a:rPr lang="cs-CZ" b="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+</m:t>
                    </m:r>
                    <m:f>
                      <m:fPr>
                        <m:ctrlPr>
                          <a:rPr lang="cs-CZ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cs-CZ" b="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cs-CZ" b="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𝑔</m:t>
                    </m:r>
                    <m:r>
                      <a:rPr lang="cs-CZ" b="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 . </m:t>
                    </m:r>
                    <m:sSup>
                      <m:sSupPr>
                        <m:ctrlPr>
                          <a:rPr lang="cs-CZ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  <m:sup>
                        <m:r>
                          <a:rPr lang="cs-CZ" b="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cs-CZ" b="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)</m:t>
                    </m:r>
                    <m:r>
                      <a:rPr lang="cs-CZ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:</m:t>
                    </m:r>
                  </m:oMath>
                </a14:m>
                <a:endParaRPr lang="cs-CZ" i="1" dirty="0">
                  <a:solidFill>
                    <a:srgbClr val="FF0000"/>
                  </a:solidFill>
                  <a:latin typeface="Cambria Math" panose="02040503050406030204" pitchFamily="18" charset="0"/>
                </a:endParaRPr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>
                          <a:latin typeface="Cambria Math" panose="02040503050406030204" pitchFamily="18" charset="0"/>
                        </a:rPr>
                        <m:t>h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r>
                        <a:rPr lang="cs-CZ" i="1">
                          <a:latin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r>
                        <a:rPr lang="cs-CZ" i="1">
                          <a:latin typeface="Cambria Math" panose="02040503050406030204" pitchFamily="18" charset="0"/>
                        </a:rPr>
                        <m:t>𝑡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cs-CZ" i="1">
                          <a:latin typeface="Cambria Math" panose="02040503050406030204" pitchFamily="18" charset="0"/>
                        </a:rPr>
                        <m:t>𝑔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 . </m:t>
                      </m:r>
                      <m:sSup>
                        <m:sSup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  <m:sup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cs-CZ" i="1">
                          <a:latin typeface="Cambria Math" panose="02040503050406030204" pitchFamily="18" charset="0"/>
                        </a:rPr>
                        <m:t>)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   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→     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h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=200−(5 . 3+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∙10∙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3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)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m</m:t>
                      </m:r>
                      <m: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=140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m</m:t>
                      </m:r>
                    </m:oMath>
                  </m:oMathPara>
                </a14:m>
                <a:endParaRPr lang="cs-CZ" dirty="0"/>
              </a:p>
              <a:p>
                <a:endParaRPr lang="cs-CZ" sz="800" dirty="0"/>
              </a:p>
              <a:p>
                <a:pPr algn="ctr"/>
                <a:r>
                  <a:rPr lang="cs-CZ" b="1" dirty="0"/>
                  <a:t>Ve třetí sekundě letu mělo těleso výšku 140 m nad terénem.</a:t>
                </a:r>
              </a:p>
              <a:p>
                <a:endParaRPr lang="cs-CZ" dirty="0"/>
              </a:p>
              <a:p>
                <a:endParaRPr lang="cs-CZ" dirty="0"/>
              </a:p>
            </p:txBody>
          </p:sp>
        </mc:Choice>
        <mc:Fallback xmlns="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BC23250A-8F50-B196-D707-6381BD7662A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1419" y="1828800"/>
                <a:ext cx="11426024" cy="3716723"/>
              </a:xfrm>
              <a:prstGeom prst="rect">
                <a:avLst/>
              </a:prstGeom>
              <a:blipFill>
                <a:blip r:embed="rId3"/>
                <a:stretch>
                  <a:fillRect l="-427" t="-82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03546412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dopocitej.cz/files/vrh_svisly_vzhuru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695" y="1367301"/>
            <a:ext cx="1438275" cy="28765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564370" y="240322"/>
            <a:ext cx="23537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/>
              <a:t>Svislý vrh vzhůru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Obdélník 1"/>
              <p:cNvSpPr/>
              <p:nvPr/>
            </p:nvSpPr>
            <p:spPr>
              <a:xfrm>
                <a:off x="3283889" y="2308194"/>
                <a:ext cx="8539701" cy="321543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r>
                  <a:rPr lang="cs-CZ" altLang="cs-CZ" dirty="0">
                    <a:solidFill>
                      <a:srgbClr val="333333"/>
                    </a:solidFill>
                  </a:rPr>
                  <a:t>Maximální výšku výstupu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altLang="cs-CZ" i="1" dirty="0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altLang="cs-CZ" b="0" i="1" dirty="0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h</m:t>
                        </m:r>
                      </m:e>
                      <m:sub>
                        <m:r>
                          <a:rPr lang="cs-CZ" altLang="cs-CZ" b="0" i="1" dirty="0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𝑚𝑎𝑥</m:t>
                        </m:r>
                      </m:sub>
                    </m:sSub>
                  </m:oMath>
                </a14:m>
                <a:r>
                  <a:rPr lang="cs-CZ" altLang="cs-CZ" dirty="0">
                    <a:solidFill>
                      <a:srgbClr val="333333"/>
                    </a:solidFill>
                  </a:rPr>
                  <a:t>  vypočítáme  z podmínky, že v nejvyšším bodě se </a:t>
                </a:r>
                <a:r>
                  <a:rPr lang="cs-CZ" altLang="cs-CZ" b="1" dirty="0">
                    <a:solidFill>
                      <a:srgbClr val="333333"/>
                    </a:solidFill>
                  </a:rPr>
                  <a:t>těleso na okamžik zastaví a jeho okamžitá rychlost je nulová</a:t>
                </a:r>
                <a:r>
                  <a:rPr lang="cs-CZ" altLang="cs-CZ" dirty="0">
                    <a:solidFill>
                      <a:srgbClr val="333333"/>
                    </a:solidFill>
                  </a:rPr>
                  <a:t>. </a:t>
                </a:r>
              </a:p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r>
                  <a:rPr lang="cs-CZ" altLang="cs-CZ" dirty="0">
                    <a:solidFill>
                      <a:srgbClr val="333333"/>
                    </a:solidFill>
                  </a:rPr>
                  <a:t>Vztah pro čas potřebný k dosažení maximální výšky dostaneme dosazením </a:t>
                </a:r>
                <a14:m>
                  <m:oMath xmlns:m="http://schemas.openxmlformats.org/officeDocument/2006/math">
                    <m:r>
                      <a:rPr lang="cs-CZ" altLang="cs-CZ" b="0" i="1" smtClean="0">
                        <a:solidFill>
                          <a:srgbClr val="333333"/>
                        </a:solidFill>
                        <a:latin typeface="Cambria Math" panose="02040503050406030204" pitchFamily="18" charset="0"/>
                      </a:rPr>
                      <m:t>𝑣</m:t>
                    </m:r>
                    <m:r>
                      <a:rPr lang="cs-CZ" altLang="cs-CZ" b="0" i="1" smtClean="0">
                        <a:solidFill>
                          <a:srgbClr val="333333"/>
                        </a:solidFill>
                        <a:latin typeface="Cambria Math" panose="02040503050406030204" pitchFamily="18" charset="0"/>
                      </a:rPr>
                      <m:t>=0 </m:t>
                    </m:r>
                    <m:sSup>
                      <m:sSupPr>
                        <m:ctrlPr>
                          <a:rPr lang="cs-CZ" altLang="cs-CZ" b="0" i="1" smtClean="0">
                            <a:solidFill>
                              <a:srgbClr val="333333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altLang="cs-CZ" b="0" i="0" smtClean="0">
                            <a:solidFill>
                              <a:srgbClr val="333333"/>
                            </a:solidFill>
                            <a:latin typeface="Cambria Math" panose="02040503050406030204" pitchFamily="18" charset="0"/>
                          </a:rPr>
                          <m:t>m</m:t>
                        </m:r>
                        <m:r>
                          <a:rPr lang="cs-CZ" altLang="cs-CZ" b="0" i="0" smtClean="0">
                            <a:solidFill>
                              <a:srgbClr val="333333"/>
                            </a:solidFill>
                            <a:latin typeface="Cambria Math" panose="02040503050406030204" pitchFamily="18" charset="0"/>
                          </a:rPr>
                          <m:t>. </m:t>
                        </m:r>
                        <m:r>
                          <m:rPr>
                            <m:sty m:val="p"/>
                          </m:rPr>
                          <a:rPr lang="cs-CZ" altLang="cs-CZ" b="0" i="0" smtClean="0">
                            <a:solidFill>
                              <a:srgbClr val="333333"/>
                            </a:solidFill>
                            <a:latin typeface="Cambria Math" panose="02040503050406030204" pitchFamily="18" charset="0"/>
                          </a:rPr>
                          <m:t>s</m:t>
                        </m:r>
                      </m:e>
                      <m:sup>
                        <m:r>
                          <a:rPr lang="cs-CZ" altLang="cs-CZ" b="0" i="1" smtClean="0">
                            <a:solidFill>
                              <a:srgbClr val="333333"/>
                            </a:solidFill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</m:oMath>
                </a14:m>
                <a:r>
                  <a:rPr lang="cs-CZ" altLang="cs-CZ" dirty="0">
                    <a:solidFill>
                      <a:srgbClr val="333333"/>
                    </a:solidFill>
                  </a:rPr>
                  <a:t> do vztahu pro okamžitou rychlost.  Odtud vyjádříme čas </a:t>
                </a:r>
                <a14:m>
                  <m:oMath xmlns:m="http://schemas.openxmlformats.org/officeDocument/2006/math">
                    <m:r>
                      <a:rPr lang="cs-CZ" altLang="cs-CZ" i="1" dirty="0" smtClean="0">
                        <a:solidFill>
                          <a:srgbClr val="333333"/>
                        </a:solidFill>
                        <a:latin typeface="Cambria Math" panose="02040503050406030204" pitchFamily="18" charset="0"/>
                      </a:rPr>
                      <m:t>𝑡</m:t>
                    </m:r>
                  </m:oMath>
                </a14:m>
                <a:r>
                  <a:rPr lang="cs-CZ" altLang="cs-CZ" dirty="0">
                    <a:solidFill>
                      <a:srgbClr val="333333"/>
                    </a:solidFill>
                  </a:rPr>
                  <a:t>:</a:t>
                </a:r>
              </a:p>
              <a:p>
                <a:pPr lvl="0" algn="ctr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r>
                  <a:rPr lang="cs-CZ" altLang="cs-CZ" dirty="0">
                    <a:solidFill>
                      <a:srgbClr val="333333"/>
                    </a:solidFill>
                    <a:latin typeface="Open Sans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altLang="cs-CZ" sz="24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altLang="cs-CZ" sz="2400" b="1" i="1">
                            <a:solidFill>
                              <a:srgbClr val="FF0000"/>
                            </a:solidFill>
                            <a:latin typeface="Cambria Math"/>
                          </a:rPr>
                          <m:t>𝒗</m:t>
                        </m:r>
                      </m:e>
                      <m:sub>
                        <m:r>
                          <a:rPr lang="cs-CZ" altLang="cs-CZ" sz="2400" b="1" i="1">
                            <a:solidFill>
                              <a:srgbClr val="FF0000"/>
                            </a:solidFill>
                            <a:latin typeface="Cambria Math"/>
                          </a:rPr>
                          <m:t>𝟎</m:t>
                        </m:r>
                      </m:sub>
                    </m:sSub>
                    <m:r>
                      <a:rPr lang="cs-CZ" altLang="cs-CZ" sz="2400" b="1" i="1">
                        <a:solidFill>
                          <a:srgbClr val="FF0000"/>
                        </a:solidFill>
                        <a:latin typeface="Cambria Math"/>
                      </a:rPr>
                      <m:t>−</m:t>
                    </m:r>
                    <m:r>
                      <a:rPr lang="cs-CZ" altLang="cs-CZ" sz="2400" b="1" i="1">
                        <a:solidFill>
                          <a:srgbClr val="FF0000"/>
                        </a:solidFill>
                        <a:latin typeface="Cambria Math"/>
                      </a:rPr>
                      <m:t>𝒈</m:t>
                    </m:r>
                    <m:r>
                      <a:rPr lang="cs-CZ" altLang="cs-CZ" sz="2400" b="1" i="1">
                        <a:solidFill>
                          <a:srgbClr val="FF0000"/>
                        </a:solidFill>
                        <a:latin typeface="Cambria Math"/>
                      </a:rPr>
                      <m:t>∙</m:t>
                    </m:r>
                    <m:r>
                      <a:rPr lang="cs-CZ" altLang="cs-CZ" sz="2400" b="1" i="1">
                        <a:solidFill>
                          <a:srgbClr val="FF0000"/>
                        </a:solidFill>
                        <a:latin typeface="Cambria Math"/>
                      </a:rPr>
                      <m:t>𝒕</m:t>
                    </m:r>
                    <m:r>
                      <a:rPr lang="cs-CZ" altLang="cs-CZ" sz="2400" b="1" i="1">
                        <a:solidFill>
                          <a:srgbClr val="FF0000"/>
                        </a:solidFill>
                        <a:latin typeface="Cambria Math"/>
                      </a:rPr>
                      <m:t>=</m:t>
                    </m:r>
                    <m:r>
                      <a:rPr lang="cs-CZ" altLang="cs-CZ" sz="2400" b="1" i="1">
                        <a:solidFill>
                          <a:srgbClr val="FF0000"/>
                        </a:solidFill>
                        <a:latin typeface="Cambria Math"/>
                      </a:rPr>
                      <m:t>𝟎</m:t>
                    </m:r>
                    <m:r>
                      <a:rPr lang="cs-CZ" altLang="cs-CZ" sz="2400" b="1" i="1">
                        <a:solidFill>
                          <a:srgbClr val="FF0000"/>
                        </a:solidFill>
                        <a:latin typeface="Cambria Math"/>
                      </a:rPr>
                      <m:t>     →     </m:t>
                    </m:r>
                    <m:sSub>
                      <m:sSubPr>
                        <m:ctrlPr>
                          <a:rPr lang="cs-CZ" altLang="cs-CZ" sz="24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altLang="cs-CZ" sz="2400" b="1" i="1">
                            <a:solidFill>
                              <a:srgbClr val="FF0000"/>
                            </a:solidFill>
                            <a:latin typeface="Cambria Math"/>
                          </a:rPr>
                          <m:t>𝒗</m:t>
                        </m:r>
                      </m:e>
                      <m:sub>
                        <m:r>
                          <a:rPr lang="cs-CZ" altLang="cs-CZ" sz="2400" b="1" i="1">
                            <a:solidFill>
                              <a:srgbClr val="FF0000"/>
                            </a:solidFill>
                            <a:latin typeface="Cambria Math"/>
                          </a:rPr>
                          <m:t>𝟎</m:t>
                        </m:r>
                      </m:sub>
                    </m:sSub>
                    <m:r>
                      <a:rPr lang="cs-CZ" altLang="cs-CZ" sz="2400" b="1" i="1">
                        <a:solidFill>
                          <a:srgbClr val="FF0000"/>
                        </a:solidFill>
                        <a:latin typeface="Cambria Math"/>
                      </a:rPr>
                      <m:t>=</m:t>
                    </m:r>
                    <m:r>
                      <a:rPr lang="cs-CZ" altLang="cs-CZ" sz="2400" b="1" i="1">
                        <a:solidFill>
                          <a:srgbClr val="FF0000"/>
                        </a:solidFill>
                        <a:latin typeface="Cambria Math"/>
                      </a:rPr>
                      <m:t>𝒈</m:t>
                    </m:r>
                    <m:r>
                      <a:rPr lang="cs-CZ" altLang="cs-CZ" sz="2400" b="1" i="1">
                        <a:solidFill>
                          <a:srgbClr val="FF0000"/>
                        </a:solidFill>
                        <a:latin typeface="Cambria Math"/>
                      </a:rPr>
                      <m:t>∙</m:t>
                    </m:r>
                    <m:r>
                      <a:rPr lang="cs-CZ" altLang="cs-CZ" sz="2400" b="1" i="1">
                        <a:solidFill>
                          <a:srgbClr val="FF0000"/>
                        </a:solidFill>
                        <a:latin typeface="Cambria Math"/>
                      </a:rPr>
                      <m:t>𝒕</m:t>
                    </m:r>
                    <m:r>
                      <a:rPr lang="cs-CZ" altLang="cs-CZ" sz="2400" b="1" i="1">
                        <a:solidFill>
                          <a:srgbClr val="FF0000"/>
                        </a:solidFill>
                        <a:latin typeface="Cambria Math"/>
                      </a:rPr>
                      <m:t>      →        </m:t>
                    </m:r>
                    <m:r>
                      <a:rPr lang="cs-CZ" altLang="cs-CZ" sz="2400" b="1" i="1">
                        <a:solidFill>
                          <a:srgbClr val="FF0000"/>
                        </a:solidFill>
                        <a:latin typeface="Cambria Math"/>
                      </a:rPr>
                      <m:t>𝒕</m:t>
                    </m:r>
                    <m:r>
                      <a:rPr lang="cs-CZ" altLang="cs-CZ" sz="2400" b="1" i="1">
                        <a:solidFill>
                          <a:srgbClr val="FF0000"/>
                        </a:solidFill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cs-CZ" altLang="cs-CZ" sz="24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cs-CZ" altLang="cs-CZ" sz="2400" b="1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altLang="cs-CZ" sz="2400" b="1" i="1">
                                <a:solidFill>
                                  <a:srgbClr val="FF0000"/>
                                </a:solidFill>
                                <a:latin typeface="Cambria Math"/>
                              </a:rPr>
                              <m:t>𝒗</m:t>
                            </m:r>
                          </m:e>
                          <m:sub>
                            <m:r>
                              <a:rPr lang="cs-CZ" altLang="cs-CZ" sz="2400" b="1" i="1">
                                <a:solidFill>
                                  <a:srgbClr val="FF0000"/>
                                </a:solidFill>
                                <a:latin typeface="Cambria Math"/>
                              </a:rPr>
                              <m:t>𝟎</m:t>
                            </m:r>
                          </m:sub>
                        </m:sSub>
                      </m:num>
                      <m:den>
                        <m:r>
                          <a:rPr lang="cs-CZ" altLang="cs-CZ" sz="2400" b="1" i="1">
                            <a:solidFill>
                              <a:srgbClr val="FF0000"/>
                            </a:solidFill>
                            <a:latin typeface="Cambria Math"/>
                          </a:rPr>
                          <m:t>𝒈</m:t>
                        </m:r>
                      </m:den>
                    </m:f>
                  </m:oMath>
                </a14:m>
                <a:endParaRPr lang="cs-CZ" altLang="cs-CZ" sz="2400" b="1" i="1" dirty="0">
                  <a:solidFill>
                    <a:srgbClr val="FF0000"/>
                  </a:solidFill>
                  <a:latin typeface="Cambria Math"/>
                </a:endParaRPr>
              </a:p>
              <a:p>
                <a:pPr lvl="0" algn="ctr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cs-CZ" altLang="cs-CZ" sz="800" b="1" i="1" dirty="0">
                  <a:solidFill>
                    <a:srgbClr val="FF0000"/>
                  </a:solidFill>
                  <a:latin typeface="Cambria Math"/>
                </a:endParaRPr>
              </a:p>
              <a:p>
                <a:pPr lvl="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r>
                  <a:rPr lang="cs-CZ" altLang="cs-CZ" dirty="0">
                    <a:solidFill>
                      <a:srgbClr val="333333"/>
                    </a:solidFill>
                  </a:rPr>
                  <a:t>Maximální výšku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altLang="cs-CZ" i="1" smtClean="0">
                            <a:solidFill>
                              <a:srgbClr val="333333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altLang="cs-CZ" b="0" i="1" smtClean="0">
                            <a:solidFill>
                              <a:srgbClr val="333333"/>
                            </a:solidFill>
                            <a:latin typeface="Cambria Math" panose="02040503050406030204" pitchFamily="18" charset="0"/>
                          </a:rPr>
                          <m:t>h</m:t>
                        </m:r>
                      </m:e>
                      <m:sub>
                        <m:r>
                          <a:rPr lang="cs-CZ" altLang="cs-CZ" b="0" i="1" smtClean="0">
                            <a:solidFill>
                              <a:srgbClr val="333333"/>
                            </a:solidFill>
                            <a:latin typeface="Cambria Math" panose="02040503050406030204" pitchFamily="18" charset="0"/>
                          </a:rPr>
                          <m:t>𝑚𝑎𝑥</m:t>
                        </m:r>
                      </m:sub>
                    </m:sSub>
                  </m:oMath>
                </a14:m>
                <a:r>
                  <a:rPr lang="cs-CZ" altLang="cs-CZ" dirty="0">
                    <a:solidFill>
                      <a:srgbClr val="333333"/>
                    </a:solidFill>
                  </a:rPr>
                  <a:t> dosaženou svislým vrhem vypočteme dosazením vztahu </a:t>
                </a:r>
                <a14:m>
                  <m:oMath xmlns:m="http://schemas.openxmlformats.org/officeDocument/2006/math">
                    <m:r>
                      <a:rPr lang="cs-CZ" altLang="cs-CZ" b="0" i="1" smtClean="0">
                        <a:solidFill>
                          <a:srgbClr val="333333"/>
                        </a:solidFill>
                        <a:latin typeface="Cambria Math" panose="02040503050406030204" pitchFamily="18" charset="0"/>
                      </a:rPr>
                      <m:t>𝑡</m:t>
                    </m:r>
                    <m:r>
                      <a:rPr lang="cs-CZ" altLang="cs-CZ" b="0" i="1" smtClean="0">
                        <a:solidFill>
                          <a:srgbClr val="333333"/>
                        </a:solidFill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altLang="cs-CZ" b="0" i="1" smtClean="0">
                            <a:solidFill>
                              <a:srgbClr val="333333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cs-CZ" altLang="cs-CZ" b="0" i="1" smtClean="0">
                                <a:solidFill>
                                  <a:srgbClr val="333333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altLang="cs-CZ" b="0" i="1" smtClean="0">
                                <a:solidFill>
                                  <a:srgbClr val="333333"/>
                                </a:solidFill>
                                <a:latin typeface="Cambria Math" panose="02040503050406030204" pitchFamily="18" charset="0"/>
                              </a:rPr>
                              <m:t>𝑣</m:t>
                            </m:r>
                          </m:e>
                          <m:sub>
                            <m:r>
                              <a:rPr lang="cs-CZ" altLang="cs-CZ" b="0" i="1" smtClean="0">
                                <a:solidFill>
                                  <a:srgbClr val="333333"/>
                                </a:solidFill>
                                <a:latin typeface="Cambria Math" panose="02040503050406030204" pitchFamily="18" charset="0"/>
                              </a:rPr>
                              <m:t>0</m:t>
                            </m:r>
                          </m:sub>
                        </m:sSub>
                      </m:num>
                      <m:den>
                        <m:r>
                          <a:rPr lang="cs-CZ" altLang="cs-CZ" b="0" i="1" smtClean="0">
                            <a:solidFill>
                              <a:srgbClr val="333333"/>
                            </a:solidFill>
                            <a:latin typeface="Cambria Math" panose="02040503050406030204" pitchFamily="18" charset="0"/>
                          </a:rPr>
                          <m:t>𝑔</m:t>
                        </m:r>
                      </m:den>
                    </m:f>
                  </m:oMath>
                </a14:m>
                <a:r>
                  <a:rPr lang="cs-CZ" altLang="cs-CZ" dirty="0">
                    <a:solidFill>
                      <a:srgbClr val="333333"/>
                    </a:solidFill>
                  </a:rPr>
                  <a:t> </a:t>
                </a:r>
              </a:p>
              <a:p>
                <a:pPr lvl="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r>
                  <a:rPr lang="cs-CZ" altLang="cs-CZ" dirty="0">
                    <a:solidFill>
                      <a:srgbClr val="333333"/>
                    </a:solidFill>
                  </a:rPr>
                  <a:t>do rovnice pro výšku nad terénem: </a:t>
                </a:r>
              </a:p>
              <a:p>
                <a:pPr lvl="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cs-CZ" altLang="cs-CZ" sz="24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altLang="cs-CZ" sz="24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𝒉</m:t>
                        </m:r>
                      </m:e>
                      <m:sub>
                        <m:r>
                          <a:rPr lang="cs-CZ" altLang="cs-CZ" sz="24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𝒎𝒂𝒙</m:t>
                        </m:r>
                      </m:sub>
                    </m:sSub>
                    <m:r>
                      <a:rPr lang="cs-CZ" altLang="cs-CZ" sz="2400" b="1" i="1">
                        <a:solidFill>
                          <a:srgbClr val="FF0000"/>
                        </a:solidFill>
                        <a:latin typeface="Cambria Math"/>
                      </a:rPr>
                      <m:t>=</m:t>
                    </m:r>
                    <m:sSub>
                      <m:sSubPr>
                        <m:ctrlPr>
                          <a:rPr lang="cs-CZ" altLang="cs-CZ" sz="24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altLang="cs-CZ" sz="2400" b="1" i="1">
                            <a:solidFill>
                              <a:srgbClr val="FF0000"/>
                            </a:solidFill>
                            <a:latin typeface="Cambria Math"/>
                          </a:rPr>
                          <m:t>𝒗</m:t>
                        </m:r>
                      </m:e>
                      <m:sub>
                        <m:r>
                          <a:rPr lang="cs-CZ" altLang="cs-CZ" sz="2400" b="1" i="1">
                            <a:solidFill>
                              <a:srgbClr val="FF0000"/>
                            </a:solidFill>
                            <a:latin typeface="Cambria Math"/>
                          </a:rPr>
                          <m:t>𝟎</m:t>
                        </m:r>
                      </m:sub>
                    </m:sSub>
                    <m:r>
                      <a:rPr lang="cs-CZ" altLang="cs-CZ" sz="2400" b="1" i="1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∙</m:t>
                    </m:r>
                    <m:f>
                      <m:fPr>
                        <m:ctrlPr>
                          <a:rPr lang="cs-CZ" altLang="cs-CZ" sz="24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cs-CZ" altLang="cs-CZ" sz="2400" b="1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Cambria Math"/>
                              </a:rPr>
                            </m:ctrlPr>
                          </m:sSubPr>
                          <m:e>
                            <m:r>
                              <a:rPr lang="cs-CZ" altLang="cs-CZ" sz="2400" b="1" i="1">
                                <a:solidFill>
                                  <a:srgbClr val="FF0000"/>
                                </a:solidFill>
                                <a:latin typeface="Cambria Math"/>
                                <a:ea typeface="Cambria Math"/>
                              </a:rPr>
                              <m:t>𝒗</m:t>
                            </m:r>
                          </m:e>
                          <m:sub>
                            <m:r>
                              <a:rPr lang="cs-CZ" altLang="cs-CZ" sz="2400" b="1" i="1">
                                <a:solidFill>
                                  <a:srgbClr val="FF0000"/>
                                </a:solidFill>
                                <a:latin typeface="Cambria Math"/>
                                <a:ea typeface="Cambria Math"/>
                              </a:rPr>
                              <m:t>𝟎</m:t>
                            </m:r>
                          </m:sub>
                        </m:sSub>
                      </m:num>
                      <m:den>
                        <m:r>
                          <a:rPr lang="cs-CZ" altLang="cs-CZ" sz="2400" b="1" i="1">
                            <a:solidFill>
                              <a:srgbClr val="FF0000"/>
                            </a:solidFill>
                            <a:latin typeface="Cambria Math"/>
                            <a:ea typeface="Cambria Math"/>
                          </a:rPr>
                          <m:t>𝒈</m:t>
                        </m:r>
                      </m:den>
                    </m:f>
                    <m:r>
                      <a:rPr lang="cs-CZ" altLang="cs-CZ" sz="2400" b="1" i="1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−</m:t>
                    </m:r>
                    <m:f>
                      <m:fPr>
                        <m:ctrlPr>
                          <a:rPr lang="cs-CZ" altLang="cs-CZ" sz="24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fPr>
                      <m:num>
                        <m:r>
                          <a:rPr lang="cs-CZ" altLang="cs-CZ" sz="2400" b="1" i="1">
                            <a:solidFill>
                              <a:srgbClr val="FF0000"/>
                            </a:solidFill>
                            <a:latin typeface="Cambria Math"/>
                            <a:ea typeface="Cambria Math"/>
                          </a:rPr>
                          <m:t>𝟏</m:t>
                        </m:r>
                      </m:num>
                      <m:den>
                        <m:r>
                          <a:rPr lang="cs-CZ" altLang="cs-CZ" sz="2400" b="1" i="1">
                            <a:solidFill>
                              <a:srgbClr val="FF0000"/>
                            </a:solidFill>
                            <a:latin typeface="Cambria Math"/>
                            <a:ea typeface="Cambria Math"/>
                          </a:rPr>
                          <m:t>𝟐</m:t>
                        </m:r>
                      </m:den>
                    </m:f>
                    <m:r>
                      <a:rPr lang="cs-CZ" altLang="cs-CZ" sz="2400" b="1" i="1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𝒈</m:t>
                    </m:r>
                    <m:r>
                      <a:rPr lang="cs-CZ" altLang="cs-CZ" sz="2400" b="1" i="1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∙</m:t>
                    </m:r>
                    <m:sSup>
                      <m:sSupPr>
                        <m:ctrlPr>
                          <a:rPr lang="cs-CZ" altLang="cs-CZ" sz="24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cs-CZ" altLang="cs-CZ" sz="2400" b="1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Cambria Math"/>
                              </a:rPr>
                            </m:ctrlPr>
                          </m:dPr>
                          <m:e>
                            <m:f>
                              <m:fPr>
                                <m:ctrlPr>
                                  <a:rPr lang="cs-CZ" altLang="cs-CZ" sz="2400" b="1" i="1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  <a:ea typeface="Cambria Math"/>
                                  </a:rPr>
                                </m:ctrlPr>
                              </m:fPr>
                              <m:num>
                                <m:sSub>
                                  <m:sSubPr>
                                    <m:ctrlPr>
                                      <a:rPr lang="cs-CZ" altLang="cs-CZ" sz="2400" b="1" i="1">
                                        <a:solidFill>
                                          <a:srgbClr val="FF0000"/>
                                        </a:solidFill>
                                        <a:latin typeface="Cambria Math" panose="02040503050406030204" pitchFamily="18" charset="0"/>
                                        <a:ea typeface="Cambria Math"/>
                                      </a:rPr>
                                    </m:ctrlPr>
                                  </m:sSubPr>
                                  <m:e>
                                    <m:r>
                                      <a:rPr lang="cs-CZ" altLang="cs-CZ" sz="2400" b="1" i="1">
                                        <a:solidFill>
                                          <a:srgbClr val="FF0000"/>
                                        </a:solidFill>
                                        <a:latin typeface="Cambria Math"/>
                                        <a:ea typeface="Cambria Math"/>
                                      </a:rPr>
                                      <m:t>𝒗</m:t>
                                    </m:r>
                                  </m:e>
                                  <m:sub>
                                    <m:r>
                                      <a:rPr lang="cs-CZ" altLang="cs-CZ" sz="2400" b="1" i="1">
                                        <a:solidFill>
                                          <a:srgbClr val="FF0000"/>
                                        </a:solidFill>
                                        <a:latin typeface="Cambria Math"/>
                                        <a:ea typeface="Cambria Math"/>
                                      </a:rPr>
                                      <m:t>𝟎</m:t>
                                    </m:r>
                                  </m:sub>
                                </m:sSub>
                              </m:num>
                              <m:den>
                                <m:r>
                                  <a:rPr lang="cs-CZ" altLang="cs-CZ" sz="2400" b="1" i="1">
                                    <a:solidFill>
                                      <a:srgbClr val="FF0000"/>
                                    </a:solidFill>
                                    <a:latin typeface="Cambria Math"/>
                                    <a:ea typeface="Cambria Math"/>
                                  </a:rPr>
                                  <m:t>𝒈</m:t>
                                </m:r>
                              </m:den>
                            </m:f>
                          </m:e>
                        </m:d>
                      </m:e>
                      <m:sup>
                        <m:r>
                          <a:rPr lang="cs-CZ" altLang="cs-CZ" sz="2400" b="1" i="1">
                            <a:solidFill>
                              <a:srgbClr val="FF0000"/>
                            </a:solidFill>
                            <a:latin typeface="Cambria Math"/>
                            <a:ea typeface="Cambria Math"/>
                          </a:rPr>
                          <m:t>𝟐</m:t>
                        </m:r>
                      </m:sup>
                    </m:sSup>
                    <m:r>
                      <a:rPr lang="cs-CZ" altLang="cs-CZ" sz="2400" b="1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/>
                      </a:rPr>
                      <m:t> </m:t>
                    </m:r>
                  </m:oMath>
                </a14:m>
                <a:r>
                  <a:rPr lang="cs-CZ" altLang="cs-CZ" sz="800" dirty="0">
                    <a:solidFill>
                      <a:srgbClr val="333333"/>
                    </a:solidFill>
                  </a:rPr>
                  <a:t> </a:t>
                </a:r>
              </a:p>
            </p:txBody>
          </p:sp>
        </mc:Choice>
        <mc:Fallback xmlns="">
          <p:sp>
            <p:nvSpPr>
              <p:cNvPr id="2" name="Obdélník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83889" y="2308194"/>
                <a:ext cx="8539701" cy="3215432"/>
              </a:xfrm>
              <a:prstGeom prst="rect">
                <a:avLst/>
              </a:prstGeom>
              <a:blipFill>
                <a:blip r:embed="rId3"/>
                <a:stretch>
                  <a:fillRect l="-642" t="-1139" r="-92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6CB66CBB-24AA-100C-DDE1-23F474F8A820}"/>
                  </a:ext>
                </a:extLst>
              </p:cNvPr>
              <p:cNvSpPr txBox="1"/>
              <p:nvPr/>
            </p:nvSpPr>
            <p:spPr>
              <a:xfrm>
                <a:off x="4215792" y="1231923"/>
                <a:ext cx="2636460" cy="1008000"/>
              </a:xfrm>
              <a:prstGeom prst="rect">
                <a:avLst/>
              </a:prstGeom>
              <a:noFill/>
              <a:ln w="19050">
                <a:solidFill>
                  <a:schemeClr val="tx1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Okamžitá rychlost v čase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𝑡</m:t>
                    </m:r>
                  </m:oMath>
                </a14:m>
                <a:endParaRPr lang="cs-CZ" dirty="0"/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altLang="cs-CZ" b="1" i="1">
                          <a:solidFill>
                            <a:srgbClr val="FF0000"/>
                          </a:solidFill>
                          <a:latin typeface="Cambria Math"/>
                        </a:rPr>
                        <m:t>𝒗</m:t>
                      </m:r>
                      <m:r>
                        <a:rPr lang="cs-CZ" altLang="cs-CZ" b="1" i="1">
                          <a:solidFill>
                            <a:srgbClr val="FF0000"/>
                          </a:solidFill>
                          <a:latin typeface="Cambria Math"/>
                        </a:rPr>
                        <m:t>=</m:t>
                      </m:r>
                      <m:sSub>
                        <m:sSubPr>
                          <m:ctrlPr>
                            <a:rPr lang="cs-CZ" altLang="cs-CZ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altLang="cs-CZ" b="1" i="1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𝒗</m:t>
                          </m:r>
                        </m:e>
                        <m:sub>
                          <m:r>
                            <a:rPr lang="cs-CZ" altLang="cs-CZ" b="1" i="1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𝟎</m:t>
                          </m:r>
                        </m:sub>
                      </m:sSub>
                      <m:r>
                        <a:rPr lang="cs-CZ" altLang="cs-CZ" b="1" i="1">
                          <a:solidFill>
                            <a:srgbClr val="FF0000"/>
                          </a:solidFill>
                          <a:latin typeface="Cambria Math"/>
                        </a:rPr>
                        <m:t>−</m:t>
                      </m:r>
                      <m:r>
                        <a:rPr lang="cs-CZ" altLang="cs-CZ" b="1" i="1">
                          <a:solidFill>
                            <a:srgbClr val="FF0000"/>
                          </a:solidFill>
                          <a:latin typeface="Cambria Math"/>
                        </a:rPr>
                        <m:t>𝒈</m:t>
                      </m:r>
                      <m:r>
                        <a:rPr lang="cs-CZ" altLang="cs-CZ" b="1" i="1">
                          <a:solidFill>
                            <a:srgbClr val="FF0000"/>
                          </a:solidFill>
                          <a:latin typeface="Cambria Math"/>
                        </a:rPr>
                        <m:t>.</m:t>
                      </m:r>
                      <m:r>
                        <a:rPr lang="cs-CZ" altLang="cs-CZ" b="1" i="1">
                          <a:solidFill>
                            <a:srgbClr val="FF0000"/>
                          </a:solidFill>
                          <a:latin typeface="Cambria Math"/>
                        </a:rPr>
                        <m:t>𝒕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6CB66CBB-24AA-100C-DDE1-23F474F8A82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15792" y="1231923"/>
                <a:ext cx="2636460" cy="1008000"/>
              </a:xfrm>
              <a:prstGeom prst="rect">
                <a:avLst/>
              </a:prstGeom>
              <a:blipFill>
                <a:blip r:embed="rId4"/>
                <a:stretch>
                  <a:fillRect l="-1839" t="-2381"/>
                </a:stretch>
              </a:blipFill>
              <a:ln w="19050"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>
                <a:extLst>
                  <a:ext uri="{FF2B5EF4-FFF2-40B4-BE49-F238E27FC236}">
                    <a16:creationId xmlns:a16="http://schemas.microsoft.com/office/drawing/2014/main" id="{E91513F6-5411-EB40-E4C2-9D9F59E166AA}"/>
                  </a:ext>
                </a:extLst>
              </p:cNvPr>
              <p:cNvSpPr txBox="1"/>
              <p:nvPr/>
            </p:nvSpPr>
            <p:spPr>
              <a:xfrm>
                <a:off x="8378039" y="1163652"/>
                <a:ext cx="3111596" cy="1008000"/>
              </a:xfrm>
              <a:prstGeom prst="rect">
                <a:avLst/>
              </a:prstGeom>
              <a:noFill/>
              <a:ln w="19050">
                <a:solidFill>
                  <a:schemeClr val="tx1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Výška nad terénem v čase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𝑡</m:t>
                    </m:r>
                  </m:oMath>
                </a14:m>
                <a:endParaRPr lang="cs-CZ" dirty="0"/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altLang="cs-CZ" b="1" i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𝒉</m:t>
                      </m:r>
                      <m:r>
                        <a:rPr lang="cs-CZ" altLang="cs-CZ" b="1" i="1">
                          <a:solidFill>
                            <a:srgbClr val="FF0000"/>
                          </a:solidFill>
                          <a:latin typeface="Cambria Math"/>
                        </a:rPr>
                        <m:t>= </m:t>
                      </m:r>
                      <m:sSub>
                        <m:sSubPr>
                          <m:ctrlPr>
                            <a:rPr lang="cs-CZ" altLang="cs-CZ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altLang="cs-CZ" b="1" i="1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𝒗</m:t>
                          </m:r>
                        </m:e>
                        <m:sub>
                          <m:r>
                            <a:rPr lang="cs-CZ" altLang="cs-CZ" b="1" i="1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𝟎</m:t>
                          </m:r>
                        </m:sub>
                      </m:sSub>
                      <m:r>
                        <a:rPr lang="cs-CZ" altLang="cs-CZ" b="1" i="1">
                          <a:solidFill>
                            <a:srgbClr val="FF0000"/>
                          </a:solidFill>
                          <a:latin typeface="Cambria Math"/>
                        </a:rPr>
                        <m:t>.</m:t>
                      </m:r>
                      <m:r>
                        <a:rPr lang="cs-CZ" altLang="cs-CZ" b="1" i="1">
                          <a:solidFill>
                            <a:srgbClr val="FF0000"/>
                          </a:solidFill>
                          <a:latin typeface="Cambria Math"/>
                        </a:rPr>
                        <m:t>𝒕</m:t>
                      </m:r>
                      <m:r>
                        <a:rPr lang="cs-CZ" altLang="cs-CZ" b="1" i="1">
                          <a:solidFill>
                            <a:srgbClr val="FF0000"/>
                          </a:solidFill>
                          <a:latin typeface="Cambria Math"/>
                        </a:rPr>
                        <m:t>−</m:t>
                      </m:r>
                      <m:f>
                        <m:fPr>
                          <m:ctrlPr>
                            <a:rPr lang="cs-CZ" altLang="cs-CZ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altLang="cs-CZ" b="1" i="1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𝟏</m:t>
                          </m:r>
                        </m:num>
                        <m:den>
                          <m:r>
                            <a:rPr lang="cs-CZ" altLang="cs-CZ" b="1" i="1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𝟐</m:t>
                          </m:r>
                        </m:den>
                      </m:f>
                      <m:r>
                        <a:rPr lang="cs-CZ" altLang="cs-CZ" b="1" i="1">
                          <a:solidFill>
                            <a:srgbClr val="FF0000"/>
                          </a:solidFill>
                          <a:latin typeface="Cambria Math"/>
                        </a:rPr>
                        <m:t>𝒈</m:t>
                      </m:r>
                      <m:r>
                        <a:rPr lang="cs-CZ" altLang="cs-CZ" b="1" i="1">
                          <a:solidFill>
                            <a:srgbClr val="FF0000"/>
                          </a:solidFill>
                          <a:latin typeface="Cambria Math"/>
                        </a:rPr>
                        <m:t>.</m:t>
                      </m:r>
                      <m:sSup>
                        <m:sSupPr>
                          <m:ctrlPr>
                            <a:rPr lang="cs-CZ" altLang="cs-CZ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altLang="cs-CZ" b="1" i="1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𝒕</m:t>
                          </m:r>
                        </m:e>
                        <m:sup>
                          <m:r>
                            <a:rPr lang="cs-CZ" altLang="cs-CZ" b="1" i="1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𝟐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5" name="TextovéPole 4">
                <a:extLst>
                  <a:ext uri="{FF2B5EF4-FFF2-40B4-BE49-F238E27FC236}">
                    <a16:creationId xmlns:a16="http://schemas.microsoft.com/office/drawing/2014/main" id="{E91513F6-5411-EB40-E4C2-9D9F59E166A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378039" y="1163652"/>
                <a:ext cx="3111596" cy="1008000"/>
              </a:xfrm>
              <a:prstGeom prst="rect">
                <a:avLst/>
              </a:prstGeom>
              <a:blipFill>
                <a:blip r:embed="rId5"/>
                <a:stretch>
                  <a:fillRect l="-1362" t="-2976"/>
                </a:stretch>
              </a:blipFill>
              <a:ln w="19050"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>
                <a:extLst>
                  <a:ext uri="{FF2B5EF4-FFF2-40B4-BE49-F238E27FC236}">
                    <a16:creationId xmlns:a16="http://schemas.microsoft.com/office/drawing/2014/main" id="{661EBA7F-BE8C-70F7-0DA0-EF6834EB0B98}"/>
                  </a:ext>
                </a:extLst>
              </p:cNvPr>
              <p:cNvSpPr txBox="1"/>
              <p:nvPr/>
            </p:nvSpPr>
            <p:spPr>
              <a:xfrm>
                <a:off x="3283889" y="240322"/>
                <a:ext cx="8682824" cy="92333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lvl="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r>
                  <a:rPr lang="cs-CZ" altLang="cs-CZ" dirty="0">
                    <a:solidFill>
                      <a:srgbClr val="333333"/>
                    </a:solidFill>
                  </a:rPr>
                  <a:t>Svislý vrh nastane, je-li těleso vrženo svisle vzhůru počáteční rychlostí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altLang="cs-CZ" i="1" smtClean="0">
                            <a:solidFill>
                              <a:srgbClr val="333333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altLang="cs-CZ" b="0" i="1" smtClean="0">
                            <a:solidFill>
                              <a:srgbClr val="333333"/>
                            </a:solidFill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cs-CZ" altLang="cs-CZ" b="0" i="1" smtClean="0">
                            <a:solidFill>
                              <a:srgbClr val="333333"/>
                            </a:solidFill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</m:oMath>
                </a14:m>
                <a:r>
                  <a:rPr lang="cs-CZ" altLang="cs-CZ" dirty="0">
                    <a:solidFill>
                      <a:srgbClr val="333333"/>
                    </a:solidFill>
                  </a:rPr>
                  <a:t>. Trajektorie pohybu je svislá přímka a pohyb je rovnoměrně zpomalený.  </a:t>
                </a:r>
              </a:p>
              <a:p>
                <a:pPr lvl="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r>
                  <a:rPr lang="cs-CZ" altLang="cs-CZ" dirty="0">
                    <a:solidFill>
                      <a:srgbClr val="333333"/>
                    </a:solidFill>
                  </a:rPr>
                  <a:t>Pro rychlost a dráhu rovnoměrně zpomaleného pohybu platí vztahy:  </a:t>
                </a:r>
              </a:p>
            </p:txBody>
          </p:sp>
        </mc:Choice>
        <mc:Fallback xmlns="">
          <p:sp>
            <p:nvSpPr>
              <p:cNvPr id="7" name="TextovéPole 6">
                <a:extLst>
                  <a:ext uri="{FF2B5EF4-FFF2-40B4-BE49-F238E27FC236}">
                    <a16:creationId xmlns:a16="http://schemas.microsoft.com/office/drawing/2014/main" id="{661EBA7F-BE8C-70F7-0DA0-EF6834EB0B9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83889" y="240322"/>
                <a:ext cx="8682824" cy="923330"/>
              </a:xfrm>
              <a:prstGeom prst="rect">
                <a:avLst/>
              </a:prstGeom>
              <a:blipFill>
                <a:blip r:embed="rId6"/>
                <a:stretch>
                  <a:fillRect l="-632" t="-3289" b="-921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ovéPole 8">
                <a:extLst>
                  <a:ext uri="{FF2B5EF4-FFF2-40B4-BE49-F238E27FC236}">
                    <a16:creationId xmlns:a16="http://schemas.microsoft.com/office/drawing/2014/main" id="{032F54C6-A372-E956-4319-8130BB6F99A7}"/>
                  </a:ext>
                </a:extLst>
              </p:cNvPr>
              <p:cNvSpPr txBox="1"/>
              <p:nvPr/>
            </p:nvSpPr>
            <p:spPr>
              <a:xfrm>
                <a:off x="8378039" y="4528591"/>
                <a:ext cx="3111596" cy="1257780"/>
              </a:xfrm>
              <a:prstGeom prst="rect">
                <a:avLst/>
              </a:prstGeom>
              <a:noFill/>
              <a:ln w="19050">
                <a:solidFill>
                  <a:schemeClr val="tx1"/>
                </a:solidFill>
              </a:ln>
            </p:spPr>
            <p:txBody>
              <a:bodyPr wrap="square">
                <a:spAutoFit/>
              </a:bodyPr>
              <a:lstStyle/>
              <a:p>
                <a:r>
                  <a:rPr lang="cs-CZ" altLang="cs-CZ" sz="1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Maximální výška nad terénem</a:t>
                </a:r>
              </a:p>
              <a:p>
                <a:endParaRPr lang="cs-CZ" altLang="cs-CZ" b="1" i="1" dirty="0">
                  <a:solidFill>
                    <a:srgbClr val="FF0000"/>
                  </a:solidFill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altLang="cs-CZ" sz="18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altLang="cs-CZ" sz="18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𝒉</m:t>
                          </m:r>
                        </m:e>
                        <m:sub>
                          <m:r>
                            <a:rPr lang="cs-CZ" altLang="cs-CZ" sz="18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𝒎𝒂𝒙</m:t>
                          </m:r>
                        </m:sub>
                      </m:sSub>
                      <m:r>
                        <a:rPr lang="cs-CZ" altLang="cs-CZ" sz="1800" b="1" i="1">
                          <a:solidFill>
                            <a:srgbClr val="FF0000"/>
                          </a:solidFill>
                          <a:latin typeface="Cambria Math"/>
                          <a:ea typeface="Cambria Math"/>
                        </a:rPr>
                        <m:t>=</m:t>
                      </m:r>
                      <m:f>
                        <m:fPr>
                          <m:ctrlPr>
                            <a:rPr lang="cs-CZ" altLang="cs-CZ" sz="18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altLang="cs-CZ" sz="1800" b="1" i="1">
                              <a:solidFill>
                                <a:srgbClr val="FF0000"/>
                              </a:solidFill>
                              <a:latin typeface="Cambria Math"/>
                              <a:ea typeface="Cambria Math"/>
                            </a:rPr>
                            <m:t>𝟏</m:t>
                          </m:r>
                        </m:num>
                        <m:den>
                          <m:r>
                            <a:rPr lang="cs-CZ" altLang="cs-CZ" sz="1800" b="1" i="1">
                              <a:solidFill>
                                <a:srgbClr val="FF0000"/>
                              </a:solidFill>
                              <a:latin typeface="Cambria Math"/>
                              <a:ea typeface="Cambria Math"/>
                            </a:rPr>
                            <m:t>𝟐</m:t>
                          </m:r>
                        </m:den>
                      </m:f>
                      <m:r>
                        <a:rPr lang="cs-CZ" altLang="cs-CZ" sz="1800" b="1" i="1">
                          <a:solidFill>
                            <a:srgbClr val="FF0000"/>
                          </a:solidFill>
                          <a:latin typeface="Cambria Math"/>
                          <a:ea typeface="Cambria Math"/>
                        </a:rPr>
                        <m:t>∙</m:t>
                      </m:r>
                      <m:f>
                        <m:fPr>
                          <m:ctrlPr>
                            <a:rPr lang="cs-CZ" altLang="cs-CZ" sz="18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cs-CZ" altLang="cs-CZ" sz="1800" b="1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Cambria Math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cs-CZ" altLang="cs-CZ" sz="1800" b="1" i="1">
                                      <a:solidFill>
                                        <a:srgbClr val="FF0000"/>
                                      </a:solidFill>
                                      <a:latin typeface="Cambria Math" panose="02040503050406030204" pitchFamily="18" charset="0"/>
                                      <a:ea typeface="Cambria Math"/>
                                    </a:rPr>
                                  </m:ctrlPr>
                                </m:dPr>
                                <m:e>
                                  <m:sSub>
                                    <m:sSubPr>
                                      <m:ctrlPr>
                                        <a:rPr lang="cs-CZ" altLang="cs-CZ" sz="1800" b="1" i="1">
                                          <a:solidFill>
                                            <a:srgbClr val="FF0000"/>
                                          </a:solidFill>
                                          <a:latin typeface="Cambria Math" panose="02040503050406030204" pitchFamily="18" charset="0"/>
                                          <a:ea typeface="Cambria Math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cs-CZ" altLang="cs-CZ" sz="1800" b="1" i="1">
                                          <a:solidFill>
                                            <a:srgbClr val="FF0000"/>
                                          </a:solidFill>
                                          <a:latin typeface="Cambria Math"/>
                                          <a:ea typeface="Cambria Math"/>
                                        </a:rPr>
                                        <m:t>𝒗</m:t>
                                      </m:r>
                                    </m:e>
                                    <m:sub>
                                      <m:r>
                                        <a:rPr lang="cs-CZ" altLang="cs-CZ" sz="1800" b="1" i="1">
                                          <a:solidFill>
                                            <a:srgbClr val="FF0000"/>
                                          </a:solidFill>
                                          <a:latin typeface="Cambria Math"/>
                                          <a:ea typeface="Cambria Math"/>
                                        </a:rPr>
                                        <m:t>𝟎</m:t>
                                      </m:r>
                                    </m:sub>
                                  </m:sSub>
                                </m:e>
                              </m:d>
                            </m:e>
                            <m:sup>
                              <m:r>
                                <a:rPr lang="cs-CZ" altLang="cs-CZ" sz="1800" b="1" i="1">
                                  <a:solidFill>
                                    <a:srgbClr val="FF0000"/>
                                  </a:solidFill>
                                  <a:latin typeface="Cambria Math"/>
                                  <a:ea typeface="Cambria Math"/>
                                </a:rPr>
                                <m:t>𝟐</m:t>
                              </m:r>
                            </m:sup>
                          </m:sSup>
                        </m:num>
                        <m:den>
                          <m:r>
                            <a:rPr lang="cs-CZ" altLang="cs-CZ" sz="1800" b="1" i="1">
                              <a:solidFill>
                                <a:srgbClr val="FF0000"/>
                              </a:solidFill>
                              <a:latin typeface="Cambria Math"/>
                              <a:ea typeface="Cambria Math"/>
                            </a:rPr>
                            <m:t>𝒈</m:t>
                          </m:r>
                        </m:den>
                      </m:f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9" name="TextovéPole 8">
                <a:extLst>
                  <a:ext uri="{FF2B5EF4-FFF2-40B4-BE49-F238E27FC236}">
                    <a16:creationId xmlns:a16="http://schemas.microsoft.com/office/drawing/2014/main" id="{032F54C6-A372-E956-4319-8130BB6F99A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378039" y="4528591"/>
                <a:ext cx="3111596" cy="1257780"/>
              </a:xfrm>
              <a:prstGeom prst="rect">
                <a:avLst/>
              </a:prstGeom>
              <a:blipFill>
                <a:blip r:embed="rId7"/>
                <a:stretch>
                  <a:fillRect l="-1362" t="-2871" r="-1167"/>
                </a:stretch>
              </a:blipFill>
              <a:ln w="19050"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TextovéPole 10">
            <a:extLst>
              <a:ext uri="{FF2B5EF4-FFF2-40B4-BE49-F238E27FC236}">
                <a16:creationId xmlns:a16="http://schemas.microsoft.com/office/drawing/2014/main" id="{94827ABF-E857-9625-4613-FE44263DA253}"/>
              </a:ext>
            </a:extLst>
          </p:cNvPr>
          <p:cNvSpPr txBox="1"/>
          <p:nvPr/>
        </p:nvSpPr>
        <p:spPr>
          <a:xfrm>
            <a:off x="3283889" y="5874853"/>
            <a:ext cx="8334953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altLang="cs-CZ" dirty="0">
                <a:solidFill>
                  <a:srgbClr val="333333"/>
                </a:solidFill>
              </a:rPr>
              <a:t>Pohyb je rovnoměrně zpomalený až do nejvyššího bodu trajektorie, z tohoto bodu padá těleso volným pádem. Doba výstupu tělesa do maximální výšky je stejná jako doba pádu tělesa z této výšky a rychlost dopadu se rovná počáteční rychlosti.</a:t>
            </a:r>
          </a:p>
        </p:txBody>
      </p:sp>
    </p:spTree>
    <p:extLst>
      <p:ext uri="{BB962C8B-B14F-4D97-AF65-F5344CB8AC3E}">
        <p14:creationId xmlns:p14="http://schemas.microsoft.com/office/powerpoint/2010/main" val="165299188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D841485A-0666-582E-5E9B-7EBF0C374C5F}"/>
              </a:ext>
            </a:extLst>
          </p:cNvPr>
          <p:cNvSpPr txBox="1"/>
          <p:nvPr/>
        </p:nvSpPr>
        <p:spPr>
          <a:xfrm>
            <a:off x="532739" y="246490"/>
            <a:ext cx="10495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Příklad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F21E423E-DB3E-1D13-A668-EA5761D837A8}"/>
                  </a:ext>
                </a:extLst>
              </p:cNvPr>
              <p:cNvSpPr txBox="1"/>
              <p:nvPr/>
            </p:nvSpPr>
            <p:spPr>
              <a:xfrm>
                <a:off x="469127" y="615822"/>
                <a:ext cx="10861481" cy="104644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Jaká je rychlost a výška tělesa vržení svisle vzhůru rychlostí 60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m</m:t>
                        </m:r>
                        <m:r>
                          <a:rPr lang="cs-CZ" b="0" i="0" smtClean="0">
                            <a:latin typeface="Cambria Math" panose="02040503050406030204" pitchFamily="18" charset="0"/>
                          </a:rPr>
                          <m:t> . </m:t>
                        </m:r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s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</m:oMath>
                </a14:m>
                <a:r>
                  <a:rPr lang="cs-CZ" dirty="0"/>
                  <a:t> v čase 5 s po vržení, a jaké maximální výšky těleso dosáhlo? Odpor vzduchu neuvažujte!</a:t>
                </a:r>
              </a:p>
              <a:p>
                <a:endParaRPr lang="cs-CZ" sz="800" dirty="0"/>
              </a:p>
              <a:p>
                <a:r>
                  <a:rPr lang="cs-CZ" dirty="0"/>
                  <a:t>Řešení: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=60 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m</m:t>
                        </m:r>
                        <m:r>
                          <a:rPr lang="cs-CZ" b="0" i="0" smtClean="0">
                            <a:latin typeface="Cambria Math" panose="02040503050406030204" pitchFamily="18" charset="0"/>
                          </a:rPr>
                          <m:t> . </m:t>
                        </m:r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s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</a:rPr>
                      <m:t>, 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𝑡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=5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s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,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g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=10 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m</m:t>
                        </m:r>
                        <m:r>
                          <a:rPr lang="cs-CZ" b="0" i="0" smtClean="0">
                            <a:latin typeface="Cambria Math" panose="02040503050406030204" pitchFamily="18" charset="0"/>
                          </a:rPr>
                          <m:t> . </m:t>
                        </m:r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s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−2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</a:rPr>
                      <m:t>, 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𝑣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=?, 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h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=? 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h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𝑚𝑎𝑥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=? </m:t>
                    </m:r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F21E423E-DB3E-1D13-A668-EA5761D837A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9127" y="615822"/>
                <a:ext cx="10861481" cy="1046440"/>
              </a:xfrm>
              <a:prstGeom prst="rect">
                <a:avLst/>
              </a:prstGeom>
              <a:blipFill>
                <a:blip r:embed="rId2"/>
                <a:stretch>
                  <a:fillRect l="-505" t="-2907" b="-814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Přímá spojnice 4">
            <a:extLst>
              <a:ext uri="{FF2B5EF4-FFF2-40B4-BE49-F238E27FC236}">
                <a16:creationId xmlns:a16="http://schemas.microsoft.com/office/drawing/2014/main" id="{F28618A2-F9EC-F4F0-126F-04B66588AAB3}"/>
              </a:ext>
            </a:extLst>
          </p:cNvPr>
          <p:cNvCxnSpPr/>
          <p:nvPr/>
        </p:nvCxnSpPr>
        <p:spPr>
          <a:xfrm>
            <a:off x="461176" y="1669774"/>
            <a:ext cx="10877384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5E98D9E3-9ED5-3ED6-539F-632E440AA332}"/>
                  </a:ext>
                </a:extLst>
              </p:cNvPr>
              <p:cNvSpPr txBox="1"/>
              <p:nvPr/>
            </p:nvSpPr>
            <p:spPr>
              <a:xfrm>
                <a:off x="461176" y="1876507"/>
                <a:ext cx="11147729" cy="117577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342900" indent="-342900">
                  <a:buAutoNum type="alphaLcParenR"/>
                </a:pPr>
                <a:r>
                  <a:rPr lang="cs-CZ" dirty="0"/>
                  <a:t>Rychlost tělesa v páté sekundě vypočteme podle vztahu </a:t>
                </a:r>
                <a14:m>
                  <m:oMath xmlns:m="http://schemas.openxmlformats.org/officeDocument/2006/math">
                    <m:r>
                      <a:rPr lang="cs-CZ" altLang="cs-CZ" b="0" i="1" smtClean="0">
                        <a:solidFill>
                          <a:schemeClr val="tx1"/>
                        </a:solidFill>
                        <a:latin typeface="Cambria Math"/>
                      </a:rPr>
                      <m:t>𝑣</m:t>
                    </m:r>
                    <m:r>
                      <a:rPr lang="cs-CZ" altLang="cs-CZ" b="0" i="1" smtClean="0">
                        <a:solidFill>
                          <a:schemeClr val="tx1"/>
                        </a:solidFill>
                        <a:latin typeface="Cambria Math"/>
                      </a:rPr>
                      <m:t>=</m:t>
                    </m:r>
                    <m:sSub>
                      <m:sSubPr>
                        <m:ctrlPr>
                          <a:rPr lang="cs-CZ" altLang="cs-CZ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altLang="cs-CZ" b="0" i="1">
                            <a:solidFill>
                              <a:schemeClr val="tx1"/>
                            </a:solidFill>
                            <a:latin typeface="Cambria Math"/>
                          </a:rPr>
                          <m:t>𝑣</m:t>
                        </m:r>
                      </m:e>
                      <m:sub>
                        <m:r>
                          <a:rPr lang="cs-CZ" altLang="cs-CZ" b="0" i="1">
                            <a:solidFill>
                              <a:schemeClr val="tx1"/>
                            </a:solidFill>
                            <a:latin typeface="Cambria Math"/>
                          </a:rPr>
                          <m:t>0</m:t>
                        </m:r>
                      </m:sub>
                    </m:sSub>
                    <m:r>
                      <a:rPr lang="cs-CZ" altLang="cs-CZ" b="0" i="1">
                        <a:solidFill>
                          <a:schemeClr val="tx1"/>
                        </a:solidFill>
                        <a:latin typeface="Cambria Math"/>
                      </a:rPr>
                      <m:t>−</m:t>
                    </m:r>
                    <m:r>
                      <a:rPr lang="cs-CZ" altLang="cs-CZ" b="0" i="1">
                        <a:solidFill>
                          <a:schemeClr val="tx1"/>
                        </a:solidFill>
                        <a:latin typeface="Cambria Math"/>
                      </a:rPr>
                      <m:t>𝑔</m:t>
                    </m:r>
                    <m:r>
                      <a:rPr lang="cs-CZ" altLang="cs-CZ" b="0" i="1">
                        <a:solidFill>
                          <a:schemeClr val="tx1"/>
                        </a:solidFill>
                        <a:latin typeface="Cambria Math"/>
                      </a:rPr>
                      <m:t>.</m:t>
                    </m:r>
                    <m:r>
                      <a:rPr lang="cs-CZ" altLang="cs-CZ" b="0" i="1">
                        <a:solidFill>
                          <a:schemeClr val="tx1"/>
                        </a:solidFill>
                        <a:latin typeface="Cambria Math"/>
                      </a:rPr>
                      <m:t>𝑡</m:t>
                    </m:r>
                  </m:oMath>
                </a14:m>
                <a:r>
                  <a:rPr lang="cs-CZ" dirty="0">
                    <a:solidFill>
                      <a:schemeClr val="tx1"/>
                    </a:solidFill>
                  </a:rPr>
                  <a:t>:</a:t>
                </a:r>
              </a:p>
              <a:p>
                <a:endParaRPr lang="cs-CZ" sz="800" dirty="0">
                  <a:solidFill>
                    <a:schemeClr val="tx1"/>
                  </a:solidFill>
                </a:endParaRPr>
              </a:p>
              <a:p>
                <a:pPr algn="ctr"/>
                <a:r>
                  <a:rPr lang="cs-CZ" dirty="0"/>
                  <a:t>  </a:t>
                </a:r>
                <a14:m>
                  <m:oMath xmlns:m="http://schemas.openxmlformats.org/officeDocument/2006/math">
                    <m:r>
                      <a:rPr lang="cs-CZ" altLang="cs-CZ" b="0" i="1" smtClean="0">
                        <a:solidFill>
                          <a:schemeClr val="tx1"/>
                        </a:solidFill>
                        <a:latin typeface="Cambria Math"/>
                      </a:rPr>
                      <m:t>𝑣</m:t>
                    </m:r>
                    <m:r>
                      <a:rPr lang="cs-CZ" altLang="cs-CZ" b="0" i="1" smtClean="0">
                        <a:solidFill>
                          <a:schemeClr val="tx1"/>
                        </a:solidFill>
                        <a:latin typeface="Cambria Math"/>
                      </a:rPr>
                      <m:t>=</m:t>
                    </m:r>
                    <m:sSub>
                      <m:sSubPr>
                        <m:ctrlPr>
                          <a:rPr lang="cs-CZ" altLang="cs-CZ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altLang="cs-CZ" b="0" i="1">
                            <a:solidFill>
                              <a:schemeClr val="tx1"/>
                            </a:solidFill>
                            <a:latin typeface="Cambria Math"/>
                          </a:rPr>
                          <m:t>𝑣</m:t>
                        </m:r>
                      </m:e>
                      <m:sub>
                        <m:r>
                          <a:rPr lang="cs-CZ" altLang="cs-CZ" b="0" i="1">
                            <a:solidFill>
                              <a:schemeClr val="tx1"/>
                            </a:solidFill>
                            <a:latin typeface="Cambria Math"/>
                          </a:rPr>
                          <m:t>0</m:t>
                        </m:r>
                      </m:sub>
                    </m:sSub>
                    <m:r>
                      <a:rPr lang="cs-CZ" altLang="cs-CZ" b="0" i="1">
                        <a:solidFill>
                          <a:schemeClr val="tx1"/>
                        </a:solidFill>
                        <a:latin typeface="Cambria Math"/>
                      </a:rPr>
                      <m:t>−</m:t>
                    </m:r>
                    <m:r>
                      <a:rPr lang="cs-CZ" altLang="cs-CZ" b="0" i="1">
                        <a:solidFill>
                          <a:schemeClr val="tx1"/>
                        </a:solidFill>
                        <a:latin typeface="Cambria Math"/>
                      </a:rPr>
                      <m:t>𝑔</m:t>
                    </m:r>
                    <m:r>
                      <a:rPr lang="cs-CZ" altLang="cs-CZ" b="0" i="1">
                        <a:solidFill>
                          <a:schemeClr val="tx1"/>
                        </a:solidFill>
                        <a:latin typeface="Cambria Math"/>
                      </a:rPr>
                      <m:t>.</m:t>
                    </m:r>
                    <m:r>
                      <a:rPr lang="cs-CZ" altLang="cs-CZ" b="0" i="1">
                        <a:solidFill>
                          <a:schemeClr val="tx1"/>
                        </a:solidFill>
                        <a:latin typeface="Cambria Math"/>
                      </a:rPr>
                      <m:t>𝑡</m:t>
                    </m:r>
                    <m:r>
                      <a:rPr lang="cs-CZ" altLang="cs-CZ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     </m:t>
                    </m:r>
                    <m:r>
                      <a:rPr lang="cs-CZ" altLang="cs-CZ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     </m:t>
                    </m:r>
                    <m:r>
                      <a:rPr lang="cs-CZ" altLang="cs-CZ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𝑣</m:t>
                    </m:r>
                    <m:r>
                      <a:rPr lang="cs-CZ" altLang="cs-CZ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d>
                      <m:dPr>
                        <m:ctrlPr>
                          <a:rPr lang="cs-CZ" altLang="cs-CZ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cs-CZ" altLang="cs-CZ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60 −10 . 5</m:t>
                        </m:r>
                      </m:e>
                    </m:d>
                    <m:r>
                      <a:rPr lang="cs-CZ" altLang="cs-CZ" b="0" i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sSup>
                      <m:sSupPr>
                        <m:ctrlPr>
                          <a:rPr lang="cs-CZ" altLang="cs-CZ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altLang="cs-CZ" b="0" i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m</m:t>
                        </m:r>
                        <m:r>
                          <a:rPr lang="cs-CZ" altLang="cs-CZ" b="0" i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 . </m:t>
                        </m:r>
                        <m:r>
                          <m:rPr>
                            <m:sty m:val="p"/>
                          </m:rPr>
                          <a:rPr lang="cs-CZ" altLang="cs-CZ" b="0" i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s</m:t>
                        </m:r>
                      </m:e>
                      <m:sup>
                        <m:r>
                          <a:rPr lang="cs-CZ" altLang="cs-CZ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−1</m:t>
                        </m:r>
                      </m:sup>
                    </m:sSup>
                    <m:r>
                      <a:rPr lang="cs-CZ" altLang="cs-CZ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=10</m:t>
                    </m:r>
                    <m:sSup>
                      <m:sSupPr>
                        <m:ctrlPr>
                          <a:rPr lang="cs-CZ" alt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altLang="cs-CZ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 </m:t>
                        </m:r>
                        <m:r>
                          <m:rPr>
                            <m:sty m:val="p"/>
                          </m:rPr>
                          <a:rPr lang="cs-CZ" altLang="cs-CZ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m</m:t>
                        </m:r>
                        <m:r>
                          <a:rPr lang="cs-CZ" altLang="cs-CZ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 . </m:t>
                        </m:r>
                        <m:r>
                          <m:rPr>
                            <m:sty m:val="p"/>
                          </m:rPr>
                          <a:rPr lang="cs-CZ" altLang="cs-CZ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s</m:t>
                        </m:r>
                      </m:e>
                      <m:sup>
                        <m:r>
                          <a:rPr lang="cs-CZ" alt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−1</m:t>
                        </m:r>
                      </m:sup>
                    </m:sSup>
                  </m:oMath>
                </a14:m>
                <a:endParaRPr lang="cs-CZ" dirty="0"/>
              </a:p>
              <a:p>
                <a:pPr algn="ctr"/>
                <a:endParaRPr lang="cs-CZ" sz="800" dirty="0"/>
              </a:p>
              <a:p>
                <a:pPr algn="ctr"/>
                <a:r>
                  <a:rPr lang="cs-CZ" b="1" dirty="0"/>
                  <a:t>V páté sekundě po vržení tělesa mělo těleso rychlost </a:t>
                </a:r>
                <a14:m>
                  <m:oMath xmlns:m="http://schemas.openxmlformats.org/officeDocument/2006/math">
                    <m:r>
                      <a:rPr lang="cs-CZ" altLang="cs-CZ" b="1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𝟏𝟎</m:t>
                    </m:r>
                    <m:sSup>
                      <m:sSupPr>
                        <m:ctrlPr>
                          <a:rPr lang="cs-CZ" altLang="cs-CZ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altLang="cs-CZ" b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 </m:t>
                        </m:r>
                        <m:r>
                          <a:rPr lang="cs-CZ" altLang="cs-CZ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𝐦</m:t>
                        </m:r>
                        <m:r>
                          <a:rPr lang="cs-CZ" altLang="cs-CZ" b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 . </m:t>
                        </m:r>
                        <m:r>
                          <a:rPr lang="cs-CZ" altLang="cs-CZ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𝒔</m:t>
                        </m:r>
                      </m:e>
                      <m:sup>
                        <m:r>
                          <a:rPr lang="cs-CZ" altLang="cs-CZ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</m:t>
                        </m:r>
                        <m:r>
                          <a:rPr lang="cs-CZ" altLang="cs-CZ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𝟏</m:t>
                        </m:r>
                      </m:sup>
                    </m:sSup>
                  </m:oMath>
                </a14:m>
                <a:endParaRPr lang="cs-CZ" b="1" dirty="0"/>
              </a:p>
            </p:txBody>
          </p:sp>
        </mc:Choice>
        <mc:Fallback xmlns="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5E98D9E3-9ED5-3ED6-539F-632E440AA33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1176" y="1876507"/>
                <a:ext cx="11147729" cy="1175771"/>
              </a:xfrm>
              <a:prstGeom prst="rect">
                <a:avLst/>
              </a:prstGeom>
              <a:blipFill>
                <a:blip r:embed="rId3"/>
                <a:stretch>
                  <a:fillRect l="-492" t="-3109" b="-725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>
                <a:extLst>
                  <a:ext uri="{FF2B5EF4-FFF2-40B4-BE49-F238E27FC236}">
                    <a16:creationId xmlns:a16="http://schemas.microsoft.com/office/drawing/2014/main" id="{BA816E77-D4F8-2BB7-DB58-241E43B39D87}"/>
                  </a:ext>
                </a:extLst>
              </p:cNvPr>
              <p:cNvSpPr txBox="1"/>
              <p:nvPr/>
            </p:nvSpPr>
            <p:spPr>
              <a:xfrm>
                <a:off x="405516" y="3052278"/>
                <a:ext cx="11259047" cy="162903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b)  Výšku tělesa v páté sekundě po vržení vypočteme podle vztahu </a:t>
                </a:r>
                <a14:m>
                  <m:oMath xmlns:m="http://schemas.openxmlformats.org/officeDocument/2006/math">
                    <m:r>
                      <a:rPr lang="cs-CZ" altLang="cs-CZ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h</m:t>
                    </m:r>
                    <m:r>
                      <a:rPr lang="cs-CZ" altLang="cs-CZ" b="0" i="1">
                        <a:solidFill>
                          <a:schemeClr val="tx1"/>
                        </a:solidFill>
                        <a:latin typeface="Cambria Math"/>
                      </a:rPr>
                      <m:t>= </m:t>
                    </m:r>
                    <m:sSub>
                      <m:sSubPr>
                        <m:ctrlPr>
                          <a:rPr lang="cs-CZ" altLang="cs-CZ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altLang="cs-CZ" b="0" i="1">
                            <a:solidFill>
                              <a:schemeClr val="tx1"/>
                            </a:solidFill>
                            <a:latin typeface="Cambria Math"/>
                          </a:rPr>
                          <m:t>𝑣</m:t>
                        </m:r>
                      </m:e>
                      <m:sub>
                        <m:r>
                          <a:rPr lang="cs-CZ" altLang="cs-CZ" b="0" i="1">
                            <a:solidFill>
                              <a:schemeClr val="tx1"/>
                            </a:solidFill>
                            <a:latin typeface="Cambria Math"/>
                          </a:rPr>
                          <m:t>0</m:t>
                        </m:r>
                      </m:sub>
                    </m:sSub>
                    <m:r>
                      <a:rPr lang="cs-CZ" altLang="cs-CZ" b="0" i="1">
                        <a:solidFill>
                          <a:schemeClr val="tx1"/>
                        </a:solidFill>
                        <a:latin typeface="Cambria Math"/>
                      </a:rPr>
                      <m:t>.</m:t>
                    </m:r>
                    <m:r>
                      <a:rPr lang="cs-CZ" altLang="cs-CZ" b="0" i="1">
                        <a:solidFill>
                          <a:schemeClr val="tx1"/>
                        </a:solidFill>
                        <a:latin typeface="Cambria Math"/>
                      </a:rPr>
                      <m:t>𝑡</m:t>
                    </m:r>
                    <m:r>
                      <a:rPr lang="cs-CZ" altLang="cs-CZ" b="0" i="1">
                        <a:solidFill>
                          <a:schemeClr val="tx1"/>
                        </a:solidFill>
                        <a:latin typeface="Cambria Math"/>
                      </a:rPr>
                      <m:t>−</m:t>
                    </m:r>
                    <m:f>
                      <m:fPr>
                        <m:ctrlPr>
                          <a:rPr lang="cs-CZ" altLang="cs-CZ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altLang="cs-CZ" b="0" i="1">
                            <a:solidFill>
                              <a:schemeClr val="tx1"/>
                            </a:solidFill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cs-CZ" altLang="cs-CZ" b="0" i="1">
                            <a:solidFill>
                              <a:schemeClr val="tx1"/>
                            </a:solidFill>
                            <a:latin typeface="Cambria Math"/>
                          </a:rPr>
                          <m:t>2</m:t>
                        </m:r>
                      </m:den>
                    </m:f>
                    <m:r>
                      <a:rPr lang="cs-CZ" altLang="cs-CZ" b="0" i="1">
                        <a:solidFill>
                          <a:schemeClr val="tx1"/>
                        </a:solidFill>
                        <a:latin typeface="Cambria Math"/>
                      </a:rPr>
                      <m:t>𝑔</m:t>
                    </m:r>
                    <m:r>
                      <a:rPr lang="cs-CZ" altLang="cs-CZ" b="0" i="1">
                        <a:solidFill>
                          <a:schemeClr val="tx1"/>
                        </a:solidFill>
                        <a:latin typeface="Cambria Math"/>
                      </a:rPr>
                      <m:t>.</m:t>
                    </m:r>
                    <m:sSup>
                      <m:sSupPr>
                        <m:ctrlPr>
                          <a:rPr lang="cs-CZ" altLang="cs-CZ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altLang="cs-CZ" b="0" i="1">
                            <a:solidFill>
                              <a:schemeClr val="tx1"/>
                            </a:solidFill>
                            <a:latin typeface="Cambria Math"/>
                          </a:rPr>
                          <m:t>𝑡</m:t>
                        </m:r>
                      </m:e>
                      <m:sup>
                        <m:r>
                          <a:rPr lang="cs-CZ" altLang="cs-CZ" b="0" i="1">
                            <a:solidFill>
                              <a:schemeClr val="tx1"/>
                            </a:solidFill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cs-CZ" altLang="cs-CZ" b="0" i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:</m:t>
                    </m:r>
                  </m:oMath>
                </a14:m>
                <a:endParaRPr lang="cs-CZ" dirty="0"/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altLang="cs-CZ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h</m:t>
                      </m:r>
                      <m:r>
                        <a:rPr lang="cs-CZ" altLang="cs-CZ" b="0" i="1">
                          <a:solidFill>
                            <a:schemeClr val="tx1"/>
                          </a:solidFill>
                          <a:latin typeface="Cambria Math"/>
                        </a:rPr>
                        <m:t>= </m:t>
                      </m:r>
                      <m:sSub>
                        <m:sSubPr>
                          <m:ctrlPr>
                            <a:rPr lang="cs-CZ" altLang="cs-CZ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altLang="cs-CZ" b="0" i="1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𝑣</m:t>
                          </m:r>
                        </m:e>
                        <m:sub>
                          <m:r>
                            <a:rPr lang="cs-CZ" altLang="cs-CZ" b="0" i="1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0</m:t>
                          </m:r>
                        </m:sub>
                      </m:sSub>
                      <m:r>
                        <a:rPr lang="cs-CZ" altLang="cs-CZ" b="0" i="1">
                          <a:solidFill>
                            <a:schemeClr val="tx1"/>
                          </a:solidFill>
                          <a:latin typeface="Cambria Math"/>
                        </a:rPr>
                        <m:t>.</m:t>
                      </m:r>
                      <m:r>
                        <a:rPr lang="cs-CZ" altLang="cs-CZ" b="0" i="1">
                          <a:solidFill>
                            <a:schemeClr val="tx1"/>
                          </a:solidFill>
                          <a:latin typeface="Cambria Math"/>
                        </a:rPr>
                        <m:t>𝑡</m:t>
                      </m:r>
                      <m:r>
                        <a:rPr lang="cs-CZ" altLang="cs-CZ" b="0" i="1">
                          <a:solidFill>
                            <a:schemeClr val="tx1"/>
                          </a:solidFill>
                          <a:latin typeface="Cambria Math"/>
                        </a:rPr>
                        <m:t>−</m:t>
                      </m:r>
                      <m:f>
                        <m:fPr>
                          <m:ctrlPr>
                            <a:rPr lang="cs-CZ" altLang="cs-CZ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altLang="cs-CZ" b="0" i="1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1</m:t>
                          </m:r>
                        </m:num>
                        <m:den>
                          <m:r>
                            <a:rPr lang="cs-CZ" altLang="cs-CZ" b="0" i="1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2</m:t>
                          </m:r>
                        </m:den>
                      </m:f>
                      <m:r>
                        <a:rPr lang="cs-CZ" altLang="cs-CZ" b="0" i="1">
                          <a:solidFill>
                            <a:schemeClr val="tx1"/>
                          </a:solidFill>
                          <a:latin typeface="Cambria Math"/>
                        </a:rPr>
                        <m:t>𝑔</m:t>
                      </m:r>
                      <m:r>
                        <a:rPr lang="cs-CZ" altLang="cs-CZ" b="0" i="1">
                          <a:solidFill>
                            <a:schemeClr val="tx1"/>
                          </a:solidFill>
                          <a:latin typeface="Cambria Math"/>
                        </a:rPr>
                        <m:t>.</m:t>
                      </m:r>
                      <m:sSup>
                        <m:sSupPr>
                          <m:ctrlPr>
                            <a:rPr lang="cs-CZ" altLang="cs-CZ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altLang="cs-CZ" b="0" i="1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𝑡</m:t>
                          </m:r>
                        </m:e>
                        <m:sup>
                          <m:r>
                            <a:rPr lang="cs-CZ" altLang="cs-CZ" b="0" i="1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altLang="cs-CZ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    </m:t>
                      </m:r>
                      <m:r>
                        <a:rPr lang="cs-CZ" altLang="cs-CZ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→    </m:t>
                      </m:r>
                      <m:r>
                        <a:rPr lang="cs-CZ" altLang="cs-CZ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h</m:t>
                      </m:r>
                      <m:r>
                        <a:rPr lang="cs-CZ" altLang="cs-CZ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d>
                        <m:dPr>
                          <m:ctrlPr>
                            <a:rPr lang="cs-CZ" altLang="cs-CZ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cs-CZ" altLang="cs-CZ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60 . 5−</m:t>
                          </m:r>
                          <m:f>
                            <m:fPr>
                              <m:ctrlPr>
                                <a:rPr lang="cs-CZ" altLang="cs-CZ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cs-CZ" altLang="cs-CZ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</m:t>
                              </m:r>
                            </m:num>
                            <m:den>
                              <m:r>
                                <a:rPr lang="cs-CZ" altLang="cs-CZ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den>
                          </m:f>
                          <m:r>
                            <a:rPr lang="cs-CZ" altLang="cs-CZ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10 . </m:t>
                          </m:r>
                          <m:sSup>
                            <m:sSupPr>
                              <m:ctrlPr>
                                <a:rPr lang="cs-CZ" altLang="cs-CZ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cs-CZ" altLang="cs-CZ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5</m:t>
                              </m:r>
                            </m:e>
                            <m:sup>
                              <m:r>
                                <a:rPr lang="cs-CZ" altLang="cs-CZ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e>
                      </m:d>
                      <m:r>
                        <m:rPr>
                          <m:sty m:val="p"/>
                        </m:rPr>
                        <a:rPr lang="cs-CZ" altLang="cs-CZ" b="0" i="0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m</m:t>
                      </m:r>
                      <m:r>
                        <a:rPr lang="cs-CZ" altLang="cs-CZ" b="0" i="0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=175 </m:t>
                      </m:r>
                      <m:r>
                        <m:rPr>
                          <m:sty m:val="p"/>
                        </m:rPr>
                        <a:rPr lang="cs-CZ" altLang="cs-CZ" b="0" i="0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m</m:t>
                      </m:r>
                    </m:oMath>
                  </m:oMathPara>
                </a14:m>
                <a:endParaRPr lang="cs-CZ" dirty="0">
                  <a:solidFill>
                    <a:schemeClr val="tx1"/>
                  </a:solidFill>
                </a:endParaRPr>
              </a:p>
              <a:p>
                <a:endParaRPr lang="cs-CZ" sz="800" dirty="0"/>
              </a:p>
              <a:p>
                <a:pPr algn="ctr"/>
                <a:r>
                  <a:rPr lang="cs-CZ" b="1" dirty="0">
                    <a:solidFill>
                      <a:schemeClr val="tx1"/>
                    </a:solidFill>
                  </a:rPr>
                  <a:t>V páté sekundě dosáhlo těleso výšku 175 m od místa vržení</a:t>
                </a:r>
              </a:p>
            </p:txBody>
          </p:sp>
        </mc:Choice>
        <mc:Fallback xmlns="">
          <p:sp>
            <p:nvSpPr>
              <p:cNvPr id="7" name="TextovéPole 6">
                <a:extLst>
                  <a:ext uri="{FF2B5EF4-FFF2-40B4-BE49-F238E27FC236}">
                    <a16:creationId xmlns:a16="http://schemas.microsoft.com/office/drawing/2014/main" id="{BA816E77-D4F8-2BB7-DB58-241E43B39D8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5516" y="3052278"/>
                <a:ext cx="11259047" cy="1629036"/>
              </a:xfrm>
              <a:prstGeom prst="rect">
                <a:avLst/>
              </a:prstGeom>
              <a:blipFill>
                <a:blip r:embed="rId4"/>
                <a:stretch>
                  <a:fillRect l="-488" b="-524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>
                <a:extLst>
                  <a:ext uri="{FF2B5EF4-FFF2-40B4-BE49-F238E27FC236}">
                    <a16:creationId xmlns:a16="http://schemas.microsoft.com/office/drawing/2014/main" id="{20B96B1B-65E9-A9CF-33D2-A489BA688F73}"/>
                  </a:ext>
                </a:extLst>
              </p:cNvPr>
              <p:cNvSpPr txBox="1"/>
              <p:nvPr/>
            </p:nvSpPr>
            <p:spPr>
              <a:xfrm>
                <a:off x="405516" y="4818490"/>
                <a:ext cx="11545294" cy="16834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c)  Maximální dosaženou výšku vypočteme podle vztahu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altLang="cs-CZ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altLang="cs-CZ" b="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h</m:t>
                        </m:r>
                      </m:e>
                      <m:sub>
                        <m:r>
                          <a:rPr lang="cs-CZ" altLang="cs-CZ" b="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𝑚𝑎𝑥</m:t>
                        </m:r>
                      </m:sub>
                    </m:sSub>
                    <m:r>
                      <a:rPr lang="cs-CZ" altLang="cs-CZ" b="0" i="1">
                        <a:solidFill>
                          <a:schemeClr val="tx1"/>
                        </a:solidFill>
                        <a:latin typeface="Cambria Math"/>
                        <a:ea typeface="Cambria Math"/>
                      </a:rPr>
                      <m:t>=</m:t>
                    </m:r>
                    <m:f>
                      <m:fPr>
                        <m:ctrlPr>
                          <a:rPr lang="cs-CZ" altLang="cs-CZ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fPr>
                      <m:num>
                        <m:r>
                          <a:rPr lang="cs-CZ" altLang="cs-CZ" b="0" i="1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</a:rPr>
                          <m:t>1</m:t>
                        </m:r>
                      </m:num>
                      <m:den>
                        <m:r>
                          <a:rPr lang="cs-CZ" altLang="cs-CZ" b="0" i="1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</a:rPr>
                          <m:t>2</m:t>
                        </m:r>
                      </m:den>
                    </m:f>
                    <m:r>
                      <a:rPr lang="cs-CZ" altLang="cs-CZ" b="0" i="1">
                        <a:solidFill>
                          <a:schemeClr val="tx1"/>
                        </a:solidFill>
                        <a:latin typeface="Cambria Math"/>
                        <a:ea typeface="Cambria Math"/>
                      </a:rPr>
                      <m:t>∙</m:t>
                    </m:r>
                    <m:f>
                      <m:fPr>
                        <m:ctrlPr>
                          <a:rPr lang="cs-CZ" altLang="cs-CZ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cs-CZ" altLang="cs-CZ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Cambria Math"/>
                              </a:rPr>
                            </m:ctrlPr>
                          </m:sSupPr>
                          <m:e>
                            <m:d>
                              <m:dPr>
                                <m:ctrlPr>
                                  <a:rPr lang="cs-CZ" altLang="cs-CZ" i="1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  <a:ea typeface="Cambria Math"/>
                                  </a:rPr>
                                </m:ctrlPr>
                              </m:dPr>
                              <m:e>
                                <m:sSub>
                                  <m:sSubPr>
                                    <m:ctrlPr>
                                      <a:rPr lang="cs-CZ" altLang="cs-CZ" i="1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  <a:ea typeface="Cambria Math"/>
                                      </a:rPr>
                                    </m:ctrlPr>
                                  </m:sSubPr>
                                  <m:e>
                                    <m:r>
                                      <a:rPr lang="cs-CZ" altLang="cs-CZ" b="0" i="1">
                                        <a:solidFill>
                                          <a:schemeClr val="tx1"/>
                                        </a:solidFill>
                                        <a:latin typeface="Cambria Math"/>
                                        <a:ea typeface="Cambria Math"/>
                                      </a:rPr>
                                      <m:t>𝑣</m:t>
                                    </m:r>
                                  </m:e>
                                  <m:sub>
                                    <m:r>
                                      <a:rPr lang="cs-CZ" altLang="cs-CZ" b="0" i="1">
                                        <a:solidFill>
                                          <a:schemeClr val="tx1"/>
                                        </a:solidFill>
                                        <a:latin typeface="Cambria Math"/>
                                        <a:ea typeface="Cambria Math"/>
                                      </a:rPr>
                                      <m:t>0</m:t>
                                    </m:r>
                                  </m:sub>
                                </m:sSub>
                              </m:e>
                            </m:d>
                          </m:e>
                          <m:sup>
                            <m:r>
                              <a:rPr lang="cs-CZ" altLang="cs-CZ" b="0" i="1">
                                <a:solidFill>
                                  <a:schemeClr val="tx1"/>
                                </a:solidFill>
                                <a:latin typeface="Cambria Math"/>
                                <a:ea typeface="Cambria Math"/>
                              </a:rPr>
                              <m:t>2</m:t>
                            </m:r>
                          </m:sup>
                        </m:sSup>
                      </m:num>
                      <m:den>
                        <m:r>
                          <a:rPr lang="cs-CZ" altLang="cs-CZ" b="0" i="1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</a:rPr>
                          <m:t>𝑔</m:t>
                        </m:r>
                      </m:den>
                    </m:f>
                  </m:oMath>
                </a14:m>
                <a:r>
                  <a:rPr lang="cs-CZ" dirty="0">
                    <a:solidFill>
                      <a:schemeClr val="tx1"/>
                    </a:solidFill>
                  </a:rPr>
                  <a:t> :</a:t>
                </a:r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altLang="cs-CZ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altLang="cs-CZ" b="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cs-CZ" altLang="cs-CZ" b="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𝑚𝑎𝑥</m:t>
                          </m:r>
                        </m:sub>
                      </m:sSub>
                      <m:r>
                        <a:rPr lang="cs-CZ" altLang="cs-CZ" b="0" i="1">
                          <a:solidFill>
                            <a:schemeClr val="tx1"/>
                          </a:solidFill>
                          <a:latin typeface="Cambria Math"/>
                          <a:ea typeface="Cambria Math"/>
                        </a:rPr>
                        <m:t>=</m:t>
                      </m:r>
                      <m:f>
                        <m:fPr>
                          <m:ctrlPr>
                            <a:rPr lang="cs-CZ" altLang="cs-CZ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altLang="cs-CZ" b="0" i="1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</a:rPr>
                            <m:t>1</m:t>
                          </m:r>
                        </m:num>
                        <m:den>
                          <m:r>
                            <a:rPr lang="cs-CZ" altLang="cs-CZ" b="0" i="1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</a:rPr>
                            <m:t>2</m:t>
                          </m:r>
                        </m:den>
                      </m:f>
                      <m:r>
                        <a:rPr lang="cs-CZ" altLang="cs-CZ" b="0" i="1">
                          <a:solidFill>
                            <a:schemeClr val="tx1"/>
                          </a:solidFill>
                          <a:latin typeface="Cambria Math"/>
                          <a:ea typeface="Cambria Math"/>
                        </a:rPr>
                        <m:t>∙</m:t>
                      </m:r>
                      <m:f>
                        <m:fPr>
                          <m:ctrlPr>
                            <a:rPr lang="cs-CZ" altLang="cs-CZ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Cambria Math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cs-CZ" altLang="cs-CZ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Cambria Math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cs-CZ" altLang="cs-CZ" i="1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ea typeface="Cambria Math"/>
                                    </a:rPr>
                                  </m:ctrlPr>
                                </m:dPr>
                                <m:e>
                                  <m:sSub>
                                    <m:sSubPr>
                                      <m:ctrlPr>
                                        <a:rPr lang="cs-CZ" altLang="cs-CZ" i="1">
                                          <a:solidFill>
                                            <a:schemeClr val="tx1"/>
                                          </a:solidFill>
                                          <a:latin typeface="Cambria Math" panose="02040503050406030204" pitchFamily="18" charset="0"/>
                                          <a:ea typeface="Cambria Math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cs-CZ" altLang="cs-CZ" b="0" i="1">
                                          <a:solidFill>
                                            <a:schemeClr val="tx1"/>
                                          </a:solidFill>
                                          <a:latin typeface="Cambria Math"/>
                                          <a:ea typeface="Cambria Math"/>
                                        </a:rPr>
                                        <m:t>𝑣</m:t>
                                      </m:r>
                                    </m:e>
                                    <m:sub>
                                      <m:r>
                                        <a:rPr lang="cs-CZ" altLang="cs-CZ" b="0" i="1">
                                          <a:solidFill>
                                            <a:schemeClr val="tx1"/>
                                          </a:solidFill>
                                          <a:latin typeface="Cambria Math"/>
                                          <a:ea typeface="Cambria Math"/>
                                        </a:rPr>
                                        <m:t>0</m:t>
                                      </m:r>
                                    </m:sub>
                                  </m:sSub>
                                </m:e>
                              </m:d>
                            </m:e>
                            <m:sup>
                              <m:r>
                                <a:rPr lang="cs-CZ" altLang="cs-CZ" b="0" i="1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r>
                            <a:rPr lang="cs-CZ" altLang="cs-CZ" b="0" i="1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</a:rPr>
                            <m:t>𝑔</m:t>
                          </m:r>
                        </m:den>
                      </m:f>
                      <m:r>
                        <a:rPr lang="cs-CZ" altLang="cs-CZ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ambria Math"/>
                        </a:rPr>
                        <m:t>       </m:t>
                      </m:r>
                      <m:r>
                        <a:rPr lang="cs-CZ" altLang="cs-CZ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→         </m:t>
                      </m:r>
                      <m:sSub>
                        <m:sSubPr>
                          <m:ctrlPr>
                            <a:rPr lang="cs-CZ" altLang="cs-CZ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altLang="cs-CZ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cs-CZ" altLang="cs-CZ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𝑚𝑎𝑥</m:t>
                          </m:r>
                        </m:sub>
                      </m:sSub>
                      <m:r>
                        <a:rPr lang="cs-CZ" altLang="cs-CZ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altLang="cs-CZ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altLang="cs-CZ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altLang="cs-CZ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cs-CZ" altLang="cs-CZ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f>
                        <m:fPr>
                          <m:ctrlPr>
                            <a:rPr lang="cs-CZ" altLang="cs-CZ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cs-CZ" altLang="cs-CZ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cs-CZ" altLang="cs-CZ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60</m:t>
                              </m:r>
                            </m:e>
                            <m:sup>
                              <m:r>
                                <a:rPr lang="cs-CZ" altLang="cs-CZ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r>
                            <a:rPr lang="cs-CZ" altLang="cs-CZ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10</m:t>
                          </m:r>
                        </m:den>
                      </m:f>
                      <m:r>
                        <a:rPr lang="cs-CZ" altLang="cs-CZ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cs-CZ" altLang="cs-CZ" b="0" i="0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m</m:t>
                      </m:r>
                      <m:r>
                        <a:rPr lang="cs-CZ" altLang="cs-CZ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=180 </m:t>
                      </m:r>
                      <m:r>
                        <m:rPr>
                          <m:sty m:val="p"/>
                        </m:rPr>
                        <a:rPr lang="cs-CZ" altLang="cs-CZ" b="0" i="0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m</m:t>
                      </m:r>
                    </m:oMath>
                  </m:oMathPara>
                </a14:m>
                <a:endParaRPr lang="cs-CZ" dirty="0"/>
              </a:p>
              <a:p>
                <a:endParaRPr lang="cs-CZ" sz="800" dirty="0"/>
              </a:p>
              <a:p>
                <a:pPr algn="ctr"/>
                <a:r>
                  <a:rPr lang="cs-CZ" b="1" dirty="0"/>
                  <a:t>Vržené těleso dosáhlo výšky 180  m</a:t>
                </a:r>
              </a:p>
            </p:txBody>
          </p:sp>
        </mc:Choice>
        <mc:Fallback xmlns="">
          <p:sp>
            <p:nvSpPr>
              <p:cNvPr id="8" name="TextovéPole 7">
                <a:extLst>
                  <a:ext uri="{FF2B5EF4-FFF2-40B4-BE49-F238E27FC236}">
                    <a16:creationId xmlns:a16="http://schemas.microsoft.com/office/drawing/2014/main" id="{20B96B1B-65E9-A9CF-33D2-A489BA688F7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5516" y="4818490"/>
                <a:ext cx="11545294" cy="1683410"/>
              </a:xfrm>
              <a:prstGeom prst="rect">
                <a:avLst/>
              </a:prstGeom>
              <a:blipFill>
                <a:blip r:embed="rId5"/>
                <a:stretch>
                  <a:fillRect l="-475" b="-469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36997851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F8663C81-411D-26B7-5D75-92823EFF68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4459" y="1048485"/>
            <a:ext cx="8795211" cy="4210713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>
                <a:extLst>
                  <a:ext uri="{FF2B5EF4-FFF2-40B4-BE49-F238E27FC236}">
                    <a16:creationId xmlns:a16="http://schemas.microsoft.com/office/drawing/2014/main" id="{8A8F95AF-3214-E04D-8C7F-2C2DC755668E}"/>
                  </a:ext>
                </a:extLst>
              </p:cNvPr>
              <p:cNvSpPr txBox="1"/>
              <p:nvPr/>
            </p:nvSpPr>
            <p:spPr>
              <a:xfrm>
                <a:off x="8636186" y="2091193"/>
                <a:ext cx="2043484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1000" b="0" i="1" smtClean="0">
                          <a:latin typeface="Cambria Math" panose="02040503050406030204" pitchFamily="18" charset="0"/>
                        </a:rPr>
                        <m:t>10 </m:t>
                      </m:r>
                      <m:r>
                        <m:rPr>
                          <m:sty m:val="p"/>
                        </m:rPr>
                        <a:rPr lang="cs-CZ" sz="1000" b="0" i="0" smtClean="0">
                          <a:latin typeface="Cambria Math" panose="02040503050406030204" pitchFamily="18" charset="0"/>
                        </a:rPr>
                        <m:t>m</m:t>
                      </m:r>
                      <m:r>
                        <a:rPr lang="cs-CZ" sz="1000" b="0" i="0" smtClean="0">
                          <a:latin typeface="Cambria Math" panose="02040503050406030204" pitchFamily="18" charset="0"/>
                        </a:rPr>
                        <m:t> . </m:t>
                      </m:r>
                      <m:sSup>
                        <m:sSupPr>
                          <m:ctrlPr>
                            <a:rPr lang="cs-CZ" sz="1000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sz="1000" b="0" i="0" smtClean="0">
                              <a:latin typeface="Cambria Math" panose="02040503050406030204" pitchFamily="18" charset="0"/>
                            </a:rPr>
                            <m:t>s</m:t>
                          </m:r>
                        </m:e>
                        <m:sup>
                          <m:r>
                            <a:rPr lang="cs-CZ" sz="1000" b="0" i="1" smtClean="0">
                              <a:latin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  <m:r>
                        <a:rPr lang="cs-CZ" sz="1000" b="0" i="1" smtClean="0">
                          <a:latin typeface="Cambria Math" panose="02040503050406030204" pitchFamily="18" charset="0"/>
                        </a:rPr>
                        <m:t>, 20 </m:t>
                      </m:r>
                      <m:r>
                        <m:rPr>
                          <m:sty m:val="p"/>
                        </m:rPr>
                        <a:rPr lang="cs-CZ" sz="1000" b="0" i="0" smtClean="0">
                          <a:latin typeface="Cambria Math" panose="02040503050406030204" pitchFamily="18" charset="0"/>
                        </a:rPr>
                        <m:t>m</m:t>
                      </m:r>
                      <m:r>
                        <a:rPr lang="cs-CZ" sz="1000" b="0" i="1" smtClean="0">
                          <a:latin typeface="Cambria Math" panose="02040503050406030204" pitchFamily="18" charset="0"/>
                        </a:rPr>
                        <m:t>.</m:t>
                      </m:r>
                      <m:sSup>
                        <m:sSupPr>
                          <m:ctrlPr>
                            <a:rPr lang="cs-CZ" sz="1000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sz="1000" b="0" i="0" smtClean="0">
                              <a:latin typeface="Cambria Math" panose="02040503050406030204" pitchFamily="18" charset="0"/>
                            </a:rPr>
                            <m:t>s</m:t>
                          </m:r>
                        </m:e>
                        <m:sup>
                          <m:r>
                            <a:rPr lang="cs-CZ" sz="1000" b="0" i="1" smtClean="0">
                              <a:latin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  <m:r>
                        <a:rPr lang="cs-CZ" sz="1000" b="0" i="1" smtClean="0">
                          <a:latin typeface="Cambria Math" panose="02040503050406030204" pitchFamily="18" charset="0"/>
                        </a:rPr>
                        <m:t>, 30 </m:t>
                      </m:r>
                      <m:r>
                        <m:rPr>
                          <m:sty m:val="p"/>
                        </m:rPr>
                        <a:rPr lang="cs-CZ" sz="1000" b="0" i="0" smtClean="0">
                          <a:latin typeface="Cambria Math" panose="02040503050406030204" pitchFamily="18" charset="0"/>
                        </a:rPr>
                        <m:t>m</m:t>
                      </m:r>
                      <m:r>
                        <a:rPr lang="cs-CZ" sz="1000" b="0" i="1" smtClean="0">
                          <a:latin typeface="Cambria Math" panose="02040503050406030204" pitchFamily="18" charset="0"/>
                        </a:rPr>
                        <m:t>.</m:t>
                      </m:r>
                      <m:sSup>
                        <m:sSupPr>
                          <m:ctrlPr>
                            <a:rPr lang="cs-CZ" sz="1000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sz="1000" b="0" i="0" smtClean="0">
                              <a:latin typeface="Cambria Math" panose="02040503050406030204" pitchFamily="18" charset="0"/>
                            </a:rPr>
                            <m:t>s</m:t>
                          </m:r>
                        </m:e>
                        <m:sup>
                          <m:r>
                            <a:rPr lang="cs-CZ" sz="1000" b="0" i="1" smtClean="0">
                              <a:latin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</m:oMath>
                  </m:oMathPara>
                </a14:m>
                <a:endParaRPr lang="cs-CZ" sz="1000" dirty="0"/>
              </a:p>
            </p:txBody>
          </p:sp>
        </mc:Choice>
        <mc:Fallback xmlns="">
          <p:sp>
            <p:nvSpPr>
              <p:cNvPr id="7" name="TextovéPole 6">
                <a:extLst>
                  <a:ext uri="{FF2B5EF4-FFF2-40B4-BE49-F238E27FC236}">
                    <a16:creationId xmlns:a16="http://schemas.microsoft.com/office/drawing/2014/main" id="{8A8F95AF-3214-E04D-8C7F-2C2DC755668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636186" y="2091193"/>
                <a:ext cx="2043484" cy="246221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>
                <a:extLst>
                  <a:ext uri="{FF2B5EF4-FFF2-40B4-BE49-F238E27FC236}">
                    <a16:creationId xmlns:a16="http://schemas.microsoft.com/office/drawing/2014/main" id="{93E1D759-566A-1255-DEB6-A13E9F7CD208}"/>
                  </a:ext>
                </a:extLst>
              </p:cNvPr>
              <p:cNvSpPr txBox="1"/>
              <p:nvPr/>
            </p:nvSpPr>
            <p:spPr>
              <a:xfrm>
                <a:off x="9455169" y="2907620"/>
                <a:ext cx="1224501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1000" b="0" i="0" smtClean="0">
                          <a:latin typeface="Cambria Math" panose="02040503050406030204" pitchFamily="18" charset="0"/>
                        </a:rPr>
                        <m:t>5 </m:t>
                      </m:r>
                      <m:r>
                        <m:rPr>
                          <m:sty m:val="p"/>
                        </m:rPr>
                        <a:rPr lang="cs-CZ" sz="1000" b="0" i="0" smtClean="0">
                          <a:latin typeface="Cambria Math" panose="02040503050406030204" pitchFamily="18" charset="0"/>
                        </a:rPr>
                        <m:t>m</m:t>
                      </m:r>
                      <m:r>
                        <a:rPr lang="cs-CZ" sz="1000" b="0" i="0" smtClean="0">
                          <a:latin typeface="Cambria Math" panose="02040503050406030204" pitchFamily="18" charset="0"/>
                        </a:rPr>
                        <m:t>, 20 </m:t>
                      </m:r>
                      <m:r>
                        <m:rPr>
                          <m:sty m:val="p"/>
                        </m:rPr>
                        <a:rPr lang="cs-CZ" sz="1000" b="0" i="0" smtClean="0">
                          <a:latin typeface="Cambria Math" panose="02040503050406030204" pitchFamily="18" charset="0"/>
                        </a:rPr>
                        <m:t>m</m:t>
                      </m:r>
                      <m:r>
                        <a:rPr lang="cs-CZ" sz="1000" b="0" i="0" smtClean="0">
                          <a:latin typeface="Cambria Math" panose="02040503050406030204" pitchFamily="18" charset="0"/>
                        </a:rPr>
                        <m:t>, 45 </m:t>
                      </m:r>
                      <m:r>
                        <m:rPr>
                          <m:sty m:val="p"/>
                        </m:rPr>
                        <a:rPr lang="cs-CZ" sz="1000" b="0" i="0" smtClean="0">
                          <a:latin typeface="Cambria Math" panose="02040503050406030204" pitchFamily="18" charset="0"/>
                        </a:rPr>
                        <m:t>m</m:t>
                      </m:r>
                    </m:oMath>
                  </m:oMathPara>
                </a14:m>
                <a:endParaRPr lang="cs-CZ" sz="1000" dirty="0"/>
              </a:p>
            </p:txBody>
          </p:sp>
        </mc:Choice>
        <mc:Fallback xmlns="">
          <p:sp>
            <p:nvSpPr>
              <p:cNvPr id="8" name="TextovéPole 7">
                <a:extLst>
                  <a:ext uri="{FF2B5EF4-FFF2-40B4-BE49-F238E27FC236}">
                    <a16:creationId xmlns:a16="http://schemas.microsoft.com/office/drawing/2014/main" id="{93E1D759-566A-1255-DEB6-A13E9F7CD20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455169" y="2907620"/>
                <a:ext cx="1224501" cy="246221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ovéPole 8">
                <a:extLst>
                  <a:ext uri="{FF2B5EF4-FFF2-40B4-BE49-F238E27FC236}">
                    <a16:creationId xmlns:a16="http://schemas.microsoft.com/office/drawing/2014/main" id="{E6F7D559-815B-44CF-42D0-DAACD93C48B2}"/>
                  </a:ext>
                </a:extLst>
              </p:cNvPr>
              <p:cNvSpPr txBox="1"/>
              <p:nvPr/>
            </p:nvSpPr>
            <p:spPr>
              <a:xfrm>
                <a:off x="10178738" y="3552084"/>
                <a:ext cx="500932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1000" b="0" i="0" smtClean="0">
                          <a:latin typeface="Cambria Math" panose="02040503050406030204" pitchFamily="18" charset="0"/>
                        </a:rPr>
                        <m:t>35 </m:t>
                      </m:r>
                      <m:r>
                        <m:rPr>
                          <m:sty m:val="p"/>
                        </m:rPr>
                        <a:rPr lang="cs-CZ" sz="1000" b="0" i="0" smtClean="0">
                          <a:latin typeface="Cambria Math" panose="02040503050406030204" pitchFamily="18" charset="0"/>
                        </a:rPr>
                        <m:t>m</m:t>
                      </m:r>
                    </m:oMath>
                  </m:oMathPara>
                </a14:m>
                <a:endParaRPr lang="cs-CZ" sz="1000" dirty="0"/>
              </a:p>
            </p:txBody>
          </p:sp>
        </mc:Choice>
        <mc:Fallback xmlns="">
          <p:sp>
            <p:nvSpPr>
              <p:cNvPr id="9" name="TextovéPole 8">
                <a:extLst>
                  <a:ext uri="{FF2B5EF4-FFF2-40B4-BE49-F238E27FC236}">
                    <a16:creationId xmlns:a16="http://schemas.microsoft.com/office/drawing/2014/main" id="{E6F7D559-815B-44CF-42D0-DAACD93C48B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178738" y="3552084"/>
                <a:ext cx="500932" cy="246221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ovéPole 9">
                <a:extLst>
                  <a:ext uri="{FF2B5EF4-FFF2-40B4-BE49-F238E27FC236}">
                    <a16:creationId xmlns:a16="http://schemas.microsoft.com/office/drawing/2014/main" id="{1056D79D-6C3E-C5DE-CE40-1CD1F325507C}"/>
                  </a:ext>
                </a:extLst>
              </p:cNvPr>
              <p:cNvSpPr txBox="1"/>
              <p:nvPr/>
            </p:nvSpPr>
            <p:spPr>
              <a:xfrm>
                <a:off x="9518779" y="4083409"/>
                <a:ext cx="1160891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1000" b="0" i="1" smtClean="0">
                          <a:latin typeface="Cambria Math" panose="02040503050406030204" pitchFamily="18" charset="0"/>
                        </a:rPr>
                        <m:t>𝑎</m:t>
                      </m:r>
                      <m:r>
                        <a:rPr lang="cs-CZ" sz="1000" b="0" i="1" smtClean="0">
                          <a:latin typeface="Cambria Math" panose="02040503050406030204" pitchFamily="18" charset="0"/>
                        </a:rPr>
                        <m:t>) </m:t>
                      </m:r>
                      <m:r>
                        <a:rPr lang="cs-CZ" sz="1000" b="0" i="0" smtClean="0">
                          <a:latin typeface="Cambria Math" panose="02040503050406030204" pitchFamily="18" charset="0"/>
                        </a:rPr>
                        <m:t>4 </m:t>
                      </m:r>
                      <m:r>
                        <m:rPr>
                          <m:sty m:val="p"/>
                        </m:rPr>
                        <a:rPr lang="cs-CZ" sz="1000" b="0" i="0" smtClean="0">
                          <a:latin typeface="Cambria Math" panose="02040503050406030204" pitchFamily="18" charset="0"/>
                        </a:rPr>
                        <m:t>s</m:t>
                      </m:r>
                      <m:r>
                        <a:rPr lang="cs-CZ" sz="1000" b="0" i="0" smtClean="0">
                          <a:latin typeface="Cambria Math" panose="02040503050406030204" pitchFamily="18" charset="0"/>
                        </a:rPr>
                        <m:t>, </m:t>
                      </m:r>
                      <m:r>
                        <a:rPr lang="cs-CZ" sz="1000" b="0" i="1" smtClean="0">
                          <a:latin typeface="Cambria Math" panose="02040503050406030204" pitchFamily="18" charset="0"/>
                        </a:rPr>
                        <m:t>𝑏</m:t>
                      </m:r>
                      <m:r>
                        <a:rPr lang="cs-CZ" sz="1000" b="0" i="1" smtClean="0">
                          <a:latin typeface="Cambria Math" panose="02040503050406030204" pitchFamily="18" charset="0"/>
                        </a:rPr>
                        <m:t>) 40 </m:t>
                      </m:r>
                      <m:r>
                        <m:rPr>
                          <m:sty m:val="p"/>
                        </m:rPr>
                        <a:rPr lang="cs-CZ" sz="1000" b="0" i="0" smtClean="0">
                          <a:latin typeface="Cambria Math" panose="02040503050406030204" pitchFamily="18" charset="0"/>
                        </a:rPr>
                        <m:t>m</m:t>
                      </m:r>
                      <m:r>
                        <a:rPr lang="cs-CZ" sz="1000" b="0" i="0" smtClean="0">
                          <a:latin typeface="Cambria Math" panose="02040503050406030204" pitchFamily="18" charset="0"/>
                        </a:rPr>
                        <m:t>.</m:t>
                      </m:r>
                      <m:sSup>
                        <m:sSupPr>
                          <m:ctrlPr>
                            <a:rPr lang="cs-CZ" sz="1000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sz="1000" b="0" i="1" smtClean="0">
                              <a:latin typeface="Cambria Math" panose="02040503050406030204" pitchFamily="18" charset="0"/>
                            </a:rPr>
                            <m:t>𝑠</m:t>
                          </m:r>
                        </m:e>
                        <m:sup>
                          <m:r>
                            <a:rPr lang="cs-CZ" sz="1000" b="0" i="1" smtClean="0">
                              <a:latin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</m:oMath>
                  </m:oMathPara>
                </a14:m>
                <a:endParaRPr lang="cs-CZ" sz="1000" dirty="0"/>
              </a:p>
            </p:txBody>
          </p:sp>
        </mc:Choice>
        <mc:Fallback xmlns="">
          <p:sp>
            <p:nvSpPr>
              <p:cNvPr id="10" name="TextovéPole 9">
                <a:extLst>
                  <a:ext uri="{FF2B5EF4-FFF2-40B4-BE49-F238E27FC236}">
                    <a16:creationId xmlns:a16="http://schemas.microsoft.com/office/drawing/2014/main" id="{1056D79D-6C3E-C5DE-CE40-1CD1F325507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518779" y="4083409"/>
                <a:ext cx="1160891" cy="246221"/>
              </a:xfrm>
              <a:prstGeom prst="rect">
                <a:avLst/>
              </a:prstGeom>
              <a:blipFill>
                <a:blip r:embed="rId6"/>
                <a:stretch>
                  <a:fillRect b="-750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TextovéPole 10">
            <a:extLst>
              <a:ext uri="{FF2B5EF4-FFF2-40B4-BE49-F238E27FC236}">
                <a16:creationId xmlns:a16="http://schemas.microsoft.com/office/drawing/2014/main" id="{76AA62D7-2262-F2EF-061E-6A57A87B2238}"/>
              </a:ext>
            </a:extLst>
          </p:cNvPr>
          <p:cNvSpPr txBox="1"/>
          <p:nvPr/>
        </p:nvSpPr>
        <p:spPr>
          <a:xfrm>
            <a:off x="413469" y="553877"/>
            <a:ext cx="18765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Úlohy s výsledky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ovéPole 11">
                <a:extLst>
                  <a:ext uri="{FF2B5EF4-FFF2-40B4-BE49-F238E27FC236}">
                    <a16:creationId xmlns:a16="http://schemas.microsoft.com/office/drawing/2014/main" id="{1B184B35-95F5-9379-A08D-ACAED992CF8F}"/>
                  </a:ext>
                </a:extLst>
              </p:cNvPr>
              <p:cNvSpPr txBox="1"/>
              <p:nvPr/>
            </p:nvSpPr>
            <p:spPr>
              <a:xfrm>
                <a:off x="10146934" y="4834393"/>
                <a:ext cx="540689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1000" b="0" i="1" smtClean="0">
                          <a:latin typeface="Cambria Math" panose="02040503050406030204" pitchFamily="18" charset="0"/>
                        </a:rPr>
                        <m:t>138 </m:t>
                      </m:r>
                      <m:r>
                        <m:rPr>
                          <m:sty m:val="p"/>
                        </m:rPr>
                        <a:rPr lang="cs-CZ" sz="1000" b="0" i="0" smtClean="0">
                          <a:latin typeface="Cambria Math" panose="02040503050406030204" pitchFamily="18" charset="0"/>
                        </a:rPr>
                        <m:t>m</m:t>
                      </m:r>
                    </m:oMath>
                  </m:oMathPara>
                </a14:m>
                <a:endParaRPr lang="cs-CZ" sz="1000" dirty="0"/>
              </a:p>
            </p:txBody>
          </p:sp>
        </mc:Choice>
        <mc:Fallback xmlns="">
          <p:sp>
            <p:nvSpPr>
              <p:cNvPr id="12" name="TextovéPole 11">
                <a:extLst>
                  <a:ext uri="{FF2B5EF4-FFF2-40B4-BE49-F238E27FC236}">
                    <a16:creationId xmlns:a16="http://schemas.microsoft.com/office/drawing/2014/main" id="{1B184B35-95F5-9379-A08D-ACAED992CF8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146934" y="4834393"/>
                <a:ext cx="540689" cy="246221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94413921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59536" y="348008"/>
            <a:ext cx="32584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/>
              <a:t>Vodorovný vrh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/>
              <p:cNvSpPr txBox="1"/>
              <p:nvPr/>
            </p:nvSpPr>
            <p:spPr>
              <a:xfrm>
                <a:off x="6461964" y="449603"/>
                <a:ext cx="5249008" cy="31393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Vodorovný vrh koná těleso vržené počáteční rychlostí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b="1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𝒗</m:t>
                        </m:r>
                      </m:e>
                      <m:sub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𝟎</m:t>
                        </m:r>
                      </m:sub>
                    </m:sSub>
                  </m:oMath>
                </a14:m>
                <a:r>
                  <a:rPr lang="cs-CZ" dirty="0"/>
                  <a:t> vodorovným směrem. Kdyby na těleso nepůsobila tíhová síla, konalo by rovnoměrný přímočarý pohyb ve vodorovném směru, odporové síly prostředí neuvažujeme.</a:t>
                </a:r>
              </a:p>
              <a:p>
                <a:r>
                  <a:rPr lang="cs-CZ" dirty="0"/>
                  <a:t>Působení tíhové síly se těleso současně pohybuje svislým směrem se zrychlením </a:t>
                </a:r>
                <a14:m>
                  <m:oMath xmlns:m="http://schemas.openxmlformats.org/officeDocument/2006/math">
                    <m:r>
                      <a:rPr lang="cs-CZ" b="1" i="1" smtClean="0">
                        <a:latin typeface="Cambria Math" panose="02040503050406030204" pitchFamily="18" charset="0"/>
                      </a:rPr>
                      <m:t>𝒈</m:t>
                    </m:r>
                  </m:oMath>
                </a14:m>
                <a:r>
                  <a:rPr lang="cs-CZ" dirty="0"/>
                  <a:t> a jeho trajektorie se zakřivuje.</a:t>
                </a:r>
              </a:p>
              <a:p>
                <a:r>
                  <a:rPr lang="cs-CZ" b="1" dirty="0"/>
                  <a:t>Výsledná trajektorie je část paraboly s vrcholem v místě vrhu.</a:t>
                </a:r>
              </a:p>
              <a:p>
                <a:endParaRPr lang="cs-CZ" dirty="0"/>
              </a:p>
            </p:txBody>
          </p:sp>
        </mc:Choice>
        <mc:Fallback xmlns="">
          <p:sp>
            <p:nvSpPr>
              <p:cNvPr id="3" name="TextovéPol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61964" y="449603"/>
                <a:ext cx="5249008" cy="3139321"/>
              </a:xfrm>
              <a:prstGeom prst="rect">
                <a:avLst/>
              </a:prstGeom>
              <a:blipFill>
                <a:blip r:embed="rId2"/>
                <a:stretch>
                  <a:fillRect l="-929" t="-1165" r="-127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8676"/>
          <a:stretch/>
        </p:blipFill>
        <p:spPr>
          <a:xfrm>
            <a:off x="729429" y="4664452"/>
            <a:ext cx="2425700" cy="1922061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5996354" y="6039065"/>
            <a:ext cx="57941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Znázornění trajektorie vodorovného vrhu vodním paprskem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/>
              <p:cNvSpPr txBox="1"/>
              <p:nvPr/>
            </p:nvSpPr>
            <p:spPr>
              <a:xfrm>
                <a:off x="129310" y="2373745"/>
                <a:ext cx="600119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8" name="TextovéPole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9310" y="2373745"/>
                <a:ext cx="600119" cy="369332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7" name="Skupina 6"/>
          <p:cNvGrpSpPr/>
          <p:nvPr/>
        </p:nvGrpSpPr>
        <p:grpSpPr>
          <a:xfrm>
            <a:off x="276832" y="1097616"/>
            <a:ext cx="4572259" cy="3499152"/>
            <a:chOff x="276832" y="1097616"/>
            <a:chExt cx="4572259" cy="3499152"/>
          </a:xfrm>
        </p:grpSpPr>
        <p:pic>
          <p:nvPicPr>
            <p:cNvPr id="6" name="Obrázek 5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6832" y="1097616"/>
              <a:ext cx="3962659" cy="3499152"/>
            </a:xfrm>
            <a:prstGeom prst="rect">
              <a:avLst/>
            </a:prstGeom>
          </p:spPr>
        </p:pic>
        <mc:AlternateContent xmlns:mc="http://schemas.openxmlformats.org/markup-compatibility/2006" xmlns:a14="http://schemas.microsoft.com/office/drawing/2010/main">
          <mc:Choice Requires="a14">
            <p:sp>
              <p:nvSpPr>
                <p:cNvPr id="9" name="TextovéPole 8"/>
                <p:cNvSpPr txBox="1"/>
                <p:nvPr/>
              </p:nvSpPr>
              <p:spPr>
                <a:xfrm>
                  <a:off x="1825065" y="2481098"/>
                  <a:ext cx="3024026" cy="634789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𝑦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=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h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=</m:t>
                        </m:r>
                        <m:sSub>
                          <m:sSubPr>
                            <m:ctrlPr>
                              <a:rPr lang="cs-CZ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h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0</m:t>
                            </m:r>
                          </m:sub>
                        </m:s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−</m:t>
                        </m:r>
                        <m:f>
                          <m:fPr>
                            <m:ctrlPr>
                              <a:rPr lang="cs-CZ" b="0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num>
                          <m:den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den>
                        </m:f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𝑔</m:t>
                        </m:r>
                        <m:sSup>
                          <m:sSupPr>
                            <m:ctrlPr>
                              <a:rPr lang="cs-CZ" b="0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𝑡</m:t>
                            </m:r>
                          </m:e>
                          <m:sup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oMath>
                    </m:oMathPara>
                  </a14:m>
                  <a:endParaRPr lang="cs-CZ" dirty="0"/>
                </a:p>
              </p:txBody>
            </p:sp>
          </mc:Choice>
          <mc:Fallback xmlns="">
            <p:sp>
              <p:nvSpPr>
                <p:cNvPr id="9" name="TextovéPole 8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825065" y="2481098"/>
                  <a:ext cx="3024026" cy="634789"/>
                </a:xfrm>
                <a:prstGeom prst="rect">
                  <a:avLst/>
                </a:prstGeom>
                <a:blipFill>
                  <a:blip r:embed="rId8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</p:grpSp>
    </p:spTree>
    <p:extLst>
      <p:ext uri="{BB962C8B-B14F-4D97-AF65-F5344CB8AC3E}">
        <p14:creationId xmlns:p14="http://schemas.microsoft.com/office/powerpoint/2010/main" val="144785776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5C4B608B-D555-2F85-BDA4-C9B232B4CED2}"/>
              </a:ext>
            </a:extLst>
          </p:cNvPr>
          <p:cNvSpPr txBox="1"/>
          <p:nvPr/>
        </p:nvSpPr>
        <p:spPr>
          <a:xfrm>
            <a:off x="357809" y="191351"/>
            <a:ext cx="17890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Vodorovný vrh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>
                <a:extLst>
                  <a:ext uri="{FF2B5EF4-FFF2-40B4-BE49-F238E27FC236}">
                    <a16:creationId xmlns:a16="http://schemas.microsoft.com/office/drawing/2014/main" id="{0109D426-0412-0850-5EFD-F4B300D2E383}"/>
                  </a:ext>
                </a:extLst>
              </p:cNvPr>
              <p:cNvSpPr txBox="1"/>
              <p:nvPr/>
            </p:nvSpPr>
            <p:spPr>
              <a:xfrm>
                <a:off x="5099440" y="798702"/>
                <a:ext cx="6501514" cy="22839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Polohu vodorovně vrženého tělesa rychlostí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</m:oMath>
                </a14:m>
                <a:r>
                  <a:rPr lang="cs-CZ" dirty="0"/>
                  <a:t> v závislosti na čase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𝑡</m:t>
                    </m:r>
                  </m:oMath>
                </a14:m>
                <a:r>
                  <a:rPr lang="cs-CZ" dirty="0"/>
                  <a:t> v souřadném systému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𝑥</m:t>
                    </m:r>
                  </m:oMath>
                </a14:m>
                <a:r>
                  <a:rPr lang="cs-CZ" dirty="0"/>
                  <a:t>,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𝑦</m:t>
                    </m:r>
                  </m:oMath>
                </a14:m>
                <a:r>
                  <a:rPr lang="cs-CZ" dirty="0"/>
                  <a:t> určíme </a:t>
                </a:r>
              </a:p>
              <a:p>
                <a:r>
                  <a:rPr lang="cs-CZ" dirty="0"/>
                  <a:t>z parametrických rovnic trajektorie vrženého tělesa. Parametrem je čas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𝑡</m:t>
                    </m:r>
                  </m:oMath>
                </a14:m>
                <a:r>
                  <a:rPr lang="cs-CZ" dirty="0"/>
                  <a:t>:</a:t>
                </a:r>
              </a:p>
              <a:p>
                <a:endParaRPr lang="cs-CZ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b="0" i="1" smtClean="0"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cs-CZ" sz="2800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sz="28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2800" b="0" i="1" smtClean="0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cs-CZ" sz="2800" b="0" i="1" smtClean="0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r>
                        <a:rPr lang="cs-CZ" sz="28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>
                        <a:rPr lang="cs-CZ" sz="28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𝑡</m:t>
                      </m:r>
                      <m:r>
                        <a:rPr lang="cs-CZ" sz="28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           </m:t>
                      </m:r>
                      <m:r>
                        <a:rPr lang="cs-CZ" sz="28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𝑦</m:t>
                      </m:r>
                      <m:r>
                        <a:rPr lang="cs-CZ" sz="28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sz="2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2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cs-CZ" sz="2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r>
                        <a:rPr lang="cs-CZ" sz="28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</m:t>
                      </m:r>
                      <m:f>
                        <m:fPr>
                          <m:ctrlPr>
                            <a:rPr lang="cs-CZ" sz="2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sz="2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sz="2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cs-CZ" sz="28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>
                        <a:rPr lang="cs-CZ" sz="28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𝑔</m:t>
                      </m:r>
                      <m:r>
                        <a:rPr lang="cs-CZ" sz="28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sSup>
                        <m:sSupPr>
                          <m:ctrlPr>
                            <a:rPr lang="cs-CZ" sz="2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sz="2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𝑡</m:t>
                          </m:r>
                        </m:e>
                        <m:sup>
                          <m:r>
                            <a:rPr lang="cs-CZ" sz="2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sz="2800" dirty="0"/>
              </a:p>
            </p:txBody>
          </p:sp>
        </mc:Choice>
        <mc:Fallback xmlns="">
          <p:sp>
            <p:nvSpPr>
              <p:cNvPr id="5" name="TextovéPole 4">
                <a:extLst>
                  <a:ext uri="{FF2B5EF4-FFF2-40B4-BE49-F238E27FC236}">
                    <a16:creationId xmlns:a16="http://schemas.microsoft.com/office/drawing/2014/main" id="{0109D426-0412-0850-5EFD-F4B300D2E38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99440" y="798702"/>
                <a:ext cx="6501514" cy="2283959"/>
              </a:xfrm>
              <a:prstGeom prst="rect">
                <a:avLst/>
              </a:prstGeom>
              <a:blipFill>
                <a:blip r:embed="rId2"/>
                <a:stretch>
                  <a:fillRect l="-844" t="-1333" r="-9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C5FCAD1C-14D5-073F-7732-0760F2AE2537}"/>
                  </a:ext>
                </a:extLst>
              </p:cNvPr>
              <p:cNvSpPr txBox="1"/>
              <p:nvPr/>
            </p:nvSpPr>
            <p:spPr>
              <a:xfrm>
                <a:off x="5099440" y="3082661"/>
                <a:ext cx="6949440" cy="322030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Vyloučení parametru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𝑡</m:t>
                    </m:r>
                  </m:oMath>
                </a14:m>
                <a:r>
                  <a:rPr lang="cs-CZ" dirty="0"/>
                  <a:t> (času) z obou rovnic, získáme obecnou rovnici trajektorie po které se vržené těleso pohybuje.</a:t>
                </a:r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𝑡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num>
                        <m:den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𝑣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sub>
                          </m:sSub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         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→          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𝑦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𝑔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cs-CZ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cs-CZ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𝑥</m:t>
                                  </m:r>
                                </m:num>
                                <m:den>
                                  <m:sSub>
                                    <m:sSubPr>
                                      <m:ctrlPr>
                                        <a:rPr lang="cs-CZ" b="0" i="1" smtClean="0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cs-CZ" b="0" i="1" smtClean="0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𝑣</m:t>
                                      </m:r>
                                    </m:e>
                                    <m:sub>
                                      <m:r>
                                        <a:rPr lang="cs-CZ" b="0" i="1" smtClean="0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0</m:t>
                                      </m:r>
                                    </m:sub>
                                  </m:sSub>
                                </m:den>
                              </m:f>
                            </m:e>
                          </m:d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        →           </m:t>
                      </m:r>
                    </m:oMath>
                  </m:oMathPara>
                </a14:m>
                <a:endParaRPr lang="cs-CZ" b="0" i="1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:endParaRPr lang="cs-CZ" b="0" i="1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a:rPr lang="cs-CZ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𝒚</m:t>
                      </m:r>
                      <m:r>
                        <a:rPr lang="cs-CZ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=−</m:t>
                      </m:r>
                      <m:f>
                        <m:fPr>
                          <m:ctrlPr>
                            <a:rPr lang="cs-CZ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𝒈</m:t>
                          </m:r>
                        </m:num>
                        <m:den>
                          <m:r>
                            <a:rPr lang="cs-CZ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𝟐</m:t>
                          </m:r>
                          <m:r>
                            <a:rPr lang="cs-CZ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∙</m:t>
                          </m:r>
                          <m:sSubSup>
                            <m:sSubSupPr>
                              <m:ctrlPr>
                                <a:rPr lang="cs-CZ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cs-CZ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𝒗</m:t>
                              </m:r>
                            </m:e>
                            <m:sub>
                              <m:r>
                                <a:rPr lang="cs-CZ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𝟎</m:t>
                              </m:r>
                            </m:sub>
                            <m:sup>
                              <m:r>
                                <a:rPr lang="cs-CZ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𝟐</m:t>
                              </m:r>
                            </m:sup>
                          </m:sSubSup>
                        </m:den>
                      </m:f>
                      <m:r>
                        <a:rPr lang="cs-CZ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sSup>
                        <m:sSupPr>
                          <m:ctrlPr>
                            <a:rPr lang="cs-CZ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𝒙</m:t>
                          </m:r>
                        </m:e>
                        <m:sup>
                          <m:r>
                            <a:rPr lang="cs-CZ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𝟐</m:t>
                          </m:r>
                        </m:sup>
                      </m:sSup>
                      <m:r>
                        <a:rPr lang="cs-CZ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cs-CZ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𝒉</m:t>
                          </m:r>
                        </m:e>
                        <m:sub>
                          <m:r>
                            <a:rPr lang="cs-CZ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𝟎</m:t>
                          </m:r>
                        </m:sub>
                      </m:sSub>
                    </m:oMath>
                  </m:oMathPara>
                </a14:m>
                <a:endParaRPr lang="cs-CZ" b="1" dirty="0">
                  <a:solidFill>
                    <a:srgbClr val="FF0000"/>
                  </a:solidFill>
                </a:endParaRPr>
              </a:p>
              <a:p>
                <a:endParaRPr lang="cs-CZ" sz="800" dirty="0"/>
              </a:p>
              <a:p>
                <a:r>
                  <a:rPr lang="cs-CZ" dirty="0"/>
                  <a:t>Získaná rovnice je rovnicí paraboly. Znaménko – udává, že parabola je rozevřená směrem dolů a konstanta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h</m:t>
                    </m:r>
                  </m:oMath>
                </a14:m>
                <a:r>
                  <a:rPr lang="cs-CZ" dirty="0"/>
                  <a:t> udává posunutí vrcholu paraboly v kladném směru osy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𝑦</m:t>
                    </m:r>
                  </m:oMath>
                </a14:m>
                <a:r>
                  <a:rPr lang="cs-CZ" dirty="0"/>
                  <a:t>.</a:t>
                </a:r>
              </a:p>
            </p:txBody>
          </p:sp>
        </mc:Choice>
        <mc:Fallback xmlns="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C5FCAD1C-14D5-073F-7732-0760F2AE253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99440" y="3082661"/>
                <a:ext cx="6949440" cy="3220305"/>
              </a:xfrm>
              <a:prstGeom prst="rect">
                <a:avLst/>
              </a:prstGeom>
              <a:blipFill>
                <a:blip r:embed="rId3"/>
                <a:stretch>
                  <a:fillRect l="-789" t="-1136" r="-1053" b="-265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ovéPole 8">
                <a:extLst>
                  <a:ext uri="{FF2B5EF4-FFF2-40B4-BE49-F238E27FC236}">
                    <a16:creationId xmlns:a16="http://schemas.microsoft.com/office/drawing/2014/main" id="{6B5DD2C4-3DCF-180E-C866-E3839E7B1C93}"/>
                  </a:ext>
                </a:extLst>
              </p:cNvPr>
              <p:cNvSpPr txBox="1"/>
              <p:nvPr/>
            </p:nvSpPr>
            <p:spPr>
              <a:xfrm>
                <a:off x="524149" y="4121173"/>
                <a:ext cx="4086488" cy="211904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Rovnice paraboly na obrázku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=4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m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.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</a:rPr>
                            <m:t>s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,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𝑔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=10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</a:rPr>
                            <m:t>m</m:t>
                          </m:r>
                          <m:r>
                            <a:rPr lang="cs-CZ" b="0" i="0" smtClean="0">
                              <a:latin typeface="Cambria Math" panose="02040503050406030204" pitchFamily="18" charset="0"/>
                            </a:rPr>
                            <m:t>.</m:t>
                          </m:r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</a:rPr>
                            <m:t>s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−2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, 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=10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𝑚</m:t>
                      </m:r>
                    </m:oMath>
                  </m:oMathPara>
                </a14:m>
                <a:endParaRPr lang="cs-CZ" dirty="0"/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𝑦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=−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10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∙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4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𝑥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+10</m:t>
                      </m:r>
                    </m:oMath>
                  </m:oMathPara>
                </a14:m>
                <a:endParaRPr lang="cs-CZ" dirty="0"/>
              </a:p>
              <a:p>
                <a:endParaRPr lang="cs-CZ" dirty="0"/>
              </a:p>
              <a:p>
                <a:r>
                  <a:rPr lang="cs-CZ" b="1" dirty="0"/>
                  <a:t>Pro vodorovný vrh mají smysl pouze hodnoty </a:t>
                </a:r>
                <a14:m>
                  <m:oMath xmlns:m="http://schemas.openxmlformats.org/officeDocument/2006/math">
                    <m:r>
                      <a:rPr lang="cs-CZ" b="1" i="1" dirty="0" smtClean="0">
                        <a:latin typeface="Cambria Math" panose="02040503050406030204" pitchFamily="18" charset="0"/>
                      </a:rPr>
                      <m:t>𝒙</m:t>
                    </m:r>
                  </m:oMath>
                </a14:m>
                <a:r>
                  <a:rPr lang="cs-CZ" b="1" dirty="0"/>
                  <a:t> a </a:t>
                </a:r>
                <a14:m>
                  <m:oMath xmlns:m="http://schemas.openxmlformats.org/officeDocument/2006/math">
                    <m:r>
                      <a:rPr lang="cs-CZ" b="1" i="1" dirty="0" smtClean="0">
                        <a:latin typeface="Cambria Math" panose="02040503050406030204" pitchFamily="18" charset="0"/>
                      </a:rPr>
                      <m:t>𝒚</m:t>
                    </m:r>
                  </m:oMath>
                </a14:m>
                <a:r>
                  <a:rPr lang="cs-CZ" b="1" dirty="0"/>
                  <a:t> v prvním kvadrantu</a:t>
                </a:r>
              </a:p>
            </p:txBody>
          </p:sp>
        </mc:Choice>
        <mc:Fallback xmlns="">
          <p:sp>
            <p:nvSpPr>
              <p:cNvPr id="9" name="TextovéPole 8">
                <a:extLst>
                  <a:ext uri="{FF2B5EF4-FFF2-40B4-BE49-F238E27FC236}">
                    <a16:creationId xmlns:a16="http://schemas.microsoft.com/office/drawing/2014/main" id="{6B5DD2C4-3DCF-180E-C866-E3839E7B1C9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4149" y="4121173"/>
                <a:ext cx="4086488" cy="2119042"/>
              </a:xfrm>
              <a:prstGeom prst="rect">
                <a:avLst/>
              </a:prstGeom>
              <a:blipFill>
                <a:blip r:embed="rId4"/>
                <a:stretch>
                  <a:fillRect l="-1343" t="-1437" b="-344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11" name="Skupina 10">
            <a:extLst>
              <a:ext uri="{FF2B5EF4-FFF2-40B4-BE49-F238E27FC236}">
                <a16:creationId xmlns:a16="http://schemas.microsoft.com/office/drawing/2014/main" id="{1EEBCDD9-D848-FE0E-5D84-A7EDEC36604B}"/>
              </a:ext>
            </a:extLst>
          </p:cNvPr>
          <p:cNvGrpSpPr/>
          <p:nvPr/>
        </p:nvGrpSpPr>
        <p:grpSpPr>
          <a:xfrm>
            <a:off x="818348" y="907215"/>
            <a:ext cx="3181794" cy="2867425"/>
            <a:chOff x="818348" y="907215"/>
            <a:chExt cx="3181794" cy="2867425"/>
          </a:xfrm>
        </p:grpSpPr>
        <p:pic>
          <p:nvPicPr>
            <p:cNvPr id="8" name="Obrázek 7">
              <a:extLst>
                <a:ext uri="{FF2B5EF4-FFF2-40B4-BE49-F238E27FC236}">
                  <a16:creationId xmlns:a16="http://schemas.microsoft.com/office/drawing/2014/main" id="{413BD707-BA37-53E9-0A8E-A492641B074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818348" y="907215"/>
              <a:ext cx="3181794" cy="2867425"/>
            </a:xfrm>
            <a:prstGeom prst="rect">
              <a:avLst/>
            </a:prstGeom>
          </p:spPr>
        </p:pic>
        <p:sp>
          <p:nvSpPr>
            <p:cNvPr id="10" name="TextovéPole 9">
              <a:extLst>
                <a:ext uri="{FF2B5EF4-FFF2-40B4-BE49-F238E27FC236}">
                  <a16:creationId xmlns:a16="http://schemas.microsoft.com/office/drawing/2014/main" id="{2E1BFB1F-CEC7-45D3-D2FA-F61F9DEACBAD}"/>
                </a:ext>
              </a:extLst>
            </p:cNvPr>
            <p:cNvSpPr txBox="1"/>
            <p:nvPr/>
          </p:nvSpPr>
          <p:spPr>
            <a:xfrm>
              <a:off x="2532172" y="2600077"/>
              <a:ext cx="1025718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400" dirty="0"/>
                <a:t>1. kvadrant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7383571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ovéPole 1">
                <a:extLst>
                  <a:ext uri="{FF2B5EF4-FFF2-40B4-BE49-F238E27FC236}">
                    <a16:creationId xmlns:a16="http://schemas.microsoft.com/office/drawing/2014/main" id="{E98C76DD-9984-64C7-E068-2EF902595CB6}"/>
                  </a:ext>
                </a:extLst>
              </p:cNvPr>
              <p:cNvSpPr txBox="1"/>
              <p:nvPr/>
            </p:nvSpPr>
            <p:spPr>
              <a:xfrm>
                <a:off x="349855" y="477078"/>
                <a:ext cx="11171583" cy="16004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Vypočítejte polohu vodorovně vrženého tělesa počáteční rychlostí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=3 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m</m:t>
                        </m:r>
                        <m:r>
                          <a:rPr lang="cs-CZ" b="0" i="0" smtClean="0">
                            <a:latin typeface="Cambria Math" panose="02040503050406030204" pitchFamily="18" charset="0"/>
                          </a:rPr>
                          <m:t> . </m:t>
                        </m:r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s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</m:oMath>
                </a14:m>
                <a:r>
                  <a:rPr lang="cs-CZ" dirty="0"/>
                  <a:t>ve výšce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h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=100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m</m:t>
                    </m:r>
                  </m:oMath>
                </a14:m>
                <a:r>
                  <a:rPr lang="cs-CZ" dirty="0"/>
                  <a:t> v čase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𝑡</m:t>
                    </m:r>
                    <m:r>
                      <a:rPr lang="cs-CZ" i="1" dirty="0" smtClean="0">
                        <a:latin typeface="Cambria Math" panose="02040503050406030204" pitchFamily="18" charset="0"/>
                      </a:rPr>
                      <m:t>=2</m:t>
                    </m:r>
                  </m:oMath>
                </a14:m>
                <a:r>
                  <a:rPr lang="cs-CZ" dirty="0"/>
                  <a:t> s. </a:t>
                </a:r>
              </a:p>
              <a:p>
                <a:r>
                  <a:rPr lang="cs-CZ" dirty="0"/>
                  <a:t>Dále vypočítejte čas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𝐷</m:t>
                        </m:r>
                      </m:sub>
                    </m:sSub>
                  </m:oMath>
                </a14:m>
                <a:r>
                  <a:rPr lang="cs-CZ" dirty="0"/>
                  <a:t> od vrhu po dopad a jak daleko od svislé polohy místa vrhu těleso dopadne.  Odporové síly neuvažujeme.</a:t>
                </a:r>
              </a:p>
              <a:p>
                <a:endParaRPr lang="cs-CZ" sz="800" dirty="0"/>
              </a:p>
              <a:p>
                <a:r>
                  <a:rPr lang="cs-CZ" dirty="0"/>
                  <a:t>Řešení: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r>
                        <a:rPr lang="cs-CZ" i="1">
                          <a:latin typeface="Cambria Math" panose="02040503050406030204" pitchFamily="18" charset="0"/>
                        </a:rPr>
                        <m:t>=3 </m:t>
                      </m:r>
                      <m:sSup>
                        <m:sSup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>
                              <a:latin typeface="Cambria Math" panose="02040503050406030204" pitchFamily="18" charset="0"/>
                            </a:rPr>
                            <m:t>m</m:t>
                          </m:r>
                          <m:r>
                            <a:rPr lang="cs-CZ">
                              <a:latin typeface="Cambria Math" panose="02040503050406030204" pitchFamily="18" charset="0"/>
                            </a:rPr>
                            <m:t> . </m:t>
                          </m:r>
                          <m:r>
                            <m:rPr>
                              <m:sty m:val="p"/>
                            </m:rPr>
                            <a:rPr lang="cs-CZ">
                              <a:latin typeface="Cambria Math" panose="02040503050406030204" pitchFamily="18" charset="0"/>
                            </a:rPr>
                            <m:t>s</m:t>
                          </m:r>
                        </m:e>
                        <m:sup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, 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=100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m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,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t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=3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s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, 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𝑔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=10 </m:t>
                          </m:r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</a:rPr>
                            <m:t>m</m:t>
                          </m:r>
                          <m:r>
                            <a:rPr lang="cs-CZ" b="0" i="0" smtClean="0">
                              <a:latin typeface="Cambria Math" panose="02040503050406030204" pitchFamily="18" charset="0"/>
                            </a:rPr>
                            <m:t> . 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𝑠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−2</m:t>
                              </m:r>
                            </m:sup>
                          </m:s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, </m:t>
                          </m:r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𝑡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𝐷</m:t>
                              </m:r>
                            </m:sub>
                          </m:s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=?, 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𝐷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=?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" name="TextovéPole 1">
                <a:extLst>
                  <a:ext uri="{FF2B5EF4-FFF2-40B4-BE49-F238E27FC236}">
                    <a16:creationId xmlns:a16="http://schemas.microsoft.com/office/drawing/2014/main" id="{E98C76DD-9984-64C7-E068-2EF902595CB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9855" y="477078"/>
                <a:ext cx="11171583" cy="1600438"/>
              </a:xfrm>
              <a:prstGeom prst="rect">
                <a:avLst/>
              </a:prstGeom>
              <a:blipFill>
                <a:blip r:embed="rId2"/>
                <a:stretch>
                  <a:fillRect l="-436" t="-1901" r="-164" b="-76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" name="Přímá spojnice 3">
            <a:extLst>
              <a:ext uri="{FF2B5EF4-FFF2-40B4-BE49-F238E27FC236}">
                <a16:creationId xmlns:a16="http://schemas.microsoft.com/office/drawing/2014/main" id="{38ED8D0B-DE94-9309-7500-D1241D3EC2F2}"/>
              </a:ext>
            </a:extLst>
          </p:cNvPr>
          <p:cNvCxnSpPr/>
          <p:nvPr/>
        </p:nvCxnSpPr>
        <p:spPr>
          <a:xfrm>
            <a:off x="389613" y="2077516"/>
            <a:ext cx="6404379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>
                <a:extLst>
                  <a:ext uri="{FF2B5EF4-FFF2-40B4-BE49-F238E27FC236}">
                    <a16:creationId xmlns:a16="http://schemas.microsoft.com/office/drawing/2014/main" id="{1E6464E8-A415-5671-E593-45ACCE7B3CA9}"/>
                  </a:ext>
                </a:extLst>
              </p:cNvPr>
              <p:cNvSpPr txBox="1"/>
              <p:nvPr/>
            </p:nvSpPr>
            <p:spPr>
              <a:xfrm>
                <a:off x="389613" y="2098916"/>
                <a:ext cx="9924819" cy="19561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342900" indent="-342900">
                  <a:buFont typeface="+mj-lt"/>
                  <a:buAutoNum type="arabicPeriod"/>
                </a:pPr>
                <a:r>
                  <a:rPr lang="cs-CZ" dirty="0"/>
                  <a:t>Poloha vrženého tělesa v čase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𝑡</m:t>
                    </m:r>
                    <m:r>
                      <a:rPr lang="cs-CZ" i="1" dirty="0" smtClean="0">
                        <a:latin typeface="Cambria Math" panose="02040503050406030204" pitchFamily="18" charset="0"/>
                      </a:rPr>
                      <m:t>=2</m:t>
                    </m:r>
                  </m:oMath>
                </a14:m>
                <a:r>
                  <a:rPr lang="cs-CZ" dirty="0"/>
                  <a:t> s:</a:t>
                </a:r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1800" b="0" i="1" smtClean="0"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cs-CZ" sz="1800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sz="18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800" b="0" i="1" smtClean="0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cs-CZ" sz="1800" b="0" i="1" smtClean="0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r>
                        <a:rPr lang="cs-CZ" sz="18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>
                        <a:rPr lang="cs-CZ" sz="18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𝑡</m:t>
                      </m:r>
                      <m:r>
                        <a:rPr lang="cs-CZ" sz="18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           </m:t>
                      </m:r>
                      <m:r>
                        <a:rPr lang="cs-CZ" sz="18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𝑦</m:t>
                      </m:r>
                      <m:r>
                        <a:rPr lang="cs-CZ" sz="18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sz="1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cs-CZ" sz="1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r>
                        <a:rPr lang="cs-CZ" sz="18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</m:t>
                      </m:r>
                      <m:f>
                        <m:fPr>
                          <m:ctrlPr>
                            <a:rPr lang="cs-CZ" sz="1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sz="1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sz="1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cs-CZ" sz="18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>
                        <a:rPr lang="cs-CZ" sz="18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𝑔</m:t>
                      </m:r>
                      <m:r>
                        <a:rPr lang="cs-CZ" sz="18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sSup>
                        <m:sSupPr>
                          <m:ctrlPr>
                            <a:rPr lang="cs-CZ" sz="1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sz="1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𝑡</m:t>
                          </m:r>
                        </m:e>
                        <m:sup>
                          <m:r>
                            <a:rPr lang="cs-CZ" sz="1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sz="1800" dirty="0"/>
              </a:p>
              <a:p>
                <a:r>
                  <a:rPr lang="cs-CZ" dirty="0"/>
                  <a:t>po dosazení zadaných hodnot:</a:t>
                </a:r>
              </a:p>
              <a:p>
                <a:pPr algn="ctr"/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𝑥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=3 . 2=6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m</m:t>
                    </m:r>
                  </m:oMath>
                </a14:m>
                <a:r>
                  <a:rPr lang="cs-CZ" dirty="0"/>
                  <a:t>            </a:t>
                </a:r>
                <a14:m>
                  <m:oMath xmlns:m="http://schemas.openxmlformats.org/officeDocument/2006/math">
                    <m:r>
                      <a:rPr lang="cs-CZ" b="0" i="1" dirty="0" smtClean="0">
                        <a:latin typeface="Cambria Math" panose="02040503050406030204" pitchFamily="18" charset="0"/>
                      </a:rPr>
                      <m:t>𝑦</m:t>
                    </m:r>
                    <m:r>
                      <a:rPr lang="cs-CZ" b="0" i="1" dirty="0" smtClean="0">
                        <a:latin typeface="Cambria Math" panose="02040503050406030204" pitchFamily="18" charset="0"/>
                      </a:rPr>
                      <m:t>=100−</m:t>
                    </m:r>
                    <m:f>
                      <m:fPr>
                        <m:ctrlPr>
                          <a:rPr lang="cs-CZ" b="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dirty="0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cs-CZ" b="0" i="1" dirty="0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cs-CZ" b="0" i="1" dirty="0" smtClean="0">
                        <a:latin typeface="Cambria Math" panose="02040503050406030204" pitchFamily="18" charset="0"/>
                      </a:rPr>
                      <m:t> 10</m:t>
                    </m:r>
                    <m:r>
                      <a:rPr lang="cs-CZ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sSup>
                      <m:sSupPr>
                        <m:ctrlPr>
                          <a:rPr lang="cs-CZ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e>
                      <m:sup>
                        <m:r>
                          <a:rPr lang="cs-CZ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cs-CZ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cs-CZ" i="1" dirty="0" smtClean="0">
                        <a:latin typeface="Cambria Math" panose="02040503050406030204" pitchFamily="18" charset="0"/>
                      </a:rPr>
                      <m:t>80 </m:t>
                    </m:r>
                    <m:r>
                      <m:rPr>
                        <m:sty m:val="p"/>
                      </m:rPr>
                      <a:rPr lang="cs-CZ" i="0" dirty="0" smtClean="0">
                        <a:latin typeface="Cambria Math" panose="02040503050406030204" pitchFamily="18" charset="0"/>
                      </a:rPr>
                      <m:t>m</m:t>
                    </m:r>
                  </m:oMath>
                </a14:m>
                <a:endParaRPr lang="cs-CZ" dirty="0"/>
              </a:p>
              <a:p>
                <a:endParaRPr lang="cs-CZ" sz="800" dirty="0"/>
              </a:p>
              <a:p>
                <a:r>
                  <a:rPr lang="cs-CZ" b="1" dirty="0"/>
                  <a:t>Vržené těleso po dvou sekundách letu bude vzdáleno od svislice místa vrhu 6 m a bude ve výšce 80 m.</a:t>
                </a:r>
              </a:p>
            </p:txBody>
          </p:sp>
        </mc:Choice>
        <mc:Fallback xmlns="">
          <p:sp>
            <p:nvSpPr>
              <p:cNvPr id="5" name="TextovéPole 4">
                <a:extLst>
                  <a:ext uri="{FF2B5EF4-FFF2-40B4-BE49-F238E27FC236}">
                    <a16:creationId xmlns:a16="http://schemas.microsoft.com/office/drawing/2014/main" id="{1E6464E8-A415-5671-E593-45ACCE7B3CA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9613" y="2098916"/>
                <a:ext cx="9924819" cy="1956177"/>
              </a:xfrm>
              <a:prstGeom prst="rect">
                <a:avLst/>
              </a:prstGeom>
              <a:blipFill>
                <a:blip r:embed="rId3"/>
                <a:stretch>
                  <a:fillRect l="-553" t="-1558" b="-405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290BFC83-CBB4-A1B3-7C00-FAB4B9588A38}"/>
                  </a:ext>
                </a:extLst>
              </p:cNvPr>
              <p:cNvSpPr txBox="1"/>
              <p:nvPr/>
            </p:nvSpPr>
            <p:spPr>
              <a:xfrm>
                <a:off x="389613" y="4076492"/>
                <a:ext cx="11219290" cy="14862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342900" indent="-342900">
                  <a:buFont typeface="+mj-lt"/>
                  <a:buAutoNum type="arabicPeriod" startAt="2"/>
                </a:pPr>
                <a:r>
                  <a:rPr lang="cs-CZ" dirty="0"/>
                  <a:t>Čas dopadu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𝐷</m:t>
                        </m:r>
                      </m:sub>
                    </m:sSub>
                  </m:oMath>
                </a14:m>
                <a:r>
                  <a:rPr lang="cs-CZ" dirty="0"/>
                  <a:t>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( </m:t>
                    </m:r>
                    <m:r>
                      <a:rPr lang="cs-CZ" i="1" dirty="0" smtClean="0">
                        <a:latin typeface="Cambria Math" panose="02040503050406030204" pitchFamily="18" charset="0"/>
                      </a:rPr>
                      <m:t>h</m:t>
                    </m:r>
                    <m:r>
                      <a:rPr lang="cs-CZ" i="1" dirty="0" smtClean="0">
                        <a:latin typeface="Cambria Math" panose="02040503050406030204" pitchFamily="18" charset="0"/>
                      </a:rPr>
                      <m:t>=0)</m:t>
                    </m:r>
                  </m:oMath>
                </a14:m>
                <a:r>
                  <a:rPr lang="cs-CZ" dirty="0"/>
                  <a:t>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𝑦</m:t>
                      </m:r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</m:t>
                      </m:r>
                      <m:f>
                        <m:fPr>
                          <m:ctrlP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𝑔</m:t>
                      </m:r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sSup>
                        <m:sSupPr>
                          <m:ctrlP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𝑡</m:t>
                          </m:r>
                        </m:e>
                        <m:sup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=0       →           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𝑡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𝐷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f>
                            <m:f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2∙</m:t>
                              </m:r>
                              <m:sSub>
                                <m:sSubPr>
                                  <m:ctrlPr>
                                    <a:rPr lang="cs-CZ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cs-CZ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h</m:t>
                                  </m:r>
                                </m:e>
                                <m:sub>
                                  <m:r>
                                    <a:rPr lang="cs-CZ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0</m:t>
                                  </m:r>
                                </m:sub>
                              </m:sSub>
                            </m:num>
                            <m:den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𝑔</m:t>
                              </m:r>
                            </m:den>
                          </m:f>
                        </m:e>
                      </m:rad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f>
                            <m:f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2∙100</m:t>
                              </m:r>
                            </m:num>
                            <m:den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10</m:t>
                              </m:r>
                            </m:den>
                          </m:f>
                        </m:e>
                      </m:rad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20</m:t>
                          </m:r>
                        </m:e>
                      </m:rad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=2∙</m:t>
                      </m:r>
                      <m:rad>
                        <m:radPr>
                          <m:degHide m:val="on"/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5</m:t>
                          </m:r>
                        </m:e>
                      </m:rad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≈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4,47 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s</m:t>
                      </m:r>
                    </m:oMath>
                  </m:oMathPara>
                </a14:m>
                <a:endParaRPr lang="cs-CZ" dirty="0"/>
              </a:p>
              <a:p>
                <a:r>
                  <a:rPr lang="cs-CZ" b="1" dirty="0"/>
                  <a:t>Těleso bude padat přibližně 4,47 s</a:t>
                </a:r>
              </a:p>
            </p:txBody>
          </p:sp>
        </mc:Choice>
        <mc:Fallback xmlns="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290BFC83-CBB4-A1B3-7C00-FAB4B9588A3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9613" y="4076492"/>
                <a:ext cx="11219290" cy="1486241"/>
              </a:xfrm>
              <a:prstGeom prst="rect">
                <a:avLst/>
              </a:prstGeom>
              <a:blipFill>
                <a:blip r:embed="rId4"/>
                <a:stretch>
                  <a:fillRect l="-489" t="-2459" b="-573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>
                <a:extLst>
                  <a:ext uri="{FF2B5EF4-FFF2-40B4-BE49-F238E27FC236}">
                    <a16:creationId xmlns:a16="http://schemas.microsoft.com/office/drawing/2014/main" id="{583B5CB1-3A49-CEE3-9C5F-9372DA906A09}"/>
                  </a:ext>
                </a:extLst>
              </p:cNvPr>
              <p:cNvSpPr txBox="1"/>
              <p:nvPr/>
            </p:nvSpPr>
            <p:spPr>
              <a:xfrm>
                <a:off x="389611" y="5562733"/>
                <a:ext cx="11092069" cy="108465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342900" indent="-342900">
                  <a:buFont typeface="+mj-lt"/>
                  <a:buAutoNum type="arabicPeriod" startAt="3"/>
                </a:pPr>
                <a:r>
                  <a:rPr lang="cs-CZ" dirty="0"/>
                  <a:t>Vzdálenost místa dopadu od svislice místa vrhu: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𝑡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𝐷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=3∙2∙</m:t>
                      </m:r>
                      <m:rad>
                        <m:radPr>
                          <m:degHide m:val="on"/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5</m:t>
                          </m:r>
                        </m:e>
                      </m:rad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=6∙</m:t>
                      </m:r>
                      <m:rad>
                        <m:radPr>
                          <m:degHide m:val="on"/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5</m:t>
                          </m:r>
                        </m:e>
                      </m:rad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≈13,42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m</m:t>
                      </m:r>
                    </m:oMath>
                  </m:oMathPara>
                </a14:m>
                <a:endParaRPr lang="cs-CZ" dirty="0"/>
              </a:p>
              <a:p>
                <a:endParaRPr lang="cs-CZ" sz="800" dirty="0"/>
              </a:p>
              <a:p>
                <a:r>
                  <a:rPr lang="cs-CZ" b="1" dirty="0"/>
                  <a:t>Těleso dopadne ve vzdálenosti přibližně 13,42 m od svislice místa vrhu.</a:t>
                </a:r>
              </a:p>
            </p:txBody>
          </p:sp>
        </mc:Choice>
        <mc:Fallback xmlns="">
          <p:sp>
            <p:nvSpPr>
              <p:cNvPr id="7" name="TextovéPole 6">
                <a:extLst>
                  <a:ext uri="{FF2B5EF4-FFF2-40B4-BE49-F238E27FC236}">
                    <a16:creationId xmlns:a16="http://schemas.microsoft.com/office/drawing/2014/main" id="{583B5CB1-3A49-CEE3-9C5F-9372DA906A0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9611" y="5562733"/>
                <a:ext cx="11092069" cy="1084656"/>
              </a:xfrm>
              <a:prstGeom prst="rect">
                <a:avLst/>
              </a:prstGeom>
              <a:blipFill>
                <a:blip r:embed="rId5"/>
                <a:stretch>
                  <a:fillRect l="-495" t="-3390" b="-847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TextovéPole 7">
            <a:extLst>
              <a:ext uri="{FF2B5EF4-FFF2-40B4-BE49-F238E27FC236}">
                <a16:creationId xmlns:a16="http://schemas.microsoft.com/office/drawing/2014/main" id="{E49BB57F-80DF-74CE-9D2D-24EAC6DCE28E}"/>
              </a:ext>
            </a:extLst>
          </p:cNvPr>
          <p:cNvSpPr txBox="1"/>
          <p:nvPr/>
        </p:nvSpPr>
        <p:spPr>
          <a:xfrm>
            <a:off x="349855" y="127624"/>
            <a:ext cx="8984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Příklad</a:t>
            </a:r>
          </a:p>
        </p:txBody>
      </p:sp>
      <p:pic>
        <p:nvPicPr>
          <p:cNvPr id="10" name="Obrázek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09660" y="1230438"/>
            <a:ext cx="2755677" cy="2393064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ovéPole 10"/>
              <p:cNvSpPr txBox="1"/>
              <p:nvPr/>
            </p:nvSpPr>
            <p:spPr>
              <a:xfrm>
                <a:off x="9381744" y="2185712"/>
                <a:ext cx="1569188" cy="4341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1200" b="0" i="1" smtClean="0">
                          <a:latin typeface="Cambria Math" panose="02040503050406030204" pitchFamily="18" charset="0"/>
                        </a:rPr>
                        <m:t>𝑦</m:t>
                      </m:r>
                      <m:r>
                        <a:rPr lang="cs-CZ" sz="1200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sz="1200" b="0" i="1" smtClean="0">
                          <a:latin typeface="Cambria Math" panose="02040503050406030204" pitchFamily="18" charset="0"/>
                        </a:rPr>
                        <m:t>h</m:t>
                      </m:r>
                      <m:r>
                        <a:rPr lang="cs-CZ" sz="1200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sz="12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200" b="0" i="1" smtClean="0"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cs-CZ" sz="1200" b="0" i="1" smtClean="0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r>
                        <a:rPr lang="cs-CZ" sz="1200" b="0" i="1" smtClean="0">
                          <a:latin typeface="Cambria Math" panose="02040503050406030204" pitchFamily="18" charset="0"/>
                        </a:rPr>
                        <m:t>−</m:t>
                      </m:r>
                      <m:f>
                        <m:fPr>
                          <m:ctrlPr>
                            <a:rPr lang="cs-CZ" sz="12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sz="12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sz="12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cs-CZ" sz="1200" b="0" i="1" smtClean="0">
                          <a:latin typeface="Cambria Math" panose="02040503050406030204" pitchFamily="18" charset="0"/>
                        </a:rPr>
                        <m:t>𝑔</m:t>
                      </m:r>
                      <m:sSup>
                        <m:sSupPr>
                          <m:ctrlPr>
                            <a:rPr lang="cs-CZ" sz="1200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sz="1200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  <m:sup>
                          <m:r>
                            <a:rPr lang="cs-CZ" sz="12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sz="1200" dirty="0"/>
              </a:p>
            </p:txBody>
          </p:sp>
        </mc:Choice>
        <mc:Fallback xmlns="">
          <p:sp>
            <p:nvSpPr>
              <p:cNvPr id="11" name="TextovéPole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381744" y="2185712"/>
                <a:ext cx="1569188" cy="434131"/>
              </a:xfrm>
              <a:prstGeom prst="rect">
                <a:avLst/>
              </a:prstGeom>
              <a:blipFill>
                <a:blip r:embed="rId7"/>
                <a:stretch>
                  <a:fillRect b="-140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21104553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E49BB57F-80DF-74CE-9D2D-24EAC6DCE28E}"/>
              </a:ext>
            </a:extLst>
          </p:cNvPr>
          <p:cNvSpPr txBox="1"/>
          <p:nvPr/>
        </p:nvSpPr>
        <p:spPr>
          <a:xfrm>
            <a:off x="349855" y="127624"/>
            <a:ext cx="8984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Příklad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/>
              <p:cNvSpPr txBox="1"/>
              <p:nvPr/>
            </p:nvSpPr>
            <p:spPr>
              <a:xfrm>
                <a:off x="349855" y="496956"/>
                <a:ext cx="11491625" cy="16004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Tenisový míček je tenistou odpálen vodorovným směrem ve výšce 120 cm nad zemí rychlostí 50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m</m:t>
                        </m:r>
                        <m:r>
                          <a:rPr lang="cs-CZ" b="0" i="0" smtClean="0">
                            <a:latin typeface="Cambria Math" panose="02040503050406030204" pitchFamily="18" charset="0"/>
                          </a:rPr>
                          <m:t> . </m:t>
                        </m:r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s</m:t>
                        </m:r>
                      </m:e>
                      <m:sup>
                        <m:r>
                          <a:rPr lang="cs-CZ" b="0" i="0" smtClean="0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</m:oMath>
                </a14:m>
                <a:r>
                  <a:rPr lang="cs-CZ" dirty="0"/>
                  <a:t>.</a:t>
                </a:r>
              </a:p>
              <a:p>
                <a:r>
                  <a:rPr lang="cs-CZ" dirty="0"/>
                  <a:t>Vypočítejte:</a:t>
                </a:r>
              </a:p>
              <a:p>
                <a:r>
                  <a:rPr lang="cs-CZ" dirty="0"/>
                  <a:t>a) Jak daleko dopadne na zem?</a:t>
                </a:r>
              </a:p>
              <a:p>
                <a:r>
                  <a:rPr lang="cs-CZ" dirty="0"/>
                  <a:t>b) Přeletí síť vysokou 90 cm, je-li odpálen ze základní čáry, tedy ze  vzdálenosti 9 m od sítě?</a:t>
                </a:r>
              </a:p>
              <a:p>
                <a:endParaRPr lang="cs-CZ" sz="800" dirty="0"/>
              </a:p>
              <a:p>
                <a:r>
                  <a:rPr lang="cs-CZ" dirty="0"/>
                  <a:t>Řešení: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h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=120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cm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=1,2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m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, 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=50 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m</m:t>
                        </m:r>
                        <m:r>
                          <a:rPr lang="cs-CZ" b="0" i="0" smtClean="0">
                            <a:latin typeface="Cambria Math" panose="02040503050406030204" pitchFamily="18" charset="0"/>
                          </a:rPr>
                          <m:t> . </m:t>
                        </m:r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s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</a:rPr>
                      <m:t>, 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h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=90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cm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=0,9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m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, 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𝑑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=9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m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, 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𝑔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10 </m:t>
                        </m:r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m</m:t>
                        </m:r>
                        <m:r>
                          <a:rPr lang="cs-CZ" b="0" i="0" smtClean="0">
                            <a:latin typeface="Cambria Math" panose="02040503050406030204" pitchFamily="18" charset="0"/>
                          </a:rPr>
                          <m:t> . </m:t>
                        </m:r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s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−2</m:t>
                        </m:r>
                      </m:sup>
                    </m:sSup>
                  </m:oMath>
                </a14:m>
                <a:endParaRPr lang="cs-CZ" i="1" dirty="0"/>
              </a:p>
            </p:txBody>
          </p:sp>
        </mc:Choice>
        <mc:Fallback xmlns="">
          <p:sp>
            <p:nvSpPr>
              <p:cNvPr id="3" name="TextovéPol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9855" y="496956"/>
                <a:ext cx="11491625" cy="1600438"/>
              </a:xfrm>
              <a:prstGeom prst="rect">
                <a:avLst/>
              </a:prstGeom>
              <a:blipFill>
                <a:blip r:embed="rId2"/>
                <a:stretch>
                  <a:fillRect l="-424" t="-2290" b="-534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Přímá spojnice 4"/>
          <p:cNvCxnSpPr/>
          <p:nvPr/>
        </p:nvCxnSpPr>
        <p:spPr>
          <a:xfrm>
            <a:off x="429768" y="2097394"/>
            <a:ext cx="11494008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/>
              <p:cNvSpPr txBox="1"/>
              <p:nvPr/>
            </p:nvSpPr>
            <p:spPr>
              <a:xfrm>
                <a:off x="429768" y="2232844"/>
                <a:ext cx="11494008" cy="20094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342900" indent="-342900">
                  <a:buAutoNum type="alphaLcParenR"/>
                </a:pPr>
                <a:r>
                  <a:rPr lang="cs-CZ" dirty="0"/>
                  <a:t>Výpočet vzdálenosti dopadu: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𝑦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=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−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𝑔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=0    →  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𝑡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f>
                            <m:f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  <m:sSub>
                                <m:sSubPr>
                                  <m:ctrlPr>
                                    <a:rPr lang="cs-CZ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cs-CZ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h</m:t>
                                  </m:r>
                                </m:e>
                                <m:sub>
                                  <m:r>
                                    <a:rPr lang="cs-CZ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0</m:t>
                                  </m:r>
                                </m:sub>
                              </m:sSub>
                            </m:num>
                            <m:den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𝑔</m:t>
                              </m:r>
                            </m:den>
                          </m:f>
                        </m:e>
                      </m:rad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f>
                            <m:f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2 . 1,2</m:t>
                              </m:r>
                            </m:num>
                            <m:den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10</m:t>
                              </m:r>
                            </m:den>
                          </m:f>
                        </m:e>
                      </m:rad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s</m:t>
                      </m:r>
                      <m: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=0,49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s</m:t>
                      </m:r>
                    </m:oMath>
                  </m:oMathPara>
                </a14:m>
                <a:endParaRPr lang="cs-CZ" dirty="0"/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.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𝑡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=50 . 0,49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m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=24,5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m</m:t>
                      </m:r>
                    </m:oMath>
                  </m:oMathPara>
                </a14:m>
                <a:endParaRPr lang="cs-CZ" dirty="0"/>
              </a:p>
              <a:p>
                <a:endParaRPr lang="cs-CZ" sz="800" dirty="0"/>
              </a:p>
              <a:p>
                <a:pPr algn="ctr"/>
                <a:r>
                  <a:rPr lang="cs-CZ" b="1" dirty="0"/>
                  <a:t>Míček dopadne ve vzdálenosti 24,5 m od odpalu.</a:t>
                </a:r>
              </a:p>
            </p:txBody>
          </p:sp>
        </mc:Choice>
        <mc:Fallback xmlns="">
          <p:sp>
            <p:nvSpPr>
              <p:cNvPr id="6" name="TextovéPol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9768" y="2232844"/>
                <a:ext cx="11494008" cy="2009461"/>
              </a:xfrm>
              <a:prstGeom prst="rect">
                <a:avLst/>
              </a:prstGeom>
              <a:blipFill>
                <a:blip r:embed="rId3"/>
                <a:stretch>
                  <a:fillRect l="-477" t="-1515" b="-393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7" name="Přímá spojnice 6"/>
          <p:cNvCxnSpPr/>
          <p:nvPr/>
        </p:nvCxnSpPr>
        <p:spPr>
          <a:xfrm>
            <a:off x="429768" y="4286317"/>
            <a:ext cx="11494008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/>
              <p:cNvSpPr txBox="1"/>
              <p:nvPr/>
            </p:nvSpPr>
            <p:spPr>
              <a:xfrm>
                <a:off x="512064" y="4453128"/>
                <a:ext cx="11329416" cy="22611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342900" indent="-342900">
                  <a:buFont typeface="+mj-lt"/>
                  <a:buAutoNum type="alphaLcParenR" startAt="2"/>
                </a:pPr>
                <a:r>
                  <a:rPr lang="cs-CZ" dirty="0"/>
                  <a:t>Přeletí síť vysokou 90 cm?</a:t>
                </a:r>
              </a:p>
              <a:p>
                <a:pPr marL="342900" indent="-342900">
                  <a:buFont typeface="+mj-lt"/>
                  <a:buAutoNum type="alphaLcParenR" startAt="2"/>
                </a:pPr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 smtClean="0">
                          <a:latin typeface="Cambria Math" panose="02040503050406030204" pitchFamily="18" charset="0"/>
                        </a:rPr>
                        <m:t>𝑑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𝑡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     →      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𝑡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𝑑</m:t>
                          </m:r>
                        </m:num>
                        <m:den>
                          <m:sSub>
                            <m:sSubPr>
                              <m:ctrlP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𝑣</m:t>
                              </m:r>
                            </m:e>
                            <m:sub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0</m:t>
                              </m:r>
                            </m:sub>
                          </m:sSub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9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50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s</m:t>
                      </m:r>
                      <m: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=0,18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s</m:t>
                      </m:r>
                    </m:oMath>
                  </m:oMathPara>
                </a14:m>
                <a:endParaRPr lang="cs-CZ" dirty="0"/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𝑦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−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𝑔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=1,2−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10 .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0,18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m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=1,038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m</m:t>
                      </m:r>
                    </m:oMath>
                  </m:oMathPara>
                </a14:m>
                <a:endParaRPr lang="cs-CZ" dirty="0"/>
              </a:p>
              <a:p>
                <a:endParaRPr lang="cs-CZ" dirty="0"/>
              </a:p>
              <a:p>
                <a:pPr algn="ctr"/>
                <a:r>
                  <a:rPr lang="cs-CZ" b="1" dirty="0"/>
                  <a:t>Protože 1,038 m je větší než 0,9 m, míček síť přeletí.</a:t>
                </a:r>
              </a:p>
            </p:txBody>
          </p:sp>
        </mc:Choice>
        <mc:Fallback xmlns="">
          <p:sp>
            <p:nvSpPr>
              <p:cNvPr id="8" name="TextovéPole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2064" y="4453128"/>
                <a:ext cx="11329416" cy="2261132"/>
              </a:xfrm>
              <a:prstGeom prst="rect">
                <a:avLst/>
              </a:prstGeom>
              <a:blipFill>
                <a:blip r:embed="rId4"/>
                <a:stretch>
                  <a:fillRect l="-430" t="-1622" b="-324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3829330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383AD23A-8973-A976-A646-F9B56471E7EC}"/>
              </a:ext>
            </a:extLst>
          </p:cNvPr>
          <p:cNvSpPr txBox="1"/>
          <p:nvPr/>
        </p:nvSpPr>
        <p:spPr>
          <a:xfrm>
            <a:off x="372533" y="396135"/>
            <a:ext cx="32584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/>
              <a:t>Šikmý vrh vzhůru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BADC5E54-96A1-8E0B-6239-C752F1154D7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b="6293"/>
          <a:stretch>
            <a:fillRect/>
          </a:stretch>
        </p:blipFill>
        <p:spPr>
          <a:xfrm>
            <a:off x="250465" y="1125658"/>
            <a:ext cx="5227212" cy="3263463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A4AD01FB-EEDE-831F-B978-2C2ABD45022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1840" t="17778" r="8234" b="22963"/>
          <a:stretch/>
        </p:blipFill>
        <p:spPr>
          <a:xfrm>
            <a:off x="5574755" y="1125658"/>
            <a:ext cx="6227777" cy="3263463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3C7620F7-6C3B-E6F8-EB24-4AB065F0BBB8}"/>
                  </a:ext>
                </a:extLst>
              </p:cNvPr>
              <p:cNvSpPr txBox="1"/>
              <p:nvPr/>
            </p:nvSpPr>
            <p:spPr>
              <a:xfrm>
                <a:off x="250465" y="4520692"/>
                <a:ext cx="11552067" cy="92333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l"/>
                <a:r>
                  <a:rPr lang="cs-CZ" sz="1800" b="0" i="0" u="none" strike="noStrike" baseline="0" dirty="0">
                    <a:latin typeface="TorontoPlain"/>
                  </a:rPr>
                  <a:t>Šikmý vrh vzhůru koná těleso, jehož vektor počáteční rychlosti </a:t>
                </a:r>
                <a14:m>
                  <m:oMath xmlns:m="http://schemas.openxmlformats.org/officeDocument/2006/math">
                    <m:r>
                      <a:rPr lang="cs-CZ" sz="1800" b="1" i="1" u="none" strike="noStrike" baseline="0" dirty="0" smtClean="0">
                        <a:latin typeface="Cambria Math" panose="02040503050406030204" pitchFamily="18" charset="0"/>
                      </a:rPr>
                      <m:t>𝒗</m:t>
                    </m:r>
                    <m:r>
                      <a:rPr lang="cs-CZ" sz="800" b="1" i="1" u="none" strike="noStrike" baseline="0" dirty="0">
                        <a:latin typeface="Cambria Math" panose="02040503050406030204" pitchFamily="18" charset="0"/>
                      </a:rPr>
                      <m:t>𝟎</m:t>
                    </m:r>
                  </m:oMath>
                </a14:m>
                <a:r>
                  <a:rPr lang="cs-CZ" sz="800" b="0" i="0" u="none" strike="noStrike" baseline="0" dirty="0">
                    <a:latin typeface="TorontoPlain"/>
                  </a:rPr>
                  <a:t> </a:t>
                </a:r>
                <a:r>
                  <a:rPr lang="cs-CZ" sz="1800" b="0" i="0" u="none" strike="noStrike" baseline="0" dirty="0">
                    <a:latin typeface="TorontoPlain"/>
                  </a:rPr>
                  <a:t>svírá s vodorovnou rovinou </a:t>
                </a:r>
                <a:r>
                  <a:rPr lang="cs-CZ" sz="1800" b="1" i="0" u="none" strike="noStrike" baseline="0" dirty="0">
                    <a:latin typeface="TorontoBold"/>
                  </a:rPr>
                  <a:t>elevační úhel </a:t>
                </a:r>
                <a:r>
                  <a:rPr lang="el-GR" sz="1800" b="1" i="0" u="none" strike="noStrike" baseline="0" dirty="0">
                    <a:latin typeface="MTMI"/>
                  </a:rPr>
                  <a:t>α</a:t>
                </a:r>
                <a:r>
                  <a:rPr lang="el-GR" sz="1800" b="0" i="0" u="none" strike="noStrike" baseline="0" dirty="0">
                    <a:latin typeface="TorontoPlain"/>
                  </a:rPr>
                  <a:t>. </a:t>
                </a:r>
                <a:r>
                  <a:rPr lang="cs-CZ" sz="1800" b="0" i="0" u="none" strike="noStrike" baseline="0" dirty="0">
                    <a:latin typeface="TorontoPlain"/>
                  </a:rPr>
                  <a:t>Opět si představíme, že těleso se pohybuje rovnoměrným přímočarým pohybem ve směru šikmo vzhůru a současně se pohybuje  volným pádem ve směru svislém. Trajektorie pohybu je část paraboly, jejíž vrchol </a:t>
                </a:r>
                <a:r>
                  <a:rPr lang="cs-CZ" sz="1800" b="0" i="0" u="none" strike="noStrike" baseline="0" dirty="0">
                    <a:latin typeface="MTMI"/>
                  </a:rPr>
                  <a:t>C </a:t>
                </a:r>
                <a:r>
                  <a:rPr lang="cs-CZ" sz="1800" b="0" i="0" u="none" strike="noStrike" baseline="0" dirty="0">
                    <a:latin typeface="TorontoPlain"/>
                  </a:rPr>
                  <a:t>je v jejím nejvyšším bodě</a:t>
                </a:r>
                <a:endParaRPr lang="cs-CZ" dirty="0"/>
              </a:p>
            </p:txBody>
          </p:sp>
        </mc:Choice>
        <mc:Fallback xmlns="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3C7620F7-6C3B-E6F8-EB24-4AB065F0BBB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0465" y="4520692"/>
                <a:ext cx="11552067" cy="923330"/>
              </a:xfrm>
              <a:prstGeom prst="rect">
                <a:avLst/>
              </a:prstGeom>
              <a:blipFill>
                <a:blip r:embed="rId5"/>
                <a:stretch>
                  <a:fillRect l="-422" t="-3974" b="-993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11" name="Skupina 10">
            <a:extLst>
              <a:ext uri="{FF2B5EF4-FFF2-40B4-BE49-F238E27FC236}">
                <a16:creationId xmlns:a16="http://schemas.microsoft.com/office/drawing/2014/main" id="{E8A21BC8-DF58-513C-9F94-B51742FF0FAD}"/>
              </a:ext>
            </a:extLst>
          </p:cNvPr>
          <p:cNvGrpSpPr/>
          <p:nvPr/>
        </p:nvGrpSpPr>
        <p:grpSpPr>
          <a:xfrm>
            <a:off x="1755834" y="5491728"/>
            <a:ext cx="8603059" cy="1323439"/>
            <a:chOff x="1988078" y="5491728"/>
            <a:chExt cx="8603059" cy="1323439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8" name="TextovéPole 7">
                  <a:extLst>
                    <a:ext uri="{FF2B5EF4-FFF2-40B4-BE49-F238E27FC236}">
                      <a16:creationId xmlns:a16="http://schemas.microsoft.com/office/drawing/2014/main" id="{1930C81E-48AC-44C2-2872-F8B7FBE639CA}"/>
                    </a:ext>
                  </a:extLst>
                </p:cNvPr>
                <p:cNvSpPr txBox="1"/>
                <p:nvPr/>
              </p:nvSpPr>
              <p:spPr>
                <a:xfrm>
                  <a:off x="1988078" y="5630227"/>
                  <a:ext cx="3509404" cy="104644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cs-CZ" b="1" dirty="0"/>
                    <a:t>Trajektorii šikmého vrhu ovlivňuje:</a:t>
                  </a:r>
                </a:p>
                <a:p>
                  <a:endParaRPr lang="cs-CZ" sz="800" dirty="0"/>
                </a:p>
                <a:p>
                  <a:pPr marL="342900" indent="-342900">
                    <a:buAutoNum type="alphaLcParenR"/>
                  </a:pPr>
                  <a:r>
                    <a:rPr lang="cs-CZ" dirty="0"/>
                    <a:t>Elevační úhel   </a:t>
                  </a:r>
                  <a14:m>
                    <m:oMath xmlns:m="http://schemas.openxmlformats.org/officeDocument/2006/math">
                      <m:r>
                        <a:rPr lang="cs-CZ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𝛼</m:t>
                      </m:r>
                    </m:oMath>
                  </a14:m>
                  <a:endParaRPr lang="cs-CZ" dirty="0">
                    <a:ea typeface="Cambria Math" panose="02040503050406030204" pitchFamily="18" charset="0"/>
                  </a:endParaRPr>
                </a:p>
                <a:p>
                  <a:pPr marL="342900" indent="-342900">
                    <a:buAutoNum type="alphaLcParenR"/>
                  </a:pPr>
                  <a:r>
                    <a:rPr lang="cs-CZ" dirty="0"/>
                    <a:t>Velikost počáteční rychlosti </a:t>
                  </a:r>
                  <a14:m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</m:oMath>
                  </a14:m>
                  <a:endParaRPr lang="cs-CZ" dirty="0"/>
                </a:p>
              </p:txBody>
            </p:sp>
          </mc:Choice>
          <mc:Fallback xmlns="">
            <p:sp>
              <p:nvSpPr>
                <p:cNvPr id="8" name="TextovéPole 7">
                  <a:extLst>
                    <a:ext uri="{FF2B5EF4-FFF2-40B4-BE49-F238E27FC236}">
                      <a16:creationId xmlns:a16="http://schemas.microsoft.com/office/drawing/2014/main" id="{1930C81E-48AC-44C2-2872-F8B7FBE639CA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988078" y="5630227"/>
                  <a:ext cx="3509404" cy="1046440"/>
                </a:xfrm>
                <a:prstGeom prst="rect">
                  <a:avLst/>
                </a:prstGeom>
                <a:blipFill>
                  <a:blip r:embed="rId6"/>
                  <a:stretch>
                    <a:fillRect l="-1389" t="-3509" r="-347" b="-8772"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9" name="TextovéPole 8">
                  <a:extLst>
                    <a:ext uri="{FF2B5EF4-FFF2-40B4-BE49-F238E27FC236}">
                      <a16:creationId xmlns:a16="http://schemas.microsoft.com/office/drawing/2014/main" id="{0558B15B-5369-74ED-24CD-DD12B00CA0A5}"/>
                    </a:ext>
                  </a:extLst>
                </p:cNvPr>
                <p:cNvSpPr txBox="1"/>
                <p:nvPr/>
              </p:nvSpPr>
              <p:spPr>
                <a:xfrm>
                  <a:off x="6816254" y="5491728"/>
                  <a:ext cx="3774883" cy="1323439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cs-CZ" b="1" dirty="0"/>
                    <a:t>Výpočtem zjišťujeme:</a:t>
                  </a:r>
                </a:p>
                <a:p>
                  <a:endParaRPr lang="cs-CZ" sz="800" dirty="0"/>
                </a:p>
                <a:p>
                  <a:pPr marL="342900" indent="-342900">
                    <a:buFontTx/>
                    <a:buAutoNum type="alphaLcParenR"/>
                  </a:pPr>
                  <a:r>
                    <a:rPr lang="cs-CZ" dirty="0"/>
                    <a:t>Délku dopadu (dostřel) </a:t>
                  </a:r>
                  <a14:m>
                    <m:oMath xmlns:m="http://schemas.openxmlformats.org/officeDocument/2006/math">
                      <m:r>
                        <a:rPr lang="cs-CZ" i="1" dirty="0">
                          <a:latin typeface="Cambria Math" panose="02040503050406030204" pitchFamily="18" charset="0"/>
                        </a:rPr>
                        <m:t>𝑑</m:t>
                      </m:r>
                    </m:oMath>
                  </a14:m>
                  <a:endParaRPr lang="cs-CZ" dirty="0"/>
                </a:p>
                <a:p>
                  <a:pPr marL="342900" indent="-342900">
                    <a:buFontTx/>
                    <a:buAutoNum type="alphaLcParenR"/>
                  </a:pPr>
                  <a:r>
                    <a:rPr lang="cs-CZ" dirty="0"/>
                    <a:t>Dobu od výstřelu po dopad </a:t>
                  </a:r>
                  <a14:m>
                    <m:oMath xmlns:m="http://schemas.openxmlformats.org/officeDocument/2006/math">
                      <m:r>
                        <a:rPr lang="cs-CZ" i="1" dirty="0">
                          <a:latin typeface="Cambria Math" panose="02040503050406030204" pitchFamily="18" charset="0"/>
                        </a:rPr>
                        <m:t>𝑡</m:t>
                      </m:r>
                    </m:oMath>
                  </a14:m>
                  <a:endParaRPr lang="cs-CZ" dirty="0"/>
                </a:p>
                <a:p>
                  <a:pPr marL="342900" indent="-342900">
                    <a:buAutoNum type="alphaLcParenR"/>
                  </a:pPr>
                  <a:r>
                    <a:rPr lang="cs-CZ" dirty="0"/>
                    <a:t>Maximální dosaženou výšku </a:t>
                  </a:r>
                  <a14:m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𝑚𝑎𝑥</m:t>
                          </m:r>
                        </m:sub>
                      </m:sSub>
                    </m:oMath>
                  </a14:m>
                  <a:r>
                    <a:rPr lang="cs-CZ" dirty="0"/>
                    <a:t> </a:t>
                  </a:r>
                </a:p>
              </p:txBody>
            </p:sp>
          </mc:Choice>
          <mc:Fallback xmlns="">
            <p:sp>
              <p:nvSpPr>
                <p:cNvPr id="9" name="TextovéPole 8">
                  <a:extLst>
                    <a:ext uri="{FF2B5EF4-FFF2-40B4-BE49-F238E27FC236}">
                      <a16:creationId xmlns:a16="http://schemas.microsoft.com/office/drawing/2014/main" id="{0558B15B-5369-74ED-24CD-DD12B00CA0A5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816254" y="5491728"/>
                  <a:ext cx="3774883" cy="1323439"/>
                </a:xfrm>
                <a:prstGeom prst="rect">
                  <a:avLst/>
                </a:prstGeom>
                <a:blipFill>
                  <a:blip r:embed="rId7"/>
                  <a:stretch>
                    <a:fillRect l="-1292" t="-2765" b="-6452"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</p:grpSp>
    </p:spTree>
    <p:extLst>
      <p:ext uri="{BB962C8B-B14F-4D97-AF65-F5344CB8AC3E}">
        <p14:creationId xmlns:p14="http://schemas.microsoft.com/office/powerpoint/2010/main" val="21597679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EC4B4E72-88DE-BE87-95FD-EB55D60C05A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1840" t="17778" r="8234" b="22963"/>
          <a:stretch/>
        </p:blipFill>
        <p:spPr>
          <a:xfrm>
            <a:off x="7204397" y="1394139"/>
            <a:ext cx="4478720" cy="2346927"/>
          </a:xfrm>
          <a:prstGeom prst="rect">
            <a:avLst/>
          </a:prstGeom>
          <a:ln w="19050">
            <a:noFill/>
          </a:ln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ovéPole 1">
                <a:extLst>
                  <a:ext uri="{FF2B5EF4-FFF2-40B4-BE49-F238E27FC236}">
                    <a16:creationId xmlns:a16="http://schemas.microsoft.com/office/drawing/2014/main" id="{DAF01CD8-3AA6-1988-E459-79E0DAC35ED3}"/>
                  </a:ext>
                </a:extLst>
              </p:cNvPr>
              <p:cNvSpPr txBox="1"/>
              <p:nvPr/>
            </p:nvSpPr>
            <p:spPr>
              <a:xfrm>
                <a:off x="413468" y="270344"/>
                <a:ext cx="11306755" cy="9233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Na obrázku je znázorněna trajektorie šikmého vrhu v souřadnicové soustavě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𝑂</m:t>
                    </m:r>
                    <m:r>
                      <a:rPr lang="cs-CZ" i="1" dirty="0" smtClean="0">
                        <a:latin typeface="Cambria Math" panose="02040503050406030204" pitchFamily="18" charset="0"/>
                      </a:rPr>
                      <m:t>,</m:t>
                    </m:r>
                    <m:r>
                      <a:rPr lang="cs-CZ" i="1" dirty="0" smtClean="0">
                        <a:latin typeface="Cambria Math" panose="02040503050406030204" pitchFamily="18" charset="0"/>
                      </a:rPr>
                      <m:t>𝑥</m:t>
                    </m:r>
                    <m:r>
                      <a:rPr lang="cs-CZ" i="1" dirty="0" smtClean="0">
                        <a:latin typeface="Cambria Math" panose="02040503050406030204" pitchFamily="18" charset="0"/>
                      </a:rPr>
                      <m:t>,</m:t>
                    </m:r>
                    <m:r>
                      <a:rPr lang="cs-CZ" i="1" dirty="0" smtClean="0">
                        <a:latin typeface="Cambria Math" panose="02040503050406030204" pitchFamily="18" charset="0"/>
                      </a:rPr>
                      <m:t>𝑦</m:t>
                    </m:r>
                  </m:oMath>
                </a14:m>
                <a:r>
                  <a:rPr lang="cs-CZ" dirty="0"/>
                  <a:t>.</a:t>
                </a:r>
              </a:p>
              <a:p>
                <a:r>
                  <a:rPr lang="cs-CZ" dirty="0"/>
                  <a:t>Počátek souřadnicové soustavy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𝑂</m:t>
                    </m:r>
                  </m:oMath>
                </a14:m>
                <a:r>
                  <a:rPr lang="cs-CZ" dirty="0"/>
                  <a:t> je totožný s počátečním bodem  šikmého vrhu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𝐴</m:t>
                    </m:r>
                    <m:r>
                      <a:rPr lang="cs-CZ" b="0" i="1" dirty="0" smtClean="0">
                        <a:latin typeface="Cambria Math" panose="02040503050406030204" pitchFamily="18" charset="0"/>
                      </a:rPr>
                      <m:t>(</m:t>
                    </m:r>
                    <m:sSub>
                      <m:sSubPr>
                        <m:ctrlPr>
                          <a:rPr lang="cs-CZ" b="0" i="1" dirty="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dirty="0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b>
                        <m:r>
                          <a:rPr lang="cs-CZ" b="0" i="1" dirty="0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cs-CZ" b="0" i="1" dirty="0" smtClean="0">
                        <a:latin typeface="Cambria Math" panose="02040503050406030204" pitchFamily="18" charset="0"/>
                      </a:rPr>
                      <m:t>, </m:t>
                    </m:r>
                    <m:sSub>
                      <m:sSubPr>
                        <m:ctrlPr>
                          <a:rPr lang="cs-CZ" b="0" i="1" dirty="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dirty="0" smtClean="0">
                            <a:latin typeface="Cambria Math" panose="02040503050406030204" pitchFamily="18" charset="0"/>
                          </a:rPr>
                          <m:t>𝑦</m:t>
                        </m:r>
                      </m:e>
                      <m:sub>
                        <m:r>
                          <a:rPr lang="cs-CZ" b="0" i="1" dirty="0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cs-CZ" b="0" i="1" dirty="0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cs-CZ" dirty="0"/>
                  <a:t>.</a:t>
                </a:r>
              </a:p>
              <a:p>
                <a:r>
                  <a:rPr lang="cs-CZ" dirty="0"/>
                  <a:t>Jestliže je hmotný bod vržen pod úhlem </a:t>
                </a:r>
                <a14:m>
                  <m:oMath xmlns:m="http://schemas.openxmlformats.org/officeDocument/2006/math">
                    <m:r>
                      <a:rPr lang="cs-CZ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𝛼</m:t>
                    </m:r>
                  </m:oMath>
                </a14:m>
                <a:r>
                  <a:rPr lang="cs-CZ" dirty="0"/>
                  <a:t> počáteční rychlostí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</m:oMath>
                </a14:m>
                <a:r>
                  <a:rPr lang="cs-CZ" dirty="0"/>
                  <a:t>, pak za dobu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𝑡</m:t>
                    </m:r>
                  </m:oMath>
                </a14:m>
                <a:r>
                  <a:rPr lang="cs-CZ" dirty="0"/>
                  <a:t> bude jeho poloha dána souřadnicemi </a:t>
                </a:r>
              </a:p>
            </p:txBody>
          </p:sp>
        </mc:Choice>
        <mc:Fallback xmlns="">
          <p:sp>
            <p:nvSpPr>
              <p:cNvPr id="2" name="TextovéPole 1">
                <a:extLst>
                  <a:ext uri="{FF2B5EF4-FFF2-40B4-BE49-F238E27FC236}">
                    <a16:creationId xmlns:a16="http://schemas.microsoft.com/office/drawing/2014/main" id="{DAF01CD8-3AA6-1988-E459-79E0DAC35ED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3468" y="270344"/>
                <a:ext cx="11306755" cy="923330"/>
              </a:xfrm>
              <a:prstGeom prst="rect">
                <a:avLst/>
              </a:prstGeom>
              <a:blipFill>
                <a:blip r:embed="rId4"/>
                <a:stretch>
                  <a:fillRect l="-485" t="-3289" b="-921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>
                <a:extLst>
                  <a:ext uri="{FF2B5EF4-FFF2-40B4-BE49-F238E27FC236}">
                    <a16:creationId xmlns:a16="http://schemas.microsoft.com/office/drawing/2014/main" id="{E1786A68-F502-EEA7-FAC6-300CB7C3F160}"/>
                  </a:ext>
                </a:extLst>
              </p:cNvPr>
              <p:cNvSpPr txBox="1"/>
              <p:nvPr/>
            </p:nvSpPr>
            <p:spPr>
              <a:xfrm>
                <a:off x="413468" y="1980861"/>
                <a:ext cx="6702949" cy="183768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Místo dopadu – bod D – viz obrázek má souřadnice:</a:t>
                </a:r>
              </a:p>
              <a:p>
                <a:endParaRPr lang="cs-CZ" sz="800" dirty="0"/>
              </a:p>
              <a:p>
                <a:pPr algn="ctr"/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=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𝑑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=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𝑑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 </m:t>
                    </m:r>
                    <m:func>
                      <m:func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cos</m:t>
                        </m:r>
                      </m:fName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𝛼</m:t>
                        </m:r>
                      </m:e>
                    </m:func>
                  </m:oMath>
                </a14:m>
                <a:r>
                  <a:rPr lang="cs-CZ" dirty="0"/>
                  <a:t>                    (3)</a:t>
                </a:r>
              </a:p>
              <a:p>
                <a:pPr algn="ctr"/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𝑦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=0=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𝑑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 </m:t>
                    </m:r>
                    <m:func>
                      <m:func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sin</m:t>
                        </m:r>
                      </m:fName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𝛼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</m:t>
                        </m:r>
                        <m:f>
                          <m:fPr>
                            <m:ctrlP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1</m:t>
                            </m:r>
                          </m:num>
                          <m:den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2</m:t>
                            </m:r>
                          </m:den>
                        </m:f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𝑔</m:t>
                        </m:r>
                        <m:sSubSup>
                          <m:sSubSupPr>
                            <m:ctrlP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𝑡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𝑑</m:t>
                            </m:r>
                          </m:sub>
                          <m:sup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2</m:t>
                            </m:r>
                          </m:sup>
                        </m:sSubSup>
                      </m:e>
                    </m:func>
                  </m:oMath>
                </a14:m>
                <a:r>
                  <a:rPr lang="cs-CZ" dirty="0"/>
                  <a:t>       (4)</a:t>
                </a:r>
              </a:p>
              <a:p>
                <a:r>
                  <a:rPr lang="cs-CZ" dirty="0"/>
                  <a:t>kde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  <m:sub>
                        <m:r>
                          <a:rPr lang="cs-CZ" i="1">
                            <a:latin typeface="Cambria Math" panose="02040503050406030204" pitchFamily="18" charset="0"/>
                          </a:rPr>
                          <m:t>𝑑</m:t>
                        </m:r>
                      </m:sub>
                    </m:sSub>
                  </m:oMath>
                </a14:m>
                <a:r>
                  <a:rPr lang="cs-CZ" dirty="0"/>
                  <a:t> je doba mezi výstřelem a dopadem hmotného bodu.</a:t>
                </a:r>
              </a:p>
              <a:p>
                <a:endParaRPr lang="cs-CZ" sz="800" dirty="0"/>
              </a:p>
              <a:p>
                <a:pPr marL="342900" indent="-342900">
                  <a:buFont typeface="+mj-lt"/>
                  <a:buAutoNum type="alphaLcParenR"/>
                </a:pPr>
                <a:r>
                  <a:rPr lang="cs-CZ" b="1" dirty="0"/>
                  <a:t>Z rovnice (2) po úpravě odvodíme vztah pro dobu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b="1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𝒕</m:t>
                        </m:r>
                      </m:e>
                      <m:sub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𝒅</m:t>
                        </m:r>
                      </m:sub>
                    </m:sSub>
                  </m:oMath>
                </a14:m>
                <a:r>
                  <a:rPr lang="cs-CZ" b="1" dirty="0"/>
                  <a:t>:</a:t>
                </a:r>
              </a:p>
            </p:txBody>
          </p:sp>
        </mc:Choice>
        <mc:Fallback xmlns="">
          <p:sp>
            <p:nvSpPr>
              <p:cNvPr id="5" name="TextovéPole 4">
                <a:extLst>
                  <a:ext uri="{FF2B5EF4-FFF2-40B4-BE49-F238E27FC236}">
                    <a16:creationId xmlns:a16="http://schemas.microsoft.com/office/drawing/2014/main" id="{E1786A68-F502-EEA7-FAC6-300CB7C3F16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3468" y="1980861"/>
                <a:ext cx="6702949" cy="1837683"/>
              </a:xfrm>
              <a:prstGeom prst="rect">
                <a:avLst/>
              </a:prstGeom>
              <a:blipFill>
                <a:blip r:embed="rId5"/>
                <a:stretch>
                  <a:fillRect l="-819" t="-1993" b="-465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819D4D8B-A170-6B85-EC80-3E80246EBA4B}"/>
                  </a:ext>
                </a:extLst>
              </p:cNvPr>
              <p:cNvSpPr txBox="1"/>
              <p:nvPr/>
            </p:nvSpPr>
            <p:spPr>
              <a:xfrm>
                <a:off x="413468" y="4605731"/>
                <a:ext cx="11555381" cy="158915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342900" indent="-342900">
                  <a:buFont typeface="+mj-lt"/>
                  <a:buAutoNum type="alphaLcParenR" startAt="2"/>
                </a:pPr>
                <a:r>
                  <a:rPr lang="cs-CZ" b="1" dirty="0"/>
                  <a:t>Po dosazení získaného vztahu pro d</a:t>
                </a:r>
                <a14:m>
                  <m:oMath xmlns:m="http://schemas.openxmlformats.org/officeDocument/2006/math">
                    <m:r>
                      <a:rPr lang="cs-CZ" b="1" i="0" smtClean="0">
                        <a:latin typeface="Cambria Math" panose="02040503050406030204" pitchFamily="18" charset="0"/>
                      </a:rPr>
                      <m:t>𝐨𝐛𝐮</m:t>
                    </m:r>
                    <m:r>
                      <a:rPr lang="cs-CZ" b="1" i="0" smtClean="0">
                        <a:latin typeface="Cambria Math" panose="02040503050406030204" pitchFamily="18" charset="0"/>
                      </a:rPr>
                      <m:t> </m:t>
                    </m:r>
                    <m:sSub>
                      <m:sSubPr>
                        <m:ctrlPr>
                          <a:rPr lang="cs-CZ" b="1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𝒕</m:t>
                        </m:r>
                      </m:e>
                      <m:sub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𝒅</m:t>
                        </m:r>
                      </m:sub>
                    </m:sSub>
                  </m:oMath>
                </a14:m>
                <a:r>
                  <a:rPr lang="cs-CZ" b="1" dirty="0"/>
                  <a:t> do rovnice (1) najdeme vztah pro délku vrhu (dostřel) :</a:t>
                </a:r>
              </a:p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𝑑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  <m:sSubSup>
                            <m:sSubSup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𝑣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sub>
                            <m:sup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bSup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𝑔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func>
                        <m:func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sin</m:t>
                          </m:r>
                        </m:fName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𝛼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∙</m:t>
                          </m:r>
                          <m:func>
                            <m:func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uncPr>
                            <m:fName>
                              <m:r>
                                <m:rPr>
                                  <m:sty m:val="p"/>
                                </m:rPr>
                                <a:rPr lang="cs-CZ" b="0" i="0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cos</m:t>
                              </m:r>
                            </m:fName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𝛼</m:t>
                              </m:r>
                            </m:e>
                          </m:func>
                        </m:e>
                      </m:func>
                    </m:oMath>
                  </m:oMathPara>
                </a14:m>
                <a:endParaRPr lang="cs-CZ" dirty="0"/>
              </a:p>
              <a:p>
                <a:pPr algn="ctr"/>
                <a:endParaRPr lang="cs-CZ" sz="800" dirty="0"/>
              </a:p>
              <a:p>
                <a:pPr algn="ctr"/>
                <a14:m>
                  <m:oMath xmlns:m="http://schemas.openxmlformats.org/officeDocument/2006/math">
                    <m:r>
                      <a:rPr lang="cs-CZ" b="1" i="1" smtClean="0">
                        <a:latin typeface="Cambria Math" panose="02040503050406030204" pitchFamily="18" charset="0"/>
                      </a:rPr>
                      <m:t>𝒅</m:t>
                    </m:r>
                    <m:r>
                      <a:rPr lang="cs-CZ" b="1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1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Sup>
                          <m:sSubSupPr>
                            <m:ctrlPr>
                              <a:rPr lang="cs-CZ" b="1" i="1" smtClean="0"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cs-CZ" b="1" i="1" smtClean="0">
                                <a:latin typeface="Cambria Math" panose="02040503050406030204" pitchFamily="18" charset="0"/>
                              </a:rPr>
                              <m:t>𝒗</m:t>
                            </m:r>
                          </m:e>
                          <m:sub>
                            <m:r>
                              <a:rPr lang="cs-CZ" b="1" i="1" smtClean="0">
                                <a:latin typeface="Cambria Math" panose="02040503050406030204" pitchFamily="18" charset="0"/>
                              </a:rPr>
                              <m:t>𝟎</m:t>
                            </m:r>
                          </m:sub>
                          <m:sup>
                            <m:r>
                              <a:rPr lang="cs-CZ" b="1" i="1" smtClean="0">
                                <a:latin typeface="Cambria Math" panose="02040503050406030204" pitchFamily="18" charset="0"/>
                              </a:rPr>
                              <m:t>𝟐</m:t>
                            </m:r>
                          </m:sup>
                        </m:sSubSup>
                      </m:num>
                      <m:den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𝒈</m:t>
                        </m:r>
                      </m:den>
                    </m:f>
                    <m:r>
                      <a:rPr lang="cs-CZ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func>
                      <m:funcPr>
                        <m:ctrlPr>
                          <a:rPr lang="cs-CZ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uncPr>
                      <m:fName>
                        <m:r>
                          <a:rPr lang="cs-CZ" b="1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𝐬𝐢𝐧</m:t>
                        </m:r>
                      </m:fName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𝟐</m:t>
                        </m:r>
                        <m:r>
                          <a:rPr lang="cs-CZ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𝜶</m:t>
                        </m:r>
                      </m:e>
                    </m:func>
                  </m:oMath>
                </a14:m>
                <a:r>
                  <a:rPr lang="cs-CZ" b="1" dirty="0"/>
                  <a:t>   </a:t>
                </a:r>
                <a:r>
                  <a:rPr lang="cs-CZ" dirty="0"/>
                  <a:t> *)</a:t>
                </a:r>
              </a:p>
            </p:txBody>
          </p:sp>
        </mc:Choice>
        <mc:Fallback xmlns="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819D4D8B-A170-6B85-EC80-3E80246EBA4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3468" y="4605731"/>
                <a:ext cx="11555381" cy="1589153"/>
              </a:xfrm>
              <a:prstGeom prst="rect">
                <a:avLst/>
              </a:prstGeom>
              <a:blipFill>
                <a:blip r:embed="rId6"/>
                <a:stretch>
                  <a:fillRect l="-475" t="-230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9" name="Přímá spojnice 8">
            <a:extLst>
              <a:ext uri="{FF2B5EF4-FFF2-40B4-BE49-F238E27FC236}">
                <a16:creationId xmlns:a16="http://schemas.microsoft.com/office/drawing/2014/main" id="{FAB98B88-DFF0-E1F5-8659-8DC5169EEB50}"/>
              </a:ext>
            </a:extLst>
          </p:cNvPr>
          <p:cNvCxnSpPr>
            <a:cxnSpLocks/>
          </p:cNvCxnSpPr>
          <p:nvPr/>
        </p:nvCxnSpPr>
        <p:spPr>
          <a:xfrm>
            <a:off x="336862" y="6251820"/>
            <a:ext cx="11631987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ovéPole 9">
                <a:extLst>
                  <a:ext uri="{FF2B5EF4-FFF2-40B4-BE49-F238E27FC236}">
                    <a16:creationId xmlns:a16="http://schemas.microsoft.com/office/drawing/2014/main" id="{4B123059-D521-1FCC-055C-9349708F6ECC}"/>
                  </a:ext>
                </a:extLst>
              </p:cNvPr>
              <p:cNvSpPr txBox="1"/>
              <p:nvPr/>
            </p:nvSpPr>
            <p:spPr>
              <a:xfrm>
                <a:off x="773568" y="6334150"/>
                <a:ext cx="10946655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*) při úpravě vztahu pro dostřel byl použit vzorec z goniometrie:</a:t>
                </a:r>
                <a14:m>
                  <m:oMath xmlns:m="http://schemas.openxmlformats.org/officeDocument/2006/math">
                    <m:r>
                      <a:rPr lang="cs-CZ" b="0" i="0" smtClean="0">
                        <a:latin typeface="Cambria Math" panose="02040503050406030204" pitchFamily="18" charset="0"/>
                      </a:rPr>
                      <m:t>      </m:t>
                    </m:r>
                    <m:func>
                      <m:func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cs-CZ" i="0" smtClean="0">
                            <a:latin typeface="Cambria Math" panose="02040503050406030204" pitchFamily="18" charset="0"/>
                          </a:rPr>
                          <m:t>sin</m:t>
                        </m:r>
                      </m:fName>
                      <m:e>
                        <m:d>
                          <m:dPr>
                            <m:ctrlPr>
                              <a:rPr lang="cs-CZ" b="0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𝛼</m:t>
                            </m:r>
                          </m:e>
                        </m:d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=2∙</m:t>
                        </m:r>
                        <m:func>
                          <m:funcPr>
                            <m:ctrlP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funcPr>
                          <m:fName>
                            <m:r>
                              <m:rPr>
                                <m:sty m:val="p"/>
                              </m:rPr>
                              <a:rPr lang="cs-CZ" b="0" i="0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sin</m:t>
                            </m:r>
                          </m:fName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𝛼</m:t>
                            </m:r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∙</m:t>
                            </m:r>
                            <m:func>
                              <m:funcPr>
                                <m:ctrlPr>
                                  <a:rPr lang="cs-CZ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funcPr>
                              <m:fName>
                                <m:r>
                                  <m:rPr>
                                    <m:sty m:val="p"/>
                                  </m:rPr>
                                  <a:rPr lang="cs-CZ" b="0" i="0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cos</m:t>
                                </m:r>
                              </m:fName>
                              <m:e>
                                <m:r>
                                  <a:rPr lang="cs-CZ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𝛼</m:t>
                                </m:r>
                              </m:e>
                            </m:func>
                          </m:e>
                        </m:func>
                      </m:e>
                    </m:func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10" name="TextovéPole 9">
                <a:extLst>
                  <a:ext uri="{FF2B5EF4-FFF2-40B4-BE49-F238E27FC236}">
                    <a16:creationId xmlns:a16="http://schemas.microsoft.com/office/drawing/2014/main" id="{4B123059-D521-1FCC-055C-9349708F6EC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73568" y="6334150"/>
                <a:ext cx="10946655" cy="369332"/>
              </a:xfrm>
              <a:prstGeom prst="rect">
                <a:avLst/>
              </a:prstGeom>
              <a:blipFill>
                <a:blip r:embed="rId7"/>
                <a:stretch>
                  <a:fillRect l="-501" t="-8197" b="-2459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ovéPole 11">
                <a:extLst>
                  <a:ext uri="{FF2B5EF4-FFF2-40B4-BE49-F238E27FC236}">
                    <a16:creationId xmlns:a16="http://schemas.microsoft.com/office/drawing/2014/main" id="{2D19437D-5BA9-0BAB-7517-D8D361A75645}"/>
                  </a:ext>
                </a:extLst>
              </p:cNvPr>
              <p:cNvSpPr txBox="1"/>
              <p:nvPr/>
            </p:nvSpPr>
            <p:spPr>
              <a:xfrm>
                <a:off x="508883" y="1177965"/>
                <a:ext cx="6381490" cy="7604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cs-CZ" i="1">
                        <a:latin typeface="Cambria Math" panose="02040503050406030204" pitchFamily="18" charset="0"/>
                      </a:rPr>
                      <m:t>𝑥</m:t>
                    </m:r>
                    <m:r>
                      <a:rPr lang="cs-CZ" i="1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cs-CZ" i="1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cs-CZ" i="1">
                        <a:latin typeface="Cambria Math" panose="02040503050406030204" pitchFamily="18" charset="0"/>
                      </a:rPr>
                      <m:t>𝑡</m:t>
                    </m:r>
                    <m:r>
                      <a:rPr lang="cs-CZ" i="1">
                        <a:latin typeface="Cambria Math" panose="02040503050406030204" pitchFamily="18" charset="0"/>
                      </a:rPr>
                      <m:t> </m:t>
                    </m:r>
                    <m:func>
                      <m:func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cs-CZ">
                            <a:latin typeface="Cambria Math" panose="02040503050406030204" pitchFamily="18" charset="0"/>
                          </a:rPr>
                          <m:t>cos</m:t>
                        </m:r>
                      </m:fName>
                      <m:e>
                        <m: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𝛼</m:t>
                        </m:r>
                      </m:e>
                    </m:func>
                  </m:oMath>
                </a14:m>
                <a:r>
                  <a:rPr lang="cs-CZ" dirty="0"/>
                  <a:t>                   (1)</a:t>
                </a:r>
              </a:p>
              <a:p>
                <a:pPr algn="ctr"/>
                <a14:m>
                  <m:oMath xmlns:m="http://schemas.openxmlformats.org/officeDocument/2006/math">
                    <m:r>
                      <a:rPr lang="cs-CZ" i="1">
                        <a:latin typeface="Cambria Math" panose="02040503050406030204" pitchFamily="18" charset="0"/>
                      </a:rPr>
                      <m:t>𝑦</m:t>
                    </m:r>
                    <m:r>
                      <a:rPr lang="cs-CZ" i="1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cs-CZ" i="1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cs-CZ" i="1">
                        <a:latin typeface="Cambria Math" panose="02040503050406030204" pitchFamily="18" charset="0"/>
                      </a:rPr>
                      <m:t>𝑡</m:t>
                    </m:r>
                    <m:r>
                      <a:rPr lang="cs-CZ" i="1">
                        <a:latin typeface="Cambria Math" panose="02040503050406030204" pitchFamily="18" charset="0"/>
                      </a:rPr>
                      <m:t> </m:t>
                    </m:r>
                    <m:func>
                      <m:func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cs-CZ">
                            <a:latin typeface="Cambria Math" panose="02040503050406030204" pitchFamily="18" charset="0"/>
                          </a:rPr>
                          <m:t>sin</m:t>
                        </m:r>
                      </m:fName>
                      <m:e>
                        <m: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𝛼</m:t>
                        </m:r>
                        <m: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</m:t>
                        </m:r>
                        <m:f>
                          <m:fPr>
                            <m:ctrlPr>
                              <a:rPr lang="cs-CZ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cs-CZ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1</m:t>
                            </m:r>
                          </m:num>
                          <m:den>
                            <m:r>
                              <a:rPr lang="cs-CZ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2</m:t>
                            </m:r>
                          </m:den>
                        </m:f>
                        <m: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𝑔</m:t>
                        </m:r>
                        <m:sSup>
                          <m:sSupPr>
                            <m:ctrlPr>
                              <a:rPr lang="cs-CZ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cs-CZ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𝑡</m:t>
                            </m:r>
                          </m:e>
                          <m:sup>
                            <m:r>
                              <a:rPr lang="cs-CZ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e>
                    </m:func>
                  </m:oMath>
                </a14:m>
                <a:r>
                  <a:rPr lang="cs-CZ" dirty="0"/>
                  <a:t>      (2)</a:t>
                </a:r>
              </a:p>
            </p:txBody>
          </p:sp>
        </mc:Choice>
        <mc:Fallback xmlns="">
          <p:sp>
            <p:nvSpPr>
              <p:cNvPr id="12" name="TextovéPole 11">
                <a:extLst>
                  <a:ext uri="{FF2B5EF4-FFF2-40B4-BE49-F238E27FC236}">
                    <a16:creationId xmlns:a16="http://schemas.microsoft.com/office/drawing/2014/main" id="{2D19437D-5BA9-0BAB-7517-D8D361A7564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8883" y="1177965"/>
                <a:ext cx="6381490" cy="760465"/>
              </a:xfrm>
              <a:prstGeom prst="rect">
                <a:avLst/>
              </a:prstGeom>
              <a:blipFill>
                <a:blip r:embed="rId8"/>
                <a:stretch>
                  <a:fillRect t="-4000" b="-480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ovéPole 14">
                <a:extLst>
                  <a:ext uri="{FF2B5EF4-FFF2-40B4-BE49-F238E27FC236}">
                    <a16:creationId xmlns:a16="http://schemas.microsoft.com/office/drawing/2014/main" id="{C18A64A4-CADA-5340-6D67-02E66447326A}"/>
                  </a:ext>
                </a:extLst>
              </p:cNvPr>
              <p:cNvSpPr txBox="1"/>
              <p:nvPr/>
            </p:nvSpPr>
            <p:spPr>
              <a:xfrm>
                <a:off x="349858" y="3822675"/>
                <a:ext cx="10288988" cy="66242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18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800" i="1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cs-CZ" sz="1800" i="1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sSub>
                        <m:sSubPr>
                          <m:ctrlPr>
                            <a:rPr lang="cs-CZ" sz="18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800" i="1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  <m:sub>
                          <m:r>
                            <a:rPr lang="cs-CZ" sz="1800" i="1">
                              <a:latin typeface="Cambria Math" panose="02040503050406030204" pitchFamily="18" charset="0"/>
                            </a:rPr>
                            <m:t>𝑑</m:t>
                          </m:r>
                        </m:sub>
                      </m:sSub>
                      <m:r>
                        <a:rPr lang="cs-CZ" sz="1800" i="1">
                          <a:latin typeface="Cambria Math" panose="02040503050406030204" pitchFamily="18" charset="0"/>
                        </a:rPr>
                        <m:t> </m:t>
                      </m:r>
                      <m:func>
                        <m:funcPr>
                          <m:ctrlPr>
                            <a:rPr lang="cs-CZ" sz="1800" i="1"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cs-CZ" sz="1800">
                              <a:latin typeface="Cambria Math" panose="02040503050406030204" pitchFamily="18" charset="0"/>
                            </a:rPr>
                            <m:t>sin</m:t>
                          </m:r>
                        </m:fName>
                        <m:e>
                          <m:r>
                            <a:rPr lang="cs-CZ" sz="18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𝛼</m:t>
                          </m:r>
                          <m:r>
                            <a:rPr lang="cs-CZ" sz="18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</m:t>
                          </m:r>
                          <m:f>
                            <m:fPr>
                              <m:ctrlPr>
                                <a:rPr lang="cs-CZ" sz="18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cs-CZ" sz="18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</m:t>
                              </m:r>
                            </m:num>
                            <m:den>
                              <m:r>
                                <a:rPr lang="cs-CZ" sz="18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den>
                          </m:f>
                          <m:r>
                            <a:rPr lang="cs-CZ" sz="18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𝑔</m:t>
                          </m:r>
                          <m:sSubSup>
                            <m:sSubSupPr>
                              <m:ctrlPr>
                                <a:rPr lang="cs-CZ" sz="18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cs-CZ" sz="18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𝑡</m:t>
                              </m:r>
                            </m:e>
                            <m:sub>
                              <m:r>
                                <a:rPr lang="cs-CZ" sz="18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𝑑</m:t>
                              </m:r>
                            </m:sub>
                            <m:sup>
                              <m:r>
                                <a:rPr lang="cs-CZ" sz="18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p>
                          </m:sSubSup>
                          <m:r>
                            <a:rPr lang="cs-CZ" sz="18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=0</m:t>
                          </m:r>
                        </m:e>
                      </m:func>
                      <m:r>
                        <a:rPr lang="cs-CZ" sz="18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  → </m:t>
                      </m:r>
                      <m:sSub>
                        <m:sSubPr>
                          <m:ctrlPr>
                            <a:rPr lang="cs-CZ" sz="18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800" i="1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cs-CZ" sz="1800" i="1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sSub>
                        <m:sSubPr>
                          <m:ctrlPr>
                            <a:rPr lang="cs-CZ" sz="18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800" i="1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  <m:sub>
                          <m:r>
                            <a:rPr lang="cs-CZ" sz="1800" i="1">
                              <a:latin typeface="Cambria Math" panose="02040503050406030204" pitchFamily="18" charset="0"/>
                            </a:rPr>
                            <m:t>𝑑</m:t>
                          </m:r>
                        </m:sub>
                      </m:sSub>
                      <m:r>
                        <a:rPr lang="cs-CZ" sz="1800" i="1">
                          <a:latin typeface="Cambria Math" panose="02040503050406030204" pitchFamily="18" charset="0"/>
                        </a:rPr>
                        <m:t> </m:t>
                      </m:r>
                      <m:func>
                        <m:funcPr>
                          <m:ctrlPr>
                            <a:rPr lang="cs-CZ" sz="1800" i="1" smtClean="0"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cs-CZ" sz="1800" i="0" smtClean="0">
                              <a:latin typeface="Cambria Math" panose="02040503050406030204" pitchFamily="18" charset="0"/>
                            </a:rPr>
                            <m:t>sin</m:t>
                          </m:r>
                        </m:fName>
                        <m:e>
                          <m:r>
                            <a:rPr lang="cs-CZ" sz="180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𝛼</m:t>
                          </m:r>
                          <m:r>
                            <a:rPr lang="cs-CZ" sz="1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=</m:t>
                          </m:r>
                        </m:e>
                      </m:func>
                      <m:f>
                        <m:fPr>
                          <m:ctrlPr>
                            <a:rPr lang="cs-CZ" sz="18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sz="18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sz="18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cs-CZ" sz="18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𝑔</m:t>
                      </m:r>
                      <m:sSubSup>
                        <m:sSubSupPr>
                          <m:ctrlPr>
                            <a:rPr lang="cs-CZ" sz="18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cs-CZ" sz="18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𝑡</m:t>
                          </m:r>
                        </m:e>
                        <m:sub>
                          <m:r>
                            <a:rPr lang="cs-CZ" sz="18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𝑑</m:t>
                          </m:r>
                        </m:sub>
                        <m:sup>
                          <m:r>
                            <a:rPr lang="cs-CZ" sz="18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p>
                      </m:sSubSup>
                      <m:r>
                        <a:rPr lang="cs-CZ" sz="18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   →    </m:t>
                      </m:r>
                      <m:sSub>
                        <m:sSubPr>
                          <m:ctrlPr>
                            <a:rPr lang="cs-CZ" sz="1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cs-CZ" sz="1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r>
                        <a:rPr lang="cs-CZ" sz="18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func>
                        <m:funcPr>
                          <m:ctrlPr>
                            <a:rPr lang="cs-CZ" sz="1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cs-CZ" sz="18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sin</m:t>
                          </m:r>
                        </m:fName>
                        <m:e>
                          <m:r>
                            <a:rPr lang="cs-CZ" sz="1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𝛼</m:t>
                          </m:r>
                          <m:r>
                            <a:rPr lang="cs-CZ" sz="1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=</m:t>
                          </m:r>
                          <m:f>
                            <m:fPr>
                              <m:ctrlPr>
                                <a:rPr lang="cs-CZ" sz="18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cs-CZ" sz="18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</m:t>
                              </m:r>
                            </m:num>
                            <m:den>
                              <m:r>
                                <a:rPr lang="cs-CZ" sz="18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den>
                          </m:f>
                          <m:r>
                            <a:rPr lang="cs-CZ" sz="1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𝑔</m:t>
                          </m:r>
                          <m:sSub>
                            <m:sSubPr>
                              <m:ctrlPr>
                                <a:rPr lang="cs-CZ" sz="18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sz="18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𝑡</m:t>
                              </m:r>
                            </m:e>
                            <m:sub>
                              <m:r>
                                <a:rPr lang="cs-CZ" sz="18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𝑑</m:t>
                              </m:r>
                            </m:sub>
                          </m:sSub>
                          <m:r>
                            <a:rPr lang="cs-CZ" sz="1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   →     </m:t>
                          </m:r>
                          <m:sSub>
                            <m:sSubPr>
                              <m:ctrlPr>
                                <a:rPr lang="cs-CZ" sz="1800" b="1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sz="1800" b="1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𝒕</m:t>
                              </m:r>
                            </m:e>
                            <m:sub>
                              <m:r>
                                <a:rPr lang="cs-CZ" sz="1800" b="1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𝒅</m:t>
                              </m:r>
                            </m:sub>
                          </m:sSub>
                          <m:r>
                            <a:rPr lang="cs-CZ" sz="1800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=</m:t>
                          </m:r>
                          <m:f>
                            <m:fPr>
                              <m:ctrlPr>
                                <a:rPr lang="cs-CZ" sz="1800" b="1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cs-CZ" sz="1800" b="1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𝟐</m:t>
                              </m:r>
                              <m:sSub>
                                <m:sSubPr>
                                  <m:ctrlPr>
                                    <a:rPr lang="cs-CZ" sz="1800" b="1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cs-CZ" sz="1800" b="1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𝒗</m:t>
                                  </m:r>
                                </m:e>
                                <m:sub>
                                  <m:r>
                                    <a:rPr lang="cs-CZ" sz="1800" b="1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𝟎</m:t>
                                  </m:r>
                                </m:sub>
                              </m:sSub>
                              <m:r>
                                <a:rPr lang="cs-CZ" sz="1800" b="1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 </m:t>
                              </m:r>
                              <m:func>
                                <m:funcPr>
                                  <m:ctrlPr>
                                    <a:rPr lang="cs-CZ" sz="1800" b="1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funcPr>
                                <m:fName>
                                  <m:r>
                                    <a:rPr lang="cs-CZ" sz="1800" b="1" i="0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𝐬𝐢𝐧</m:t>
                                  </m:r>
                                </m:fName>
                                <m:e>
                                  <m:r>
                                    <a:rPr lang="cs-CZ" sz="1800" b="1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𝜶</m:t>
                                  </m:r>
                                </m:e>
                              </m:func>
                            </m:num>
                            <m:den>
                              <m:r>
                                <a:rPr lang="cs-CZ" sz="1800" b="1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𝒈</m:t>
                              </m:r>
                            </m:den>
                          </m:f>
                        </m:e>
                      </m:func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5" name="TextovéPole 14">
                <a:extLst>
                  <a:ext uri="{FF2B5EF4-FFF2-40B4-BE49-F238E27FC236}">
                    <a16:creationId xmlns:a16="http://schemas.microsoft.com/office/drawing/2014/main" id="{C18A64A4-CADA-5340-6D67-02E66447326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9858" y="3822675"/>
                <a:ext cx="10288988" cy="662425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72356932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353D0C82-FC1A-43F1-9206-838855395548}"/>
              </a:ext>
            </a:extLst>
          </p:cNvPr>
          <p:cNvSpPr txBox="1"/>
          <p:nvPr/>
        </p:nvSpPr>
        <p:spPr>
          <a:xfrm>
            <a:off x="389614" y="254442"/>
            <a:ext cx="57063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lphaLcParenR" startAt="3"/>
            </a:pPr>
            <a:r>
              <a:rPr lang="cs-CZ" b="1" dirty="0"/>
              <a:t>Odvození vztahu pro maximální dosaženou výšku.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ovéPole 10">
                <a:extLst>
                  <a:ext uri="{FF2B5EF4-FFF2-40B4-BE49-F238E27FC236}">
                    <a16:creationId xmlns:a16="http://schemas.microsoft.com/office/drawing/2014/main" id="{9FA18C65-B987-4F06-8C14-88245B112FB5}"/>
                  </a:ext>
                </a:extLst>
              </p:cNvPr>
              <p:cNvSpPr txBox="1"/>
              <p:nvPr/>
            </p:nvSpPr>
            <p:spPr>
              <a:xfrm>
                <a:off x="231593" y="4067423"/>
                <a:ext cx="4377791" cy="2027863"/>
              </a:xfrm>
              <a:prstGeom prst="rect">
                <a:avLst/>
              </a:prstGeom>
              <a:noFill/>
              <a:ln w="19050">
                <a:solidFill>
                  <a:srgbClr val="FF0000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b="1" dirty="0"/>
                  <a:t>Shrnutí:</a:t>
                </a:r>
              </a:p>
              <a:p>
                <a:r>
                  <a:rPr lang="cs-CZ" dirty="0"/>
                  <a:t>Doba letu hmotného bodu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𝒕</m:t>
                        </m:r>
                      </m:e>
                      <m:sub>
                        <m:r>
                          <a:rPr lang="cs-CZ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𝒅</m:t>
                        </m:r>
                      </m:sub>
                    </m:sSub>
                    <m:r>
                      <a:rPr lang="cs-CZ" b="1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𝟐</m:t>
                        </m:r>
                        <m:sSub>
                          <m:sSubPr>
                            <m:ctrlPr>
                              <a:rPr lang="cs-CZ" b="1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1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𝒗</m:t>
                            </m:r>
                          </m:e>
                          <m:sub>
                            <m:r>
                              <a:rPr lang="cs-CZ" b="1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𝟎</m:t>
                            </m:r>
                          </m:sub>
                        </m:sSub>
                        <m:r>
                          <a:rPr lang="cs-CZ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 </m:t>
                        </m:r>
                        <m:func>
                          <m:funcPr>
                            <m:ctrlPr>
                              <a:rPr lang="cs-CZ" b="1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funcPr>
                          <m:fName>
                            <m:r>
                              <a:rPr lang="cs-CZ" b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𝐬𝐢𝐧</m:t>
                            </m:r>
                          </m:fName>
                          <m:e>
                            <m:r>
                              <a:rPr lang="cs-CZ" b="1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𝜶</m:t>
                            </m:r>
                          </m:e>
                        </m:func>
                      </m:num>
                      <m:den>
                        <m:r>
                          <a:rPr lang="cs-CZ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𝒈</m:t>
                        </m:r>
                      </m:den>
                    </m:f>
                  </m:oMath>
                </a14:m>
                <a:r>
                  <a:rPr lang="cs-CZ" dirty="0"/>
                  <a:t> </a:t>
                </a:r>
              </a:p>
              <a:p>
                <a:endParaRPr lang="cs-CZ" sz="800" dirty="0"/>
              </a:p>
              <a:p>
                <a:r>
                  <a:rPr lang="cs-CZ" dirty="0"/>
                  <a:t>Délka dopadu (dostřel) </a:t>
                </a:r>
                <a14:m>
                  <m:oMath xmlns:m="http://schemas.openxmlformats.org/officeDocument/2006/math">
                    <m:r>
                      <a:rPr lang="cs-CZ" b="1" i="1" smtClean="0">
                        <a:latin typeface="Cambria Math" panose="02040503050406030204" pitchFamily="18" charset="0"/>
                      </a:rPr>
                      <m:t>𝒅</m:t>
                    </m:r>
                    <m:r>
                      <a:rPr lang="cs-CZ" b="1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sSubSup>
                          <m:sSubSupPr>
                            <m:ctrlPr>
                              <a:rPr lang="cs-CZ" b="1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cs-CZ" b="1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𝒗</m:t>
                            </m:r>
                          </m:e>
                          <m:sub>
                            <m:r>
                              <a:rPr lang="cs-CZ" b="1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𝟎</m:t>
                            </m:r>
                          </m:sub>
                          <m:sup>
                            <m:r>
                              <a:rPr lang="cs-CZ" b="1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𝟐</m:t>
                            </m:r>
                          </m:sup>
                        </m:sSubSup>
                      </m:num>
                      <m:den>
                        <m:r>
                          <a:rPr lang="cs-CZ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𝒈</m:t>
                        </m:r>
                      </m:den>
                    </m:f>
                    <m:r>
                      <a:rPr lang="cs-CZ" b="1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func>
                      <m:funcPr>
                        <m:ctrlPr>
                          <a:rPr lang="cs-CZ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uncPr>
                      <m:fName>
                        <m:r>
                          <a:rPr lang="cs-CZ" b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𝐬𝐢𝐧</m:t>
                        </m:r>
                      </m:fName>
                      <m:e>
                        <m:r>
                          <a:rPr lang="cs-CZ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𝟐</m:t>
                        </m:r>
                        <m:r>
                          <a:rPr lang="cs-CZ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𝜶</m:t>
                        </m:r>
                      </m:e>
                    </m:func>
                  </m:oMath>
                </a14:m>
                <a:endParaRPr lang="cs-CZ" b="1" dirty="0"/>
              </a:p>
              <a:p>
                <a:endParaRPr lang="cs-CZ" sz="800" b="1" dirty="0"/>
              </a:p>
              <a:p>
                <a:r>
                  <a:rPr lang="cs-CZ" dirty="0"/>
                  <a:t>Maximální dosažená výška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b="1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𝒉</m:t>
                        </m:r>
                      </m:e>
                      <m:sub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𝒎𝒂𝒙</m:t>
                        </m:r>
                      </m:sub>
                    </m:sSub>
                    <m:r>
                      <a:rPr lang="cs-CZ" b="1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1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Sup>
                          <m:sSubSupPr>
                            <m:ctrlPr>
                              <a:rPr lang="cs-CZ" b="1" i="1" smtClean="0"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cs-CZ" b="1" i="1" smtClean="0">
                                <a:latin typeface="Cambria Math" panose="02040503050406030204" pitchFamily="18" charset="0"/>
                              </a:rPr>
                              <m:t>𝒗</m:t>
                            </m:r>
                          </m:e>
                          <m:sub>
                            <m:r>
                              <a:rPr lang="cs-CZ" b="1" i="1" smtClean="0">
                                <a:latin typeface="Cambria Math" panose="02040503050406030204" pitchFamily="18" charset="0"/>
                              </a:rPr>
                              <m:t>𝟎</m:t>
                            </m:r>
                          </m:sub>
                          <m:sup>
                            <m:r>
                              <a:rPr lang="cs-CZ" b="1" i="1" smtClean="0">
                                <a:latin typeface="Cambria Math" panose="02040503050406030204" pitchFamily="18" charset="0"/>
                              </a:rPr>
                              <m:t>𝟐</m:t>
                            </m:r>
                          </m:sup>
                        </m:sSubSup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cs-CZ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∙</m:t>
                        </m:r>
                        <m:sSup>
                          <m:sSupPr>
                            <m:ctrlPr>
                              <a:rPr lang="cs-CZ" b="1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cs-CZ" b="1" i="0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𝐬𝐢𝐧</m:t>
                            </m:r>
                          </m:e>
                          <m:sup>
                            <m:r>
                              <a:rPr lang="cs-CZ" b="1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𝟐</m:t>
                            </m:r>
                          </m:sup>
                        </m:sSup>
                        <m:r>
                          <a:rPr lang="cs-CZ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 </m:t>
                        </m:r>
                        <m:r>
                          <a:rPr lang="cs-CZ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𝜶</m:t>
                        </m:r>
                      </m:num>
                      <m:den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𝟐</m:t>
                        </m:r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𝒈</m:t>
                        </m:r>
                      </m:den>
                    </m:f>
                  </m:oMath>
                </a14:m>
                <a:endParaRPr lang="cs-CZ" b="1" dirty="0"/>
              </a:p>
            </p:txBody>
          </p:sp>
        </mc:Choice>
        <mc:Fallback xmlns="">
          <p:sp>
            <p:nvSpPr>
              <p:cNvPr id="11" name="TextovéPole 10">
                <a:extLst>
                  <a:ext uri="{FF2B5EF4-FFF2-40B4-BE49-F238E27FC236}">
                    <a16:creationId xmlns:a16="http://schemas.microsoft.com/office/drawing/2014/main" id="{9FA18C65-B987-4F06-8C14-88245B112FB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1593" y="4067423"/>
                <a:ext cx="4377791" cy="2027863"/>
              </a:xfrm>
              <a:prstGeom prst="rect">
                <a:avLst/>
              </a:prstGeom>
              <a:blipFill>
                <a:blip r:embed="rId2"/>
                <a:stretch>
                  <a:fillRect l="-1110" t="-1190"/>
                </a:stretch>
              </a:blipFill>
              <a:ln w="19050"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Obrázek 4">
            <a:extLst>
              <a:ext uri="{FF2B5EF4-FFF2-40B4-BE49-F238E27FC236}">
                <a16:creationId xmlns:a16="http://schemas.microsoft.com/office/drawing/2014/main" id="{FBB124D0-01E7-B606-128D-86D55D80241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1061" y="753178"/>
            <a:ext cx="3597261" cy="2912373"/>
          </a:xfrm>
          <a:prstGeom prst="rect">
            <a:avLst/>
          </a:prstGeom>
        </p:spPr>
      </p:pic>
      <p:cxnSp>
        <p:nvCxnSpPr>
          <p:cNvPr id="7" name="Přímá spojnice 6">
            <a:extLst>
              <a:ext uri="{FF2B5EF4-FFF2-40B4-BE49-F238E27FC236}">
                <a16:creationId xmlns:a16="http://schemas.microsoft.com/office/drawing/2014/main" id="{CEEFE4FD-0381-BD1B-B12A-C06343FD84A4}"/>
              </a:ext>
            </a:extLst>
          </p:cNvPr>
          <p:cNvCxnSpPr/>
          <p:nvPr/>
        </p:nvCxnSpPr>
        <p:spPr>
          <a:xfrm>
            <a:off x="2321781" y="1057520"/>
            <a:ext cx="0" cy="2268000"/>
          </a:xfrm>
          <a:prstGeom prst="line">
            <a:avLst/>
          </a:prstGeom>
          <a:ln w="127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>
                <a:extLst>
                  <a:ext uri="{FF2B5EF4-FFF2-40B4-BE49-F238E27FC236}">
                    <a16:creationId xmlns:a16="http://schemas.microsoft.com/office/drawing/2014/main" id="{96217FBE-41A4-3F90-41EE-56A069835F37}"/>
                  </a:ext>
                </a:extLst>
              </p:cNvPr>
              <p:cNvSpPr txBox="1"/>
              <p:nvPr/>
            </p:nvSpPr>
            <p:spPr>
              <a:xfrm>
                <a:off x="4977517" y="970059"/>
                <a:ext cx="6899360" cy="240668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Maximální výšku dosáhne hmotný bod v polovině vzdálenosti místa výstřelu a místa dopadu. Doba pro dosažení maximální výšky je polovinou doby celé doby letu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𝑑</m:t>
                        </m:r>
                      </m:sub>
                    </m:sSub>
                  </m:oMath>
                </a14:m>
                <a:endParaRPr lang="cs-CZ" dirty="0"/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cs-CZ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𝑡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𝑑</m:t>
                              </m:r>
                            </m:sub>
                          </m:sSub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  <m:sSub>
                            <m:sSubPr>
                              <m:ctrlP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𝑣</m:t>
                              </m:r>
                            </m:e>
                            <m:sub>
                              <m:r>
                                <a:rPr lang="cs-CZ" b="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0</m:t>
                              </m:r>
                            </m:sub>
                          </m:sSub>
                          <m:r>
                            <a:rPr lang="cs-CZ" b="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</m:t>
                          </m:r>
                          <m:func>
                            <m:funcPr>
                              <m:ctrlP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uncPr>
                            <m:fName>
                              <m:r>
                                <m:rPr>
                                  <m:sty m:val="p"/>
                                </m:rPr>
                                <a:rPr lang="cs-CZ" b="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sin</m:t>
                              </m:r>
                            </m:fName>
                            <m:e>
                              <m:r>
                                <a:rPr lang="cs-CZ" b="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𝛼</m:t>
                              </m:r>
                            </m:e>
                          </m:func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  <m:r>
                            <a:rPr lang="cs-CZ" b="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𝑔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𝑣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0</m:t>
                              </m:r>
                            </m:sub>
                          </m:sSub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∙</m:t>
                          </m:r>
                          <m:func>
                            <m:func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uncPr>
                            <m:fName>
                              <m:r>
                                <m:rPr>
                                  <m:sty m:val="p"/>
                                </m:rPr>
                                <a:rPr lang="cs-CZ" b="0" i="0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sin</m:t>
                              </m:r>
                            </m:fName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𝛼</m:t>
                              </m:r>
                            </m:e>
                          </m:func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𝑔</m:t>
                          </m:r>
                        </m:den>
                      </m:f>
                    </m:oMath>
                  </m:oMathPara>
                </a14:m>
                <a:endParaRPr lang="cs-CZ" dirty="0"/>
              </a:p>
              <a:p>
                <a:endParaRPr lang="cs-CZ" sz="800" dirty="0"/>
              </a:p>
              <a:p>
                <a:r>
                  <a:rPr lang="cs-CZ" dirty="0"/>
                  <a:t>Dosadíme-li získaný vztah za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𝑡</m:t>
                    </m:r>
                  </m:oMath>
                </a14:m>
                <a:r>
                  <a:rPr lang="cs-CZ" dirty="0"/>
                  <a:t> do rovnice (2)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</m:t>
                    </m:r>
                  </m:oMath>
                </a14:m>
                <a:r>
                  <a:rPr lang="cs-CZ" dirty="0"/>
                  <a:t> </a:t>
                </a:r>
                <a14:m>
                  <m:oMath xmlns:m="http://schemas.openxmlformats.org/officeDocument/2006/math">
                    <m:r>
                      <a:rPr lang="cs-CZ" i="1">
                        <a:latin typeface="Cambria Math" panose="02040503050406030204" pitchFamily="18" charset="0"/>
                      </a:rPr>
                      <m:t>𝑦</m:t>
                    </m:r>
                    <m:r>
                      <a:rPr lang="cs-CZ" i="1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cs-CZ" i="1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cs-CZ" i="1">
                        <a:latin typeface="Cambria Math" panose="02040503050406030204" pitchFamily="18" charset="0"/>
                      </a:rPr>
                      <m:t>𝑡</m:t>
                    </m:r>
                    <m:r>
                      <a:rPr lang="cs-CZ" i="1">
                        <a:latin typeface="Cambria Math" panose="02040503050406030204" pitchFamily="18" charset="0"/>
                      </a:rPr>
                      <m:t> </m:t>
                    </m:r>
                    <m:func>
                      <m:func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cs-CZ">
                            <a:latin typeface="Cambria Math" panose="02040503050406030204" pitchFamily="18" charset="0"/>
                          </a:rPr>
                          <m:t>sin</m:t>
                        </m:r>
                      </m:fName>
                      <m:e>
                        <m: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𝛼</m:t>
                        </m:r>
                        <m: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</m:t>
                        </m:r>
                        <m:f>
                          <m:fPr>
                            <m:ctrlPr>
                              <a:rPr lang="cs-CZ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cs-CZ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1</m:t>
                            </m:r>
                          </m:num>
                          <m:den>
                            <m:r>
                              <a:rPr lang="cs-CZ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2</m:t>
                            </m:r>
                          </m:den>
                        </m:f>
                        <m: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𝑔</m:t>
                        </m:r>
                        <m:sSup>
                          <m:sSupPr>
                            <m:ctrlPr>
                              <a:rPr lang="cs-CZ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cs-CZ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𝑡</m:t>
                            </m:r>
                          </m:e>
                          <m:sup>
                            <m:r>
                              <a:rPr lang="cs-CZ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e>
                    </m:func>
                  </m:oMath>
                </a14:m>
                <a:r>
                  <a:rPr lang="cs-CZ" dirty="0"/>
                  <a:t> a upravíme, dostaneme vztah pro maximální výšku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h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𝑚𝑎𝑥</m:t>
                        </m:r>
                      </m:sub>
                    </m:sSub>
                  </m:oMath>
                </a14:m>
                <a:r>
                  <a:rPr lang="cs-CZ" dirty="0"/>
                  <a:t>:</a:t>
                </a:r>
              </a:p>
            </p:txBody>
          </p:sp>
        </mc:Choice>
        <mc:Fallback xmlns="">
          <p:sp>
            <p:nvSpPr>
              <p:cNvPr id="8" name="TextovéPole 7">
                <a:extLst>
                  <a:ext uri="{FF2B5EF4-FFF2-40B4-BE49-F238E27FC236}">
                    <a16:creationId xmlns:a16="http://schemas.microsoft.com/office/drawing/2014/main" id="{96217FBE-41A4-3F90-41EE-56A069835F3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77517" y="970059"/>
                <a:ext cx="6899360" cy="2406684"/>
              </a:xfrm>
              <a:prstGeom prst="rect">
                <a:avLst/>
              </a:prstGeom>
              <a:blipFill>
                <a:blip r:embed="rId4"/>
                <a:stretch>
                  <a:fillRect l="-796" t="-1266" r="-354" b="-303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ovéPole 8">
                <a:extLst>
                  <a:ext uri="{FF2B5EF4-FFF2-40B4-BE49-F238E27FC236}">
                    <a16:creationId xmlns:a16="http://schemas.microsoft.com/office/drawing/2014/main" id="{64DF42A8-5C84-394B-043F-F490AB233274}"/>
                  </a:ext>
                </a:extLst>
              </p:cNvPr>
              <p:cNvSpPr txBox="1"/>
              <p:nvPr/>
            </p:nvSpPr>
            <p:spPr>
              <a:xfrm>
                <a:off x="5049078" y="3593990"/>
                <a:ext cx="6827799" cy="236404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h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𝑚𝑎𝑥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</m:oMath>
                </a14:m>
                <a:r>
                  <a:rPr lang="cs-CZ" dirty="0">
                    <a:ea typeface="Cambria Math" panose="02040503050406030204" pitchFamily="18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cs-CZ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𝑣</m:t>
                            </m:r>
                          </m:e>
                          <m:sub>
                            <m:r>
                              <a:rPr lang="cs-CZ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0</m:t>
                            </m:r>
                          </m:sub>
                        </m:sSub>
                        <m: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∙</m:t>
                        </m:r>
                        <m:func>
                          <m:funcPr>
                            <m:ctrlPr>
                              <a:rPr lang="cs-CZ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funcPr>
                          <m:fName>
                            <m:r>
                              <m:rPr>
                                <m:sty m:val="p"/>
                              </m:rPr>
                              <a:rPr lang="cs-CZ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sin</m:t>
                            </m:r>
                          </m:fName>
                          <m:e>
                            <m:r>
                              <a:rPr lang="cs-CZ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𝛼</m:t>
                            </m:r>
                          </m:e>
                        </m:func>
                      </m:num>
                      <m:den>
                        <m: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𝑔</m:t>
                        </m:r>
                      </m:den>
                    </m:f>
                    <m:r>
                      <a:rPr lang="cs-CZ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func>
                      <m:funcPr>
                        <m:ctrlPr>
                          <a:rPr lang="cs-CZ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cs-CZ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sin</m:t>
                        </m:r>
                      </m:fName>
                      <m:e>
                        <m:r>
                          <a:rPr lang="cs-CZ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𝛼</m:t>
                        </m:r>
                      </m:e>
                    </m:func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𝑔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dPr>
                          <m:e>
                            <m:f>
                              <m:fPr>
                                <m:ctrlPr>
                                  <a:rPr lang="cs-CZ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sSub>
                                  <m:sSubPr>
                                    <m:ctrlPr>
                                      <a:rPr lang="cs-CZ" i="1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cs-CZ" i="1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𝑣</m:t>
                                    </m:r>
                                  </m:e>
                                  <m:sub>
                                    <m:r>
                                      <a:rPr lang="cs-CZ" i="1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0</m:t>
                                    </m:r>
                                  </m:sub>
                                </m:sSub>
                                <m:r>
                                  <a:rPr lang="cs-CZ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∙</m:t>
                                </m:r>
                                <m:func>
                                  <m:funcPr>
                                    <m:ctrlPr>
                                      <a:rPr lang="cs-CZ" i="1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</m:ctrlPr>
                                  </m:funcPr>
                                  <m:fName>
                                    <m:r>
                                      <m:rPr>
                                        <m:sty m:val="p"/>
                                      </m:rPr>
                                      <a:rPr lang="cs-CZ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sin</m:t>
                                    </m:r>
                                  </m:fName>
                                  <m:e>
                                    <m:r>
                                      <a:rPr lang="cs-CZ" i="1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𝛼</m:t>
                                    </m:r>
                                  </m:e>
                                </m:func>
                              </m:num>
                              <m:den>
                                <m:r>
                                  <a:rPr lang="cs-CZ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𝑔</m:t>
                                </m:r>
                              </m:den>
                            </m:f>
                          </m:e>
                        </m:d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endParaRPr lang="cs-CZ" dirty="0"/>
              </a:p>
              <a:p>
                <a:endParaRPr lang="cs-CZ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𝑚𝑎𝑥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cs-CZ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sSub>
                                    <m:sSubPr>
                                      <m:ctrlPr>
                                        <a:rPr lang="cs-CZ" i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cs-CZ" i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𝑣</m:t>
                                      </m:r>
                                    </m:e>
                                    <m:sub>
                                      <m:r>
                                        <a:rPr lang="cs-CZ" i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0</m:t>
                                      </m:r>
                                    </m:sub>
                                  </m:sSub>
                                  <m:r>
                                    <a:rPr lang="cs-CZ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∙</m:t>
                                  </m:r>
                                  <m:func>
                                    <m:funcPr>
                                      <m:ctrlPr>
                                        <a:rPr lang="cs-CZ" i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</m:ctrlPr>
                                    </m:funcPr>
                                    <m:fName>
                                      <m:r>
                                        <m:rPr>
                                          <m:sty m:val="p"/>
                                        </m:rPr>
                                        <a:rPr lang="cs-CZ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sin</m:t>
                                      </m:r>
                                    </m:fName>
                                    <m:e>
                                      <m:r>
                                        <a:rPr lang="cs-CZ" i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𝛼</m:t>
                                      </m:r>
                                    </m:e>
                                  </m:func>
                                </m:e>
                              </m:d>
                            </m:e>
                            <m:sup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𝑔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−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f>
                        <m:f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cs-CZ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cs-CZ" i="1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sSub>
                                    <m:sSubPr>
                                      <m:ctrlPr>
                                        <a:rPr lang="cs-CZ" i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cs-CZ" i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𝑣</m:t>
                                      </m:r>
                                    </m:e>
                                    <m:sub>
                                      <m:r>
                                        <a:rPr lang="cs-CZ" i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0</m:t>
                                      </m:r>
                                    </m:sub>
                                  </m:sSub>
                                  <m:r>
                                    <a:rPr lang="cs-CZ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∙</m:t>
                                  </m:r>
                                  <m:func>
                                    <m:funcPr>
                                      <m:ctrlPr>
                                        <a:rPr lang="cs-CZ" i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</m:ctrlPr>
                                    </m:funcPr>
                                    <m:fName>
                                      <m:r>
                                        <m:rPr>
                                          <m:sty m:val="p"/>
                                        </m:rPr>
                                        <a:rPr lang="cs-CZ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sin</m:t>
                                      </m:r>
                                    </m:fName>
                                    <m:e>
                                      <m:r>
                                        <a:rPr lang="cs-CZ" i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𝛼</m:t>
                                      </m:r>
                                    </m:e>
                                  </m:func>
                                </m:e>
                              </m:d>
                            </m:e>
                            <m:sup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𝑔</m:t>
                          </m:r>
                        </m:den>
                      </m:f>
                    </m:oMath>
                  </m:oMathPara>
                </a14:m>
                <a:endParaRPr lang="cs-CZ" dirty="0"/>
              </a:p>
              <a:p>
                <a:endParaRPr lang="cs-CZ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𝑚𝑎𝑥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Sup>
                            <m:sSubSupPr>
                              <m:ctrlPr>
                                <a:rPr lang="cs-CZ" i="1"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cs-CZ" b="0" i="1">
                                  <a:latin typeface="Cambria Math" panose="02040503050406030204" pitchFamily="18" charset="0"/>
                                </a:rPr>
                                <m:t>𝑣</m:t>
                              </m:r>
                            </m:e>
                            <m:sub>
                              <m:r>
                                <a:rPr lang="cs-CZ" b="0" i="1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sub>
                            <m:sup>
                              <m:r>
                                <a:rPr lang="cs-CZ" b="0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bSup>
                          <m:r>
                            <a:rPr lang="cs-CZ" b="0" i="1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cs-CZ" b="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∙</m:t>
                          </m:r>
                          <m:sSup>
                            <m:sSupPr>
                              <m:ctrlP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m:rPr>
                                  <m:sty m:val="p"/>
                                </m:rPr>
                                <a:rPr lang="cs-CZ" b="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sin</m:t>
                              </m:r>
                            </m:e>
                            <m:sup>
                              <m:r>
                                <a:rPr lang="cs-CZ" b="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  <m:r>
                            <a:rPr lang="cs-CZ" b="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</m:t>
                          </m:r>
                          <m:r>
                            <a:rPr lang="cs-CZ" b="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𝛼</m:t>
                          </m:r>
                        </m:num>
                        <m:den>
                          <m:r>
                            <a:rPr lang="cs-CZ" b="0" i="1">
                              <a:latin typeface="Cambria Math" panose="02040503050406030204" pitchFamily="18" charset="0"/>
                            </a:rPr>
                            <m:t>2</m:t>
                          </m:r>
                          <m:r>
                            <a:rPr lang="cs-CZ" b="0" i="1">
                              <a:latin typeface="Cambria Math" panose="02040503050406030204" pitchFamily="18" charset="0"/>
                            </a:rPr>
                            <m:t>𝑔</m:t>
                          </m:r>
                        </m:den>
                      </m:f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9" name="TextovéPole 8">
                <a:extLst>
                  <a:ext uri="{FF2B5EF4-FFF2-40B4-BE49-F238E27FC236}">
                    <a16:creationId xmlns:a16="http://schemas.microsoft.com/office/drawing/2014/main" id="{64DF42A8-5C84-394B-043F-F490AB23327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49078" y="3593990"/>
                <a:ext cx="6827799" cy="2364045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ovéPole 11">
                <a:extLst>
                  <a:ext uri="{FF2B5EF4-FFF2-40B4-BE49-F238E27FC236}">
                    <a16:creationId xmlns:a16="http://schemas.microsoft.com/office/drawing/2014/main" id="{AA2D9AEF-1004-B87B-BA54-BF64AA3893F4}"/>
                  </a:ext>
                </a:extLst>
              </p:cNvPr>
              <p:cNvSpPr txBox="1"/>
              <p:nvPr/>
            </p:nvSpPr>
            <p:spPr>
              <a:xfrm>
                <a:off x="2321781" y="1970137"/>
                <a:ext cx="458803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𝑚𝑎𝑥</m:t>
                          </m:r>
                        </m:sub>
                      </m:sSub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2" name="TextovéPole 11">
                <a:extLst>
                  <a:ext uri="{FF2B5EF4-FFF2-40B4-BE49-F238E27FC236}">
                    <a16:creationId xmlns:a16="http://schemas.microsoft.com/office/drawing/2014/main" id="{AA2D9AEF-1004-B87B-BA54-BF64AA3893F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21781" y="1970137"/>
                <a:ext cx="458803" cy="369332"/>
              </a:xfrm>
              <a:prstGeom prst="rect">
                <a:avLst/>
              </a:prstGeom>
              <a:blipFill>
                <a:blip r:embed="rId6"/>
                <a:stretch>
                  <a:fillRect r="-3466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5274809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2D83831E-0081-6FE1-C211-2A5B3906E29E}"/>
              </a:ext>
            </a:extLst>
          </p:cNvPr>
          <p:cNvSpPr txBox="1"/>
          <p:nvPr/>
        </p:nvSpPr>
        <p:spPr>
          <a:xfrm>
            <a:off x="393611" y="159271"/>
            <a:ext cx="11409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Příklad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13BD9701-2BE1-D8FF-DCD5-C2C1A2ED1954}"/>
                  </a:ext>
                </a:extLst>
              </p:cNvPr>
              <p:cNvSpPr txBox="1"/>
              <p:nvPr/>
            </p:nvSpPr>
            <p:spPr>
              <a:xfrm>
                <a:off x="393611" y="413468"/>
                <a:ext cx="11229848" cy="16004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Těleso bylo vrženo šikmo vzhůru počáteční rychlostí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=30 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m</m:t>
                        </m:r>
                        <m:r>
                          <a:rPr lang="cs-CZ" b="0" i="0" smtClean="0">
                            <a:latin typeface="Cambria Math" panose="02040503050406030204" pitchFamily="18" charset="0"/>
                          </a:rPr>
                          <m:t> . </m:t>
                        </m:r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s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</m:oMath>
                </a14:m>
                <a:r>
                  <a:rPr lang="cs-CZ" dirty="0"/>
                  <a:t> pod úhlem </a:t>
                </a:r>
                <a14:m>
                  <m:oMath xmlns:m="http://schemas.openxmlformats.org/officeDocument/2006/math">
                    <m:r>
                      <a:rPr lang="cs-CZ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𝛼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60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0</m:t>
                        </m:r>
                      </m:sup>
                    </m:sSup>
                  </m:oMath>
                </a14:m>
                <a:r>
                  <a:rPr lang="cs-CZ" dirty="0"/>
                  <a:t>. Určete:</a:t>
                </a:r>
              </a:p>
              <a:p>
                <a:pPr marL="342900" indent="-342900">
                  <a:buFont typeface="+mj-lt"/>
                  <a:buAutoNum type="alphaLcParenR"/>
                </a:pPr>
                <a:r>
                  <a:rPr lang="cs-CZ" dirty="0"/>
                  <a:t>Délku dopadové vzdálenosti (dostřelu)</a:t>
                </a:r>
              </a:p>
              <a:p>
                <a:pPr marL="342900" indent="-342900">
                  <a:buFont typeface="+mj-lt"/>
                  <a:buAutoNum type="alphaLcParenR"/>
                </a:pPr>
                <a:r>
                  <a:rPr lang="cs-CZ" dirty="0"/>
                  <a:t>Dobu trvání letu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𝑑</m:t>
                        </m:r>
                      </m:sub>
                    </m:sSub>
                  </m:oMath>
                </a14:m>
                <a:endParaRPr lang="cs-CZ" dirty="0"/>
              </a:p>
              <a:p>
                <a:pPr marL="342900" indent="-342900">
                  <a:buFont typeface="+mj-lt"/>
                  <a:buAutoNum type="alphaLcParenR"/>
                </a:pPr>
                <a:r>
                  <a:rPr lang="cs-CZ" dirty="0"/>
                  <a:t>Maximální dosaženou výšku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h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𝑚𝑎𝑥</m:t>
                        </m:r>
                      </m:sub>
                    </m:sSub>
                  </m:oMath>
                </a14:m>
                <a:endParaRPr lang="cs-CZ" dirty="0"/>
              </a:p>
              <a:p>
                <a:endParaRPr lang="cs-CZ" sz="800" dirty="0"/>
              </a:p>
              <a:p>
                <a:r>
                  <a:rPr lang="cs-CZ" dirty="0"/>
                  <a:t>Řešení: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cs-CZ" i="1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cs-CZ" i="1">
                        <a:latin typeface="Cambria Math" panose="02040503050406030204" pitchFamily="18" charset="0"/>
                      </a:rPr>
                      <m:t>=30 </m:t>
                    </m:r>
                    <m:sSup>
                      <m:sSup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>
                            <a:latin typeface="Cambria Math" panose="02040503050406030204" pitchFamily="18" charset="0"/>
                          </a:rPr>
                          <m:t>m</m:t>
                        </m:r>
                        <m:r>
                          <a:rPr lang="cs-CZ">
                            <a:latin typeface="Cambria Math" panose="02040503050406030204" pitchFamily="18" charset="0"/>
                          </a:rPr>
                          <m:t> . </m:t>
                        </m:r>
                        <m:r>
                          <m:rPr>
                            <m:sty m:val="p"/>
                          </m:rPr>
                          <a:rPr lang="cs-CZ">
                            <a:latin typeface="Cambria Math" panose="02040503050406030204" pitchFamily="18" charset="0"/>
                          </a:rPr>
                          <m:t>s</m:t>
                        </m:r>
                      </m:e>
                      <m:sup>
                        <m:r>
                          <a:rPr lang="cs-CZ" i="1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</a:rPr>
                      <m:t>,</m:t>
                    </m:r>
                    <m:r>
                      <a:rPr lang="cs-CZ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𝛼</m:t>
                    </m:r>
                    <m:r>
                      <a:rPr lang="cs-CZ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60</m:t>
                        </m:r>
                      </m:e>
                      <m:sup>
                        <m: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0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, 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𝑔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=10 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m</m:t>
                        </m:r>
                        <m:r>
                          <a:rPr lang="cs-CZ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 . </m:t>
                        </m:r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s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−2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, 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𝑑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=?, 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𝑡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𝑑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=?,</m:t>
                    </m:r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 panose="02040503050406030204" pitchFamily="18" charset="0"/>
                          </a:rPr>
                          <m:t>h</m:t>
                        </m:r>
                      </m:e>
                      <m:sub>
                        <m:r>
                          <a:rPr lang="cs-CZ" i="1">
                            <a:latin typeface="Cambria Math" panose="02040503050406030204" pitchFamily="18" charset="0"/>
                          </a:rPr>
                          <m:t>𝑚𝑎𝑥</m:t>
                        </m:r>
                      </m:sub>
                    </m:sSub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13BD9701-2BE1-D8FF-DCD5-C2C1A2ED195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3611" y="413468"/>
                <a:ext cx="11229848" cy="1600438"/>
              </a:xfrm>
              <a:prstGeom prst="rect">
                <a:avLst/>
              </a:prstGeom>
              <a:blipFill>
                <a:blip r:embed="rId2"/>
                <a:stretch>
                  <a:fillRect l="-489" t="-2290" b="-534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6" name="Přímá spojnice 5">
            <a:extLst>
              <a:ext uri="{FF2B5EF4-FFF2-40B4-BE49-F238E27FC236}">
                <a16:creationId xmlns:a16="http://schemas.microsoft.com/office/drawing/2014/main" id="{833C3C3D-D307-246D-F468-F615541D9D68}"/>
              </a:ext>
            </a:extLst>
          </p:cNvPr>
          <p:cNvCxnSpPr/>
          <p:nvPr/>
        </p:nvCxnSpPr>
        <p:spPr>
          <a:xfrm>
            <a:off x="455875" y="2013906"/>
            <a:ext cx="11251095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>
                <a:extLst>
                  <a:ext uri="{FF2B5EF4-FFF2-40B4-BE49-F238E27FC236}">
                    <a16:creationId xmlns:a16="http://schemas.microsoft.com/office/drawing/2014/main" id="{3BE9AA2F-C08C-DBB7-43C1-16342FFF8D7C}"/>
                  </a:ext>
                </a:extLst>
              </p:cNvPr>
              <p:cNvSpPr txBox="1"/>
              <p:nvPr/>
            </p:nvSpPr>
            <p:spPr>
              <a:xfrm>
                <a:off x="455875" y="2013906"/>
                <a:ext cx="11370365" cy="154580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342900" indent="-342900">
                  <a:buAutoNum type="alphaLcParenR"/>
                </a:pPr>
                <a:r>
                  <a:rPr lang="cs-CZ" dirty="0"/>
                  <a:t>Dopadovou vzdálenost vypočítáme podle vztahu </a:t>
                </a:r>
                <a14:m>
                  <m:oMath xmlns:m="http://schemas.openxmlformats.org/officeDocument/2006/math">
                    <m:r>
                      <a:rPr lang="cs-CZ" b="1" i="1">
                        <a:latin typeface="Cambria Math" panose="02040503050406030204" pitchFamily="18" charset="0"/>
                      </a:rPr>
                      <m:t>𝒅</m:t>
                    </m:r>
                    <m:r>
                      <a:rPr lang="cs-CZ" b="1" i="1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sSubSup>
                          <m:sSubSupPr>
                            <m:ctrlPr>
                              <a:rPr lang="cs-CZ" b="1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cs-CZ" b="1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𝒗</m:t>
                            </m:r>
                          </m:e>
                          <m:sub>
                            <m:r>
                              <a:rPr lang="cs-CZ" b="1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𝟎</m:t>
                            </m:r>
                          </m:sub>
                          <m:sup>
                            <m:r>
                              <a:rPr lang="cs-CZ" b="1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𝟐</m:t>
                            </m:r>
                          </m:sup>
                        </m:sSubSup>
                      </m:num>
                      <m:den>
                        <m:r>
                          <a:rPr lang="cs-CZ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𝒈</m:t>
                        </m:r>
                      </m:den>
                    </m:f>
                    <m:r>
                      <a:rPr lang="cs-CZ" b="1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func>
                      <m:funcPr>
                        <m:ctrlPr>
                          <a:rPr lang="cs-CZ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uncPr>
                      <m:fName>
                        <m:r>
                          <a:rPr lang="cs-CZ" b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𝐬𝐢𝐧</m:t>
                        </m:r>
                      </m:fName>
                      <m:e>
                        <m:r>
                          <a:rPr lang="cs-CZ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𝟐</m:t>
                        </m:r>
                        <m:r>
                          <a:rPr lang="cs-CZ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𝜶</m:t>
                        </m:r>
                      </m:e>
                    </m:func>
                  </m:oMath>
                </a14:m>
                <a:r>
                  <a:rPr lang="cs-CZ" dirty="0"/>
                  <a:t>. Po dosazení zadaných hodnot dostaneme:</a:t>
                </a:r>
              </a:p>
              <a:p>
                <a:endParaRPr lang="cs-CZ" sz="800" dirty="0"/>
              </a:p>
              <a:p>
                <a:pPr algn="ctr"/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𝑑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cs-CZ" b="0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30</m:t>
                            </m:r>
                          </m:e>
                          <m:sup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num>
                      <m:den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10</m:t>
                        </m:r>
                      </m:den>
                    </m:f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func>
                      <m:func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sin</m:t>
                        </m:r>
                      </m:fName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120</m:t>
                        </m:r>
                        <m:r>
                          <a:rPr lang="cs-CZ" b="0" i="1" baseline="3000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0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 </m:t>
                        </m:r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m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=</m:t>
                        </m:r>
                        <m:f>
                          <m:fPr>
                            <m:ctrlP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900</m:t>
                            </m:r>
                          </m:num>
                          <m:den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10</m:t>
                            </m:r>
                          </m:den>
                        </m:f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∙</m:t>
                        </m:r>
                        <m:f>
                          <m:fPr>
                            <m:ctrlP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fPr>
                          <m:num>
                            <m:rad>
                              <m:radPr>
                                <m:degHide m:val="on"/>
                                <m:ctrlPr>
                                  <a:rPr lang="cs-CZ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radPr>
                              <m:deg/>
                              <m:e>
                                <m:r>
                                  <a:rPr lang="cs-CZ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3</m:t>
                                </m:r>
                              </m:e>
                            </m:rad>
                          </m:num>
                          <m:den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2</m:t>
                            </m:r>
                          </m:den>
                        </m:f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 </m:t>
                        </m:r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m</m:t>
                        </m:r>
                        <m: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≈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39 </m:t>
                        </m:r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m</m:t>
                        </m:r>
                      </m:e>
                    </m:func>
                  </m:oMath>
                </a14:m>
                <a:r>
                  <a:rPr lang="cs-CZ" dirty="0"/>
                  <a:t> </a:t>
                </a:r>
              </a:p>
              <a:p>
                <a:pPr algn="ctr"/>
                <a:endParaRPr lang="cs-CZ" sz="800" dirty="0"/>
              </a:p>
              <a:p>
                <a:pPr algn="ctr"/>
                <a:r>
                  <a:rPr lang="cs-CZ" b="1" dirty="0"/>
                  <a:t>Těleso dopadlo ve vzdálenosti přibližně 39 m od místa vržení</a:t>
                </a:r>
              </a:p>
            </p:txBody>
          </p:sp>
        </mc:Choice>
        <mc:Fallback xmlns="">
          <p:sp>
            <p:nvSpPr>
              <p:cNvPr id="7" name="TextovéPole 6">
                <a:extLst>
                  <a:ext uri="{FF2B5EF4-FFF2-40B4-BE49-F238E27FC236}">
                    <a16:creationId xmlns:a16="http://schemas.microsoft.com/office/drawing/2014/main" id="{3BE9AA2F-C08C-DBB7-43C1-16342FFF8D7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5875" y="2013906"/>
                <a:ext cx="11370365" cy="1545808"/>
              </a:xfrm>
              <a:prstGeom prst="rect">
                <a:avLst/>
              </a:prstGeom>
              <a:blipFill>
                <a:blip r:embed="rId3"/>
                <a:stretch>
                  <a:fillRect l="-483" b="-511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>
                <a:extLst>
                  <a:ext uri="{FF2B5EF4-FFF2-40B4-BE49-F238E27FC236}">
                    <a16:creationId xmlns:a16="http://schemas.microsoft.com/office/drawing/2014/main" id="{7D3E72EC-BB39-A957-6E91-9B6E9473FC82}"/>
                  </a:ext>
                </a:extLst>
              </p:cNvPr>
              <p:cNvSpPr txBox="1"/>
              <p:nvPr/>
            </p:nvSpPr>
            <p:spPr>
              <a:xfrm>
                <a:off x="390287" y="3587029"/>
                <a:ext cx="11501540" cy="16007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342900" indent="-342900">
                  <a:buFont typeface="+mj-lt"/>
                  <a:buAutoNum type="alphaLcParenR" startAt="2"/>
                </a:pPr>
                <a:r>
                  <a:rPr lang="cs-CZ" dirty="0"/>
                  <a:t>Dobu letu tělesa vypočteme podle vztahu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𝒕</m:t>
                        </m:r>
                      </m:e>
                      <m:sub>
                        <m:r>
                          <a:rPr lang="cs-CZ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𝒅</m:t>
                        </m:r>
                      </m:sub>
                    </m:sSub>
                    <m:r>
                      <a:rPr lang="cs-CZ" b="1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𝟐</m:t>
                        </m:r>
                        <m:sSub>
                          <m:sSubPr>
                            <m:ctrlPr>
                              <a:rPr lang="cs-CZ" b="1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1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𝒗</m:t>
                            </m:r>
                          </m:e>
                          <m:sub>
                            <m:r>
                              <a:rPr lang="cs-CZ" b="1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𝟎</m:t>
                            </m:r>
                          </m:sub>
                        </m:sSub>
                        <m:r>
                          <a:rPr lang="cs-CZ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 </m:t>
                        </m:r>
                        <m:func>
                          <m:funcPr>
                            <m:ctrlPr>
                              <a:rPr lang="cs-CZ" b="1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funcPr>
                          <m:fName>
                            <m:r>
                              <a:rPr lang="cs-CZ" b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𝐬𝐢𝐧</m:t>
                            </m:r>
                          </m:fName>
                          <m:e>
                            <m:r>
                              <a:rPr lang="cs-CZ" b="1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𝜶</m:t>
                            </m:r>
                          </m:e>
                        </m:func>
                      </m:num>
                      <m:den>
                        <m:r>
                          <a:rPr lang="cs-CZ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𝒈</m:t>
                        </m:r>
                      </m:den>
                    </m:f>
                  </m:oMath>
                </a14:m>
                <a:r>
                  <a:rPr lang="cs-CZ" dirty="0"/>
                  <a:t> . Po dosazení zadaných hodnot dostaneme:</a:t>
                </a:r>
              </a:p>
              <a:p>
                <a:endParaRPr lang="cs-CZ" sz="800" dirty="0"/>
              </a:p>
              <a:p>
                <a:pPr algn="ctr"/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𝑑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2 . 30 . </m:t>
                        </m:r>
                        <m:func>
                          <m:funcPr>
                            <m:ctrlPr>
                              <a:rPr lang="cs-CZ" b="0" i="1" smtClean="0">
                                <a:latin typeface="Cambria Math" panose="02040503050406030204" pitchFamily="18" charset="0"/>
                              </a:rPr>
                            </m:ctrlPr>
                          </m:funcPr>
                          <m:fName>
                            <m:r>
                              <m:rPr>
                                <m:sty m:val="p"/>
                              </m:rPr>
                              <a:rPr lang="cs-CZ" b="0" i="0" smtClean="0">
                                <a:latin typeface="Cambria Math" panose="02040503050406030204" pitchFamily="18" charset="0"/>
                              </a:rPr>
                              <m:t>sin</m:t>
                            </m:r>
                          </m:fName>
                          <m:e>
                            <m:sSup>
                              <m:sSupPr>
                                <m:ctrlPr>
                                  <a:rPr lang="cs-CZ" b="0" i="1" smtClean="0"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cs-CZ" b="0" i="1" smtClean="0">
                                    <a:latin typeface="Cambria Math" panose="02040503050406030204" pitchFamily="18" charset="0"/>
                                  </a:rPr>
                                  <m:t>60</m:t>
                                </m:r>
                              </m:e>
                              <m:sup>
                                <m:r>
                                  <a:rPr lang="cs-CZ" b="0" i="1" smtClean="0">
                                    <a:latin typeface="Cambria Math" panose="02040503050406030204" pitchFamily="18" charset="0"/>
                                  </a:rPr>
                                  <m:t>0</m:t>
                                </m:r>
                              </m:sup>
                            </m:sSup>
                          </m:e>
                        </m:func>
                      </m:num>
                      <m:den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10</m:t>
                        </m:r>
                      </m:den>
                    </m:f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2 . 30 . </m:t>
                        </m:r>
                        <m:f>
                          <m:fPr>
                            <m:ctrlPr>
                              <a:rPr lang="cs-CZ" b="0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ad>
                              <m:radPr>
                                <m:degHide m:val="on"/>
                                <m:ctrlPr>
                                  <a:rPr lang="cs-CZ" b="0" i="1" smtClean="0">
                                    <a:latin typeface="Cambria Math" panose="02040503050406030204" pitchFamily="18" charset="0"/>
                                  </a:rPr>
                                </m:ctrlPr>
                              </m:radPr>
                              <m:deg/>
                              <m:e>
                                <m:r>
                                  <a:rPr lang="cs-CZ" b="0" i="1" smtClean="0">
                                    <a:latin typeface="Cambria Math" panose="02040503050406030204" pitchFamily="18" charset="0"/>
                                  </a:rPr>
                                  <m:t>3</m:t>
                                </m:r>
                              </m:e>
                            </m:rad>
                          </m:num>
                          <m:den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den>
                        </m:f>
                      </m:num>
                      <m:den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10</m:t>
                        </m:r>
                      </m:den>
                    </m:f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≈5,2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s</m:t>
                    </m:r>
                  </m:oMath>
                </a14:m>
                <a:r>
                  <a:rPr lang="cs-CZ" dirty="0"/>
                  <a:t> </a:t>
                </a:r>
              </a:p>
              <a:p>
                <a:pPr algn="ctr"/>
                <a:endParaRPr lang="cs-CZ" sz="800" dirty="0"/>
              </a:p>
              <a:p>
                <a:pPr algn="ctr"/>
                <a:r>
                  <a:rPr lang="cs-CZ" b="1" dirty="0"/>
                  <a:t>Doba letu trvala přibližně 5,2 s</a:t>
                </a:r>
              </a:p>
            </p:txBody>
          </p:sp>
        </mc:Choice>
        <mc:Fallback xmlns="">
          <p:sp>
            <p:nvSpPr>
              <p:cNvPr id="8" name="TextovéPole 7">
                <a:extLst>
                  <a:ext uri="{FF2B5EF4-FFF2-40B4-BE49-F238E27FC236}">
                    <a16:creationId xmlns:a16="http://schemas.microsoft.com/office/drawing/2014/main" id="{7D3E72EC-BB39-A957-6E91-9B6E9473FC8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0287" y="3587029"/>
                <a:ext cx="11501540" cy="1600759"/>
              </a:xfrm>
              <a:prstGeom prst="rect">
                <a:avLst/>
              </a:prstGeom>
              <a:blipFill>
                <a:blip r:embed="rId4"/>
                <a:stretch>
                  <a:fillRect l="-424" b="-494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ovéPole 8">
                <a:extLst>
                  <a:ext uri="{FF2B5EF4-FFF2-40B4-BE49-F238E27FC236}">
                    <a16:creationId xmlns:a16="http://schemas.microsoft.com/office/drawing/2014/main" id="{4176E2BF-DB31-B26B-32D0-8D3ECBA51F08}"/>
                  </a:ext>
                </a:extLst>
              </p:cNvPr>
              <p:cNvSpPr txBox="1"/>
              <p:nvPr/>
            </p:nvSpPr>
            <p:spPr>
              <a:xfrm>
                <a:off x="455875" y="5187788"/>
                <a:ext cx="11646010" cy="160922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342900" indent="-342900">
                  <a:buFont typeface="+mj-lt"/>
                  <a:buAutoNum type="alphaLcParenR" startAt="3"/>
                </a:pPr>
                <a:r>
                  <a:rPr lang="cs-CZ" dirty="0"/>
                  <a:t>Maximální dosaženou výšku vypočteme podle vztahu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b="1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>
                            <a:latin typeface="Cambria Math" panose="02040503050406030204" pitchFamily="18" charset="0"/>
                          </a:rPr>
                          <m:t>𝒉</m:t>
                        </m:r>
                      </m:e>
                      <m:sub>
                        <m:r>
                          <a:rPr lang="cs-CZ" b="1" i="1">
                            <a:latin typeface="Cambria Math" panose="02040503050406030204" pitchFamily="18" charset="0"/>
                          </a:rPr>
                          <m:t>𝒎𝒂𝒙</m:t>
                        </m:r>
                      </m:sub>
                    </m:sSub>
                    <m:r>
                      <a:rPr lang="cs-CZ" b="1" i="1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1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Sup>
                          <m:sSubSupPr>
                            <m:ctrlPr>
                              <a:rPr lang="cs-CZ" b="1" i="1"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cs-CZ" b="1" i="1">
                                <a:latin typeface="Cambria Math" panose="02040503050406030204" pitchFamily="18" charset="0"/>
                              </a:rPr>
                              <m:t>𝒗</m:t>
                            </m:r>
                          </m:e>
                          <m:sub>
                            <m:r>
                              <a:rPr lang="cs-CZ" b="1" i="1">
                                <a:latin typeface="Cambria Math" panose="02040503050406030204" pitchFamily="18" charset="0"/>
                              </a:rPr>
                              <m:t>𝟎</m:t>
                            </m:r>
                          </m:sub>
                          <m:sup>
                            <m:r>
                              <a:rPr lang="cs-CZ" b="1" i="1">
                                <a:latin typeface="Cambria Math" panose="02040503050406030204" pitchFamily="18" charset="0"/>
                              </a:rPr>
                              <m:t>𝟐</m:t>
                            </m:r>
                          </m:sup>
                        </m:sSubSup>
                        <m:r>
                          <a:rPr lang="cs-CZ" b="1" i="1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cs-CZ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∙</m:t>
                        </m:r>
                        <m:sSup>
                          <m:sSupPr>
                            <m:ctrlPr>
                              <a:rPr lang="cs-CZ" b="1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cs-CZ" b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𝐬𝐢𝐧</m:t>
                            </m:r>
                          </m:e>
                          <m:sup>
                            <m:r>
                              <a:rPr lang="cs-CZ" b="1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𝟐</m:t>
                            </m:r>
                          </m:sup>
                        </m:sSup>
                        <m:r>
                          <a:rPr lang="cs-CZ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 </m:t>
                        </m:r>
                        <m:r>
                          <a:rPr lang="cs-CZ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𝜶</m:t>
                        </m:r>
                      </m:num>
                      <m:den>
                        <m:r>
                          <a:rPr lang="cs-CZ" b="1" i="1">
                            <a:latin typeface="Cambria Math" panose="02040503050406030204" pitchFamily="18" charset="0"/>
                          </a:rPr>
                          <m:t>𝟐</m:t>
                        </m:r>
                        <m:r>
                          <a:rPr lang="cs-CZ" b="1" i="1">
                            <a:latin typeface="Cambria Math" panose="02040503050406030204" pitchFamily="18" charset="0"/>
                          </a:rPr>
                          <m:t>𝒈</m:t>
                        </m:r>
                      </m:den>
                    </m:f>
                  </m:oMath>
                </a14:m>
                <a:r>
                  <a:rPr lang="cs-CZ" dirty="0"/>
                  <a:t> . Po dosazení zadaných hodnot dostaneme:</a:t>
                </a:r>
              </a:p>
              <a:p>
                <a:pPr algn="ctr"/>
                <a:r>
                  <a:rPr lang="cs-CZ" dirty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>
                            <a:latin typeface="Cambria Math" panose="02040503050406030204" pitchFamily="18" charset="0"/>
                          </a:rPr>
                          <m:t>h</m:t>
                        </m:r>
                      </m:e>
                      <m:sub>
                        <m:r>
                          <a:rPr lang="cs-CZ" b="0" i="1">
                            <a:latin typeface="Cambria Math" panose="02040503050406030204" pitchFamily="18" charset="0"/>
                          </a:rPr>
                          <m:t>𝑚𝑎𝑥</m:t>
                        </m:r>
                      </m:sub>
                    </m:sSub>
                    <m:r>
                      <a:rPr lang="cs-CZ" b="0" i="1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cs-CZ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30</m:t>
                            </m:r>
                          </m:e>
                          <m:sup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 . </m:t>
                        </m:r>
                        <m:sSup>
                          <m:sSupPr>
                            <m:ctrlPr>
                              <a:rPr lang="cs-CZ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m:rPr>
                                <m:sty m:val="p"/>
                              </m:rPr>
                              <a:rPr lang="cs-CZ" b="0" i="0" smtClean="0">
                                <a:latin typeface="Cambria Math" panose="02040503050406030204" pitchFamily="18" charset="0"/>
                              </a:rPr>
                              <m:t>sin</m:t>
                            </m:r>
                          </m:e>
                          <m:sup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  <m:sSup>
                          <m:sSupPr>
                            <m:ctrlPr>
                              <a:rPr lang="cs-CZ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60</m:t>
                            </m:r>
                          </m:e>
                          <m:sup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0</m:t>
                            </m:r>
                          </m:sup>
                        </m:sSup>
                      </m:num>
                      <m:den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2 . 10</m:t>
                        </m:r>
                      </m:den>
                    </m:f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m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900 . </m:t>
                        </m:r>
                        <m:sSup>
                          <m:sSupPr>
                            <m:ctrlPr>
                              <a:rPr lang="cs-CZ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d>
                              <m:dPr>
                                <m:ctrlPr>
                                  <a:rPr lang="cs-CZ" i="1" smtClean="0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f>
                                  <m:fPr>
                                    <m:ctrlPr>
                                      <a:rPr lang="cs-CZ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ad>
                                      <m:radPr>
                                        <m:degHide m:val="on"/>
                                        <m:ctrlPr>
                                          <a:rPr lang="cs-CZ" i="1" smtClean="0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radPr>
                                      <m:deg/>
                                      <m:e>
                                        <m:r>
                                          <a:rPr lang="cs-CZ" b="0" i="1" smtClean="0">
                                            <a:latin typeface="Cambria Math" panose="02040503050406030204" pitchFamily="18" charset="0"/>
                                          </a:rPr>
                                          <m:t>3</m:t>
                                        </m:r>
                                      </m:e>
                                    </m:rad>
                                  </m:num>
                                  <m:den>
                                    <m:r>
                                      <a:rPr lang="cs-CZ" b="0" i="1" smtClean="0"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den>
                                </m:f>
                              </m:e>
                            </m:d>
                          </m:e>
                          <m:sup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num>
                      <m:den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20</m:t>
                        </m:r>
                      </m:den>
                    </m:f>
                    <m:r>
                      <a:rPr lang="cs-CZ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m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=33,75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m</m:t>
                    </m:r>
                  </m:oMath>
                </a14:m>
                <a:endParaRPr lang="cs-CZ" dirty="0"/>
              </a:p>
              <a:p>
                <a:pPr algn="ctr"/>
                <a:endParaRPr lang="cs-CZ" sz="800" dirty="0"/>
              </a:p>
              <a:p>
                <a:pPr algn="ctr"/>
                <a:r>
                  <a:rPr lang="cs-CZ" b="1" dirty="0"/>
                  <a:t>Maximální dosažená výška je 33,75 m</a:t>
                </a:r>
              </a:p>
            </p:txBody>
          </p:sp>
        </mc:Choice>
        <mc:Fallback xmlns="">
          <p:sp>
            <p:nvSpPr>
              <p:cNvPr id="9" name="TextovéPole 8">
                <a:extLst>
                  <a:ext uri="{FF2B5EF4-FFF2-40B4-BE49-F238E27FC236}">
                    <a16:creationId xmlns:a16="http://schemas.microsoft.com/office/drawing/2014/main" id="{4176E2BF-DB31-B26B-32D0-8D3ECBA51F0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5875" y="5187788"/>
                <a:ext cx="11646010" cy="1609223"/>
              </a:xfrm>
              <a:prstGeom prst="rect">
                <a:avLst/>
              </a:prstGeom>
              <a:blipFill>
                <a:blip r:embed="rId5"/>
                <a:stretch>
                  <a:fillRect l="-471" b="-530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95050537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82DA94C5-A856-B096-B25F-994F9EA56EF2}"/>
              </a:ext>
            </a:extLst>
          </p:cNvPr>
          <p:cNvSpPr txBox="1"/>
          <p:nvPr/>
        </p:nvSpPr>
        <p:spPr>
          <a:xfrm>
            <a:off x="5491701" y="3136612"/>
            <a:ext cx="12085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/>
              <a:t>Konec</a:t>
            </a:r>
          </a:p>
        </p:txBody>
      </p:sp>
    </p:spTree>
    <p:extLst>
      <p:ext uri="{BB962C8B-B14F-4D97-AF65-F5344CB8AC3E}">
        <p14:creationId xmlns:p14="http://schemas.microsoft.com/office/powerpoint/2010/main" val="2434030884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1157</TotalTime>
  <Words>2881</Words>
  <Application>Microsoft Office PowerPoint</Application>
  <PresentationFormat>Širokoúhlá obrazovka</PresentationFormat>
  <Paragraphs>301</Paragraphs>
  <Slides>22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9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22</vt:i4>
      </vt:variant>
    </vt:vector>
  </HeadingPairs>
  <TitlesOfParts>
    <vt:vector size="32" baseType="lpstr">
      <vt:lpstr>Arial</vt:lpstr>
      <vt:lpstr>Calibri</vt:lpstr>
      <vt:lpstr>Calibri Light</vt:lpstr>
      <vt:lpstr>Cambria Math</vt:lpstr>
      <vt:lpstr>MTMI</vt:lpstr>
      <vt:lpstr>Open Sans</vt:lpstr>
      <vt:lpstr>TorontoBold</vt:lpstr>
      <vt:lpstr>TorontoPlain</vt:lpstr>
      <vt:lpstr>Wingdings</vt:lpstr>
      <vt:lpstr>Motiv Office</vt:lpstr>
      <vt:lpstr>Gravitační a tíhové pole (Fyz52)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Gravitační a tíhové pole (Fyz53)</dc:title>
  <dc:creator>Karel Sixl</dc:creator>
  <cp:lastModifiedBy>ucebna 1</cp:lastModifiedBy>
  <cp:revision>56</cp:revision>
  <dcterms:created xsi:type="dcterms:W3CDTF">2024-07-07T14:37:36Z</dcterms:created>
  <dcterms:modified xsi:type="dcterms:W3CDTF">2026-02-20T10:56:00Z</dcterms:modified>
</cp:coreProperties>
</file>