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91" r:id="rId3"/>
    <p:sldId id="275" r:id="rId4"/>
    <p:sldId id="288" r:id="rId5"/>
    <p:sldId id="290" r:id="rId6"/>
    <p:sldId id="276" r:id="rId7"/>
    <p:sldId id="284" r:id="rId8"/>
    <p:sldId id="286" r:id="rId9"/>
    <p:sldId id="287" r:id="rId10"/>
    <p:sldId id="289" r:id="rId11"/>
    <p:sldId id="281" r:id="rId12"/>
  </p:sldIdLst>
  <p:sldSz cx="12192000" cy="6858000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99CC00"/>
    <a:srgbClr val="CCFF33"/>
    <a:srgbClr val="F3F4DC"/>
    <a:srgbClr val="C0C0C0"/>
    <a:srgbClr val="807A86"/>
    <a:srgbClr val="9B71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744" autoAdjust="0"/>
    <p:restoredTop sz="94660"/>
  </p:normalViewPr>
  <p:slideViewPr>
    <p:cSldViewPr>
      <p:cViewPr varScale="1">
        <p:scale>
          <a:sx n="82" d="100"/>
          <a:sy n="82" d="100"/>
        </p:scale>
        <p:origin x="15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02DA01C2-67C8-41F1-8A6B-29608591A837}" type="datetime1">
              <a:rPr lang="cs-CZ"/>
              <a:pPr>
                <a:defRPr/>
              </a:pPr>
              <a:t>17.07.2025</a:t>
            </a:fld>
            <a:endParaRPr lang="cs-CZ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4383311E-CEE5-4D4C-A563-10FA479605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26965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058FAF7-8FA0-4150-8114-74B8DF507044}" type="datetime1">
              <a:rPr lang="cs-CZ"/>
              <a:pPr>
                <a:defRPr/>
              </a:pPr>
              <a:t>17.07.2025</a:t>
            </a:fld>
            <a:endParaRPr lang="cs-CZ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/>
              <a:t>Klepnutím lze upravit styly předlohy textu.</a:t>
            </a:r>
          </a:p>
          <a:p>
            <a:pPr lvl="1"/>
            <a:r>
              <a:rPr lang="cs-CZ" noProof="0"/>
              <a:t>Druhá úroveň</a:t>
            </a:r>
          </a:p>
          <a:p>
            <a:pPr lvl="2"/>
            <a:r>
              <a:rPr lang="cs-CZ" noProof="0"/>
              <a:t>Třetí úroveň</a:t>
            </a:r>
          </a:p>
          <a:p>
            <a:pPr lvl="3"/>
            <a:r>
              <a:rPr lang="cs-CZ" noProof="0"/>
              <a:t>Čtvrtá úroveň</a:t>
            </a:r>
          </a:p>
          <a:p>
            <a:pPr lvl="4"/>
            <a:r>
              <a:rPr lang="cs-CZ" noProof="0"/>
              <a:t>Pátá úroveň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D8ED9C2-44AE-4AE6-9D28-0A006E744B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49212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D8ED9C2-44AE-4AE6-9D28-0A006E744BCE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830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451A4C6-EDCD-4E36-8CEF-FECA09460934}" type="slidenum">
              <a:rPr lang="cs-CZ" smtClean="0"/>
              <a:pPr eaLnBrk="1" hangingPunct="1"/>
              <a:t>3</a:t>
            </a:fld>
            <a:endParaRPr lang="cs-CZ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3D06CA0-824E-4784-958C-F99A42CDF376}" type="slidenum">
              <a:rPr lang="cs-CZ" smtClean="0"/>
              <a:pPr eaLnBrk="1" hangingPunct="1"/>
              <a:t>6</a:t>
            </a:fld>
            <a:endParaRPr lang="cs-CZ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63482-A3C8-4C7A-998E-882B890CB850}" type="datetime1">
              <a:rPr lang="cs-CZ"/>
              <a:pPr>
                <a:defRPr/>
              </a:pPr>
              <a:t>17.07.2025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BE60D-B843-41CF-9172-44C5A2DDC1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6824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63730-DF00-480A-A762-154979849814}" type="datetime1">
              <a:rPr lang="cs-CZ"/>
              <a:pPr>
                <a:defRPr/>
              </a:pPr>
              <a:t>17.07.2025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16809-27FD-485F-A80D-C1914935EF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420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DA482-F7AA-4F26-9D3D-8E5CAF253BCA}" type="datetime1">
              <a:rPr lang="cs-CZ"/>
              <a:pPr>
                <a:defRPr/>
              </a:pPr>
              <a:t>17.07.2025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67C7A7-8D70-4932-8E64-951199F92A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3074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3006E-814E-4642-A364-F4A8445BAFA1}" type="datetime1">
              <a:rPr lang="cs-CZ"/>
              <a:pPr>
                <a:defRPr/>
              </a:pPr>
              <a:t>17.07.2025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F826F-0CF4-4BD8-BDDC-D177868020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2857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39693-7A76-47C2-AFB9-8A55FCDD2213}" type="datetime1">
              <a:rPr lang="cs-CZ"/>
              <a:pPr>
                <a:defRPr/>
              </a:pPr>
              <a:t>17.07.2025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1A36E-235B-4BCD-A9F5-5BFAB6B420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8749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F5F2E-6D1C-450E-8B72-24EAFBC69724}" type="datetime1">
              <a:rPr lang="cs-CZ"/>
              <a:pPr>
                <a:defRPr/>
              </a:pPr>
              <a:t>17.07.2025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43B12-4AFB-4A93-8703-CDD31C8BCA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6668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C7042-BB2D-407B-964D-862EC8DC5003}" type="datetime1">
              <a:rPr lang="cs-CZ"/>
              <a:pPr>
                <a:defRPr/>
              </a:pPr>
              <a:t>17.07.2025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B6FE4-69B5-40EB-A57E-B1D7D95198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850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3224B-BDD6-403F-BF65-AEB44A66452C}" type="datetime1">
              <a:rPr lang="cs-CZ"/>
              <a:pPr>
                <a:defRPr/>
              </a:pPr>
              <a:t>17.07.2025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7FA14-0ECA-4B24-8D6E-D44D8DD35E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4903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4158E-1BD4-4E76-9FEE-AD5FAE69D371}" type="datetime1">
              <a:rPr lang="cs-CZ"/>
              <a:pPr>
                <a:defRPr/>
              </a:pPr>
              <a:t>17.07.2025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0A475-738E-4F03-8B7E-00ED7BEAC4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8132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41D98-181E-4FFF-80C4-1E381C2B62E3}" type="datetime1">
              <a:rPr lang="cs-CZ"/>
              <a:pPr>
                <a:defRPr/>
              </a:pPr>
              <a:t>17.07.2025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4E8BC-01CF-4E05-9C59-0AF61F21EB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110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2DAE4-04D8-40CA-8C9E-96D9021EB00F}" type="datetime1">
              <a:rPr lang="cs-CZ"/>
              <a:pPr>
                <a:defRPr/>
              </a:pPr>
              <a:t>17.07.2025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C2F88-741E-444F-A5FD-91CBFFAEE7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25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C75F70-76F3-4250-BBB1-5D74DCEF9661}" type="datetime1">
              <a:rPr lang="cs-CZ"/>
              <a:pPr>
                <a:defRPr/>
              </a:pPr>
              <a:t>17.07.2025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C7E5FEB-8C48-45D3-BF42-AEE30ABA28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hyperlink" Target="https://edu.ceskatelevize.cz/video/3531-pokus-teziste-telesa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7.wmf"/><Relationship Id="rId18" Type="http://schemas.openxmlformats.org/officeDocument/2006/relationships/oleObject" Target="../embeddings/oleObject4.bin"/><Relationship Id="rId21" Type="http://schemas.openxmlformats.org/officeDocument/2006/relationships/image" Target="../media/image11.wmf"/><Relationship Id="rId7" Type="http://schemas.openxmlformats.org/officeDocument/2006/relationships/image" Target="../media/image12.png"/><Relationship Id="rId12" Type="http://schemas.openxmlformats.org/officeDocument/2006/relationships/oleObject" Target="../embeddings/oleObject1.bin"/><Relationship Id="rId17" Type="http://schemas.openxmlformats.org/officeDocument/2006/relationships/image" Target="../media/image9.wmf"/><Relationship Id="rId2" Type="http://schemas.openxmlformats.org/officeDocument/2006/relationships/notesSlide" Target="../notesSlides/notesSlide3.xml"/><Relationship Id="rId16" Type="http://schemas.openxmlformats.org/officeDocument/2006/relationships/oleObject" Target="../embeddings/oleObject3.bin"/><Relationship Id="rId20" Type="http://schemas.openxmlformats.org/officeDocument/2006/relationships/oleObject" Target="../embeddings/oleObject5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0.png"/><Relationship Id="rId15" Type="http://schemas.openxmlformats.org/officeDocument/2006/relationships/image" Target="../media/image8.wmf"/><Relationship Id="rId23" Type="http://schemas.openxmlformats.org/officeDocument/2006/relationships/image" Target="../media/image19.png"/><Relationship Id="rId10" Type="http://schemas.openxmlformats.org/officeDocument/2006/relationships/image" Target="../media/image15.png"/><Relationship Id="rId19" Type="http://schemas.openxmlformats.org/officeDocument/2006/relationships/image" Target="../media/image10.wmf"/><Relationship Id="rId4" Type="http://schemas.openxmlformats.org/officeDocument/2006/relationships/image" Target="../media/image10.png"/><Relationship Id="rId9" Type="http://schemas.openxmlformats.org/officeDocument/2006/relationships/image" Target="../media/image14.png"/><Relationship Id="rId14" Type="http://schemas.openxmlformats.org/officeDocument/2006/relationships/oleObject" Target="../embeddings/oleObject2.bin"/><Relationship Id="rId22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20.png"/><Relationship Id="rId7" Type="http://schemas.openxmlformats.org/officeDocument/2006/relationships/image" Target="../media/image29.png"/><Relationship Id="rId12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23.png"/><Relationship Id="rId5" Type="http://schemas.openxmlformats.org/officeDocument/2006/relationships/image" Target="../media/image27.png"/><Relationship Id="rId10" Type="http://schemas.openxmlformats.org/officeDocument/2006/relationships/image" Target="../media/image22.png"/><Relationship Id="rId4" Type="http://schemas.openxmlformats.org/officeDocument/2006/relationships/image" Target="../media/image26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2.png"/><Relationship Id="rId18" Type="http://schemas.openxmlformats.org/officeDocument/2006/relationships/image" Target="../media/image51.png"/><Relationship Id="rId7" Type="http://schemas.openxmlformats.org/officeDocument/2006/relationships/image" Target="../media/image37.png"/><Relationship Id="rId12" Type="http://schemas.openxmlformats.org/officeDocument/2006/relationships/image" Target="../media/image41.png"/><Relationship Id="rId17" Type="http://schemas.openxmlformats.org/officeDocument/2006/relationships/image" Target="../media/image45.png"/><Relationship Id="rId16" Type="http://schemas.openxmlformats.org/officeDocument/2006/relationships/image" Target="../media/image43.png"/><Relationship Id="rId20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0.png"/><Relationship Id="rId11" Type="http://schemas.openxmlformats.org/officeDocument/2006/relationships/image" Target="../media/image44.png"/><Relationship Id="rId5" Type="http://schemas.openxmlformats.org/officeDocument/2006/relationships/image" Target="../media/image36.png"/><Relationship Id="rId15" Type="http://schemas.openxmlformats.org/officeDocument/2006/relationships/image" Target="../media/image48.png"/><Relationship Id="rId10" Type="http://schemas.openxmlformats.org/officeDocument/2006/relationships/image" Target="../media/image40.png"/><Relationship Id="rId19" Type="http://schemas.openxmlformats.org/officeDocument/2006/relationships/image" Target="../media/image46.png"/><Relationship Id="rId4" Type="http://schemas.openxmlformats.org/officeDocument/2006/relationships/image" Target="../media/image370.png"/><Relationship Id="rId9" Type="http://schemas.openxmlformats.org/officeDocument/2006/relationships/image" Target="../media/image39.png"/><Relationship Id="rId14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0.png"/><Relationship Id="rId13" Type="http://schemas.openxmlformats.org/officeDocument/2006/relationships/image" Target="../media/image54.png"/><Relationship Id="rId18" Type="http://schemas.openxmlformats.org/officeDocument/2006/relationships/image" Target="../media/image59.png"/><Relationship Id="rId26" Type="http://schemas.openxmlformats.org/officeDocument/2006/relationships/image" Target="../media/image67.png"/><Relationship Id="rId21" Type="http://schemas.openxmlformats.org/officeDocument/2006/relationships/image" Target="../media/image62.png"/><Relationship Id="rId7" Type="http://schemas.openxmlformats.org/officeDocument/2006/relationships/image" Target="../media/image400.png"/><Relationship Id="rId12" Type="http://schemas.openxmlformats.org/officeDocument/2006/relationships/image" Target="../media/image53.png"/><Relationship Id="rId17" Type="http://schemas.openxmlformats.org/officeDocument/2006/relationships/image" Target="../media/image58.png"/><Relationship Id="rId25" Type="http://schemas.openxmlformats.org/officeDocument/2006/relationships/image" Target="../media/image66.png"/><Relationship Id="rId2" Type="http://schemas.openxmlformats.org/officeDocument/2006/relationships/image" Target="../media/image50.png"/><Relationship Id="rId16" Type="http://schemas.openxmlformats.org/officeDocument/2006/relationships/image" Target="../media/image57.png"/><Relationship Id="rId20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0.png"/><Relationship Id="rId11" Type="http://schemas.openxmlformats.org/officeDocument/2006/relationships/image" Target="../media/image44.png"/><Relationship Id="rId24" Type="http://schemas.openxmlformats.org/officeDocument/2006/relationships/image" Target="../media/image65.png"/><Relationship Id="rId5" Type="http://schemas.openxmlformats.org/officeDocument/2006/relationships/image" Target="../media/image380.png"/><Relationship Id="rId15" Type="http://schemas.openxmlformats.org/officeDocument/2006/relationships/image" Target="../media/image56.png"/><Relationship Id="rId23" Type="http://schemas.openxmlformats.org/officeDocument/2006/relationships/image" Target="../media/image64.png"/><Relationship Id="rId10" Type="http://schemas.openxmlformats.org/officeDocument/2006/relationships/image" Target="../media/image52.png"/><Relationship Id="rId19" Type="http://schemas.openxmlformats.org/officeDocument/2006/relationships/image" Target="../media/image61.png"/><Relationship Id="rId4" Type="http://schemas.openxmlformats.org/officeDocument/2006/relationships/image" Target="../media/image370.png"/><Relationship Id="rId9" Type="http://schemas.openxmlformats.org/officeDocument/2006/relationships/image" Target="../media/image420.png"/><Relationship Id="rId14" Type="http://schemas.openxmlformats.org/officeDocument/2006/relationships/image" Target="../media/image55.png"/><Relationship Id="rId22" Type="http://schemas.openxmlformats.org/officeDocument/2006/relationships/image" Target="../media/image63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BBFDE97-0EDA-A22D-14F7-C407B710CD83}"/>
              </a:ext>
            </a:extLst>
          </p:cNvPr>
          <p:cNvSpPr txBox="1"/>
          <p:nvPr/>
        </p:nvSpPr>
        <p:spPr>
          <a:xfrm>
            <a:off x="4403812" y="4377878"/>
            <a:ext cx="33843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Těžiště tuhého tělesa</a:t>
            </a:r>
          </a:p>
          <a:p>
            <a:pPr algn="ctr"/>
            <a:r>
              <a:rPr lang="cs-CZ" dirty="0"/>
              <a:t>Nalezení těžiště</a:t>
            </a:r>
          </a:p>
          <a:p>
            <a:pPr algn="ctr"/>
            <a:r>
              <a:rPr lang="cs-CZ" dirty="0"/>
              <a:t>Nalezení těžiště výpočtem</a:t>
            </a:r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D7D84621-F5E8-24A0-9D4E-27257A5F8259}"/>
              </a:ext>
            </a:extLst>
          </p:cNvPr>
          <p:cNvSpPr>
            <a:spLocks noGrp="1"/>
          </p:cNvSpPr>
          <p:nvPr/>
        </p:nvSpPr>
        <p:spPr>
          <a:xfrm>
            <a:off x="3149162" y="1786000"/>
            <a:ext cx="5893677" cy="229107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Mechanika tuhého tělesa</a:t>
            </a:r>
            <a:br>
              <a:rPr lang="cs-CZ" dirty="0"/>
            </a:br>
            <a:r>
              <a:rPr lang="cs-CZ" dirty="0"/>
              <a:t>(Fyz64)</a:t>
            </a:r>
          </a:p>
        </p:txBody>
      </p:sp>
      <p:sp>
        <p:nvSpPr>
          <p:cNvPr id="5" name="TextovéPole 6">
            <a:extLst>
              <a:ext uri="{FF2B5EF4-FFF2-40B4-BE49-F238E27FC236}">
                <a16:creationId xmlns:a16="http://schemas.microsoft.com/office/drawing/2014/main" id="{7357C78A-CC9C-A061-3D1A-FBC0D3683CFF}"/>
              </a:ext>
            </a:extLst>
          </p:cNvPr>
          <p:cNvSpPr txBox="1"/>
          <p:nvPr/>
        </p:nvSpPr>
        <p:spPr>
          <a:xfrm>
            <a:off x="407368" y="616065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17. 7. 2025</a:t>
            </a:r>
          </a:p>
        </p:txBody>
      </p:sp>
      <p:sp>
        <p:nvSpPr>
          <p:cNvPr id="6" name="TextovéPole 7">
            <a:extLst>
              <a:ext uri="{FF2B5EF4-FFF2-40B4-BE49-F238E27FC236}">
                <a16:creationId xmlns:a16="http://schemas.microsoft.com/office/drawing/2014/main" id="{0BB99722-8472-A2B4-04EA-32A5E62680B4}"/>
              </a:ext>
            </a:extLst>
          </p:cNvPr>
          <p:cNvSpPr txBox="1"/>
          <p:nvPr/>
        </p:nvSpPr>
        <p:spPr>
          <a:xfrm>
            <a:off x="8688288" y="6160658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Prezentace obsahuje animace</a:t>
            </a:r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476672"/>
            <a:ext cx="3600001" cy="900000"/>
            <a:chOff x="5375920" y="674864"/>
            <a:chExt cx="4750522" cy="1130585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01EFDD-3FB4-0CB7-47B0-974ED9BFAD52}"/>
              </a:ext>
            </a:extLst>
          </p:cNvPr>
          <p:cNvSpPr txBox="1"/>
          <p:nvPr/>
        </p:nvSpPr>
        <p:spPr>
          <a:xfrm>
            <a:off x="484554" y="341579"/>
            <a:ext cx="26275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/>
              </a:rPr>
              <a:t>Těžiště tuhého tělesa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1B31A73-2025-AB52-D856-2628E964DD46}"/>
                  </a:ext>
                </a:extLst>
              </p:cNvPr>
              <p:cNvSpPr txBox="1"/>
              <p:nvPr/>
            </p:nvSpPr>
            <p:spPr>
              <a:xfrm>
                <a:off x="484552" y="717388"/>
                <a:ext cx="11418277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Tuhé těleso si představujeme složené z velkého počtu hmotných bodů na které v homogenním tíhovém poli Země působí tíhové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, …. ,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cs-CZ" dirty="0"/>
                  <a:t>, které jsou navzájem rovnoběžné a mají svislý směr. </a:t>
                </a:r>
                <a:r>
                  <a:rPr lang="cs-CZ" b="1" dirty="0"/>
                  <a:t>Výslednice</a:t>
                </a:r>
                <a:r>
                  <a:rPr lang="cs-CZ" dirty="0"/>
                  <a:t> všech těchto sil je </a:t>
                </a:r>
                <a:r>
                  <a:rPr lang="cs-CZ" b="1" dirty="0"/>
                  <a:t>tíhová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𝑮</m:t>
                        </m:r>
                      </m:sub>
                    </m:sSub>
                  </m:oMath>
                </a14:m>
                <a:r>
                  <a:rPr lang="cs-CZ" dirty="0"/>
                  <a:t>,</a:t>
                </a:r>
                <a:r>
                  <a:rPr lang="cs-CZ" b="1" dirty="0"/>
                  <a:t> </a:t>
                </a:r>
                <a:r>
                  <a:rPr lang="cs-CZ" dirty="0"/>
                  <a:t>kterou působí Země na celé těleso. </a:t>
                </a:r>
              </a:p>
              <a:p>
                <a:r>
                  <a:rPr lang="cs-CZ" dirty="0"/>
                  <a:t>Působiště této tíhové síly je v </a:t>
                </a:r>
                <a:r>
                  <a:rPr lang="cs-CZ" b="1" dirty="0"/>
                  <a:t>těžišti tělesa.</a:t>
                </a:r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1B31A73-2025-AB52-D856-2628E964DD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552" y="717388"/>
                <a:ext cx="11418277" cy="1200329"/>
              </a:xfrm>
              <a:prstGeom prst="rect">
                <a:avLst/>
              </a:prstGeom>
              <a:blipFill>
                <a:blip r:embed="rId3"/>
                <a:stretch>
                  <a:fillRect l="-427" t="-3046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extLst>
              <a:ext uri="{FF2B5EF4-FFF2-40B4-BE49-F238E27FC236}">
                <a16:creationId xmlns:a16="http://schemas.microsoft.com/office/drawing/2014/main" id="{D62666A9-2ECD-26D7-00EA-7F05E9941C1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020" t="6776" r="6024" b="72549"/>
          <a:stretch/>
        </p:blipFill>
        <p:spPr>
          <a:xfrm>
            <a:off x="584442" y="2663450"/>
            <a:ext cx="2313354" cy="1964085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4C59FE56-D19C-E385-DC3D-C5645D8E765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77" t="29696" r="1042" b="59109"/>
          <a:stretch/>
        </p:blipFill>
        <p:spPr>
          <a:xfrm>
            <a:off x="3120051" y="1917717"/>
            <a:ext cx="8487507" cy="149146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9F7ED72B-DAE7-C7B4-FA3D-92DEEB66CD0B}"/>
              </a:ext>
            </a:extLst>
          </p:cNvPr>
          <p:cNvSpPr txBox="1"/>
          <p:nvPr/>
        </p:nvSpPr>
        <p:spPr>
          <a:xfrm>
            <a:off x="3167865" y="3335334"/>
            <a:ext cx="8391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Poloha těžiště tuhého tělesa je stálá a závisí na rozložení látky v tělese.</a:t>
            </a:r>
          </a:p>
          <a:p>
            <a:r>
              <a:rPr lang="cs-CZ" b="1" dirty="0"/>
              <a:t>Těžiště stejnorodých a pravidelných těles</a:t>
            </a:r>
            <a:r>
              <a:rPr lang="cs-CZ" dirty="0"/>
              <a:t>, jako je například koule, krychle, válec, leží v jejich </a:t>
            </a:r>
            <a:r>
              <a:rPr lang="cs-CZ" b="1" dirty="0"/>
              <a:t>geometrickém středu</a:t>
            </a:r>
            <a:r>
              <a:rPr lang="cs-CZ" dirty="0"/>
              <a:t>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94C0C3D-5753-8716-9183-0DC8AB257937}"/>
              </a:ext>
            </a:extLst>
          </p:cNvPr>
          <p:cNvSpPr txBox="1"/>
          <p:nvPr/>
        </p:nvSpPr>
        <p:spPr>
          <a:xfrm>
            <a:off x="3248642" y="4254456"/>
            <a:ext cx="8311101" cy="92333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Jestliže má stejnorodé těleso </a:t>
            </a:r>
            <a:r>
              <a:rPr lang="cs-CZ" b="1" dirty="0"/>
              <a:t>osu souměrnosti</a:t>
            </a:r>
            <a:r>
              <a:rPr lang="cs-CZ" dirty="0"/>
              <a:t>, leží těžiště tohoto tělesa na této ose. </a:t>
            </a:r>
          </a:p>
          <a:p>
            <a:r>
              <a:rPr lang="cs-CZ" dirty="0"/>
              <a:t>Například těžiště rotačního kužele je na jeho rotační ose.</a:t>
            </a:r>
          </a:p>
          <a:p>
            <a:r>
              <a:rPr lang="cs-CZ" dirty="0"/>
              <a:t>U stejnorodých těles, které mají </a:t>
            </a:r>
            <a:r>
              <a:rPr lang="cs-CZ" b="1" dirty="0"/>
              <a:t>rovinu souměrnosti</a:t>
            </a:r>
            <a:r>
              <a:rPr lang="cs-CZ" dirty="0"/>
              <a:t>, je těžiště v této rovině.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0375AD03-6130-FE5B-4FBB-E37F196027D8}"/>
              </a:ext>
            </a:extLst>
          </p:cNvPr>
          <p:cNvSpPr txBox="1"/>
          <p:nvPr/>
        </p:nvSpPr>
        <p:spPr>
          <a:xfrm>
            <a:off x="481964" y="5261286"/>
            <a:ext cx="111255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Těžiště tělesa může být i mimo látku tělesa. Tak je tomu u dutých těles, jako je dutá koule, dutá krychle, dutý válec. Mimo látku tělesa je také těžiště prstence, podkovy, ohnutého drátu apod.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11894997-53B4-69E9-C0DA-C5DAF19FC69A}"/>
              </a:ext>
            </a:extLst>
          </p:cNvPr>
          <p:cNvSpPr txBox="1"/>
          <p:nvPr/>
        </p:nvSpPr>
        <p:spPr>
          <a:xfrm>
            <a:off x="481964" y="5954338"/>
            <a:ext cx="1122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Polohu těžiště nestejnorodých látek nebo geometricky nepravidelných těles určujeme zpravidla experimentálně. </a:t>
            </a:r>
          </a:p>
          <a:p>
            <a:r>
              <a:rPr lang="cs-CZ" dirty="0"/>
              <a:t>U pravidelný těles můžeme polohu těžiště určit výpočtem.</a:t>
            </a:r>
          </a:p>
        </p:txBody>
      </p:sp>
    </p:spTree>
    <p:extLst>
      <p:ext uri="{BB962C8B-B14F-4D97-AF65-F5344CB8AC3E}">
        <p14:creationId xmlns:p14="http://schemas.microsoft.com/office/powerpoint/2010/main" val="11310017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112125" y="6232228"/>
            <a:ext cx="2133600" cy="365125"/>
          </a:xfrm>
        </p:spPr>
        <p:txBody>
          <a:bodyPr/>
          <a:lstStyle/>
          <a:p>
            <a:pPr>
              <a:defRPr/>
            </a:pPr>
            <a:fld id="{90B20491-C6EB-4F02-A40B-8E724C69EDBB}" type="slidenum">
              <a:rPr lang="cs-CZ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410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9881" y="223919"/>
            <a:ext cx="4904031" cy="633413"/>
          </a:xfrm>
        </p:spPr>
        <p:txBody>
          <a:bodyPr/>
          <a:lstStyle/>
          <a:p>
            <a:pPr algn="l" eaLnBrk="1" hangingPunct="1"/>
            <a:r>
              <a:rPr lang="cs-CZ" sz="2400" b="1" dirty="0">
                <a:solidFill>
                  <a:srgbClr val="595959"/>
                </a:solidFill>
                <a:cs typeface="Times New Roman" pitchFamily="18" charset="0"/>
              </a:rPr>
              <a:t>Experimentální určení polohy těžiště</a:t>
            </a:r>
            <a:endParaRPr lang="cs-CZ" sz="2400" b="1" dirty="0">
              <a:solidFill>
                <a:srgbClr val="595959"/>
              </a:solidFill>
            </a:endParaRPr>
          </a:p>
        </p:txBody>
      </p:sp>
      <p:sp>
        <p:nvSpPr>
          <p:cNvPr id="4102" name="Rectangle 12"/>
          <p:cNvSpPr>
            <a:spLocks noChangeArrowheads="1"/>
          </p:cNvSpPr>
          <p:nvPr/>
        </p:nvSpPr>
        <p:spPr bwMode="auto">
          <a:xfrm>
            <a:off x="4367213" y="3860801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cs-CZ" b="1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45EA3246-FF94-B437-BAE6-ECADB0DC4C0A}"/>
              </a:ext>
            </a:extLst>
          </p:cNvPr>
          <p:cNvSpPr txBox="1"/>
          <p:nvPr/>
        </p:nvSpPr>
        <p:spPr>
          <a:xfrm>
            <a:off x="399881" y="1105916"/>
            <a:ext cx="114492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cs-CZ" sz="1800" dirty="0">
                <a:latin typeface="Arial" charset="0"/>
                <a:cs typeface="Times New Roman" pitchFamily="18" charset="0"/>
              </a:rPr>
              <a:t>Těžiště tělesa leží v průsečíků těžnic. V případě geometricky jednoduchých těles (trojúhelník, čtverec, obdélník, atp. lze nalézt těžiště konstrukcí.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B47E9E0-1AEC-34E2-202E-96DAAD064628}"/>
              </a:ext>
            </a:extLst>
          </p:cNvPr>
          <p:cNvSpPr txBox="1"/>
          <p:nvPr/>
        </p:nvSpPr>
        <p:spPr>
          <a:xfrm>
            <a:off x="493441" y="2126570"/>
            <a:ext cx="66247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U nepravidelných těles určujeme polohu těžiště </a:t>
            </a:r>
            <a:r>
              <a:rPr lang="cs-CZ" b="1" dirty="0"/>
              <a:t>experimentem, </a:t>
            </a:r>
            <a:r>
              <a:rPr lang="cs-CZ" dirty="0"/>
              <a:t>například zavěšováním v různých bodech jejich povrchu.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EE21587-3D82-28E5-1E52-CDC5BD5688D5}"/>
                  </a:ext>
                </a:extLst>
              </p:cNvPr>
              <p:cNvSpPr txBox="1"/>
              <p:nvPr/>
            </p:nvSpPr>
            <p:spPr>
              <a:xfrm>
                <a:off x="493441" y="3789040"/>
                <a:ext cx="6624736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Zavěsíme-li například těleso tvaru desky postupně do bodů A </a:t>
                </a:r>
                <a:r>
                  <a:rPr lang="cs-CZ" dirty="0" err="1"/>
                  <a:t>a</a:t>
                </a:r>
                <a:r>
                  <a:rPr lang="cs-CZ" dirty="0"/>
                  <a:t> B – viz obrázek, ustálí se v takové poloze, že jeho těžiště leží na svislé přímce procházející bodem závěsu, tj. </a:t>
                </a:r>
                <a:r>
                  <a:rPr lang="cs-CZ" b="1" dirty="0"/>
                  <a:t>těžnicí</a:t>
                </a:r>
                <a:r>
                  <a:rPr lang="cs-CZ" dirty="0"/>
                  <a:t>. Průsečík těžnic pak určuje polohu těžiště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EE21587-3D82-28E5-1E52-CDC5BD5688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441" y="3789040"/>
                <a:ext cx="6624736" cy="1200329"/>
              </a:xfrm>
              <a:prstGeom prst="rect">
                <a:avLst/>
              </a:prstGeom>
              <a:blipFill>
                <a:blip r:embed="rId3"/>
                <a:stretch>
                  <a:fillRect l="-828" t="-3061" b="-76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Obrázek 6">
            <a:extLst>
              <a:ext uri="{FF2B5EF4-FFF2-40B4-BE49-F238E27FC236}">
                <a16:creationId xmlns:a16="http://schemas.microsoft.com/office/drawing/2014/main" id="{64B87C65-2DBD-E407-BC47-B919591B6EC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70"/>
          <a:stretch/>
        </p:blipFill>
        <p:spPr>
          <a:xfrm>
            <a:off x="7968208" y="2000831"/>
            <a:ext cx="3422911" cy="365982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F510C5ED-1FCF-9DB5-E2F5-6E417CE2FE5E}"/>
                  </a:ext>
                </a:extLst>
              </p:cNvPr>
              <p:cNvSpPr txBox="1"/>
              <p:nvPr/>
            </p:nvSpPr>
            <p:spPr>
              <a:xfrm>
                <a:off x="191344" y="496920"/>
                <a:ext cx="11809312" cy="16100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Určete polohu těžiště tělesa, které se skládá z tyče o délce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</m:oMath>
                </a14:m>
                <a:r>
                  <a:rPr lang="cs-CZ" dirty="0"/>
                  <a:t> a hmotnosti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=4,0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, na jejichž koncích jsou upevněny koule. Levá koule má poloměr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</m:oMath>
                </a14:m>
                <a:r>
                  <a:rPr lang="cs-CZ" dirty="0"/>
                  <a:t> a hmotnost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, pravá koule má poloměr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=8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</m:oMath>
                </a14:m>
                <a:r>
                  <a:rPr lang="cs-CZ" dirty="0"/>
                  <a:t> a má hmotnost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. Všechny části tělesa jsou stejnorodé.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r>
                  <a:rPr lang="cs-CZ" sz="1600" b="1" dirty="0"/>
                  <a:t>Tyč:</a:t>
                </a:r>
                <a:r>
                  <a:rPr lang="cs-CZ" sz="1600" dirty="0"/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=50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=0,5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=4,0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cs-CZ" sz="1600" b="1" dirty="0"/>
                  <a:t>levá koule: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=0,1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=24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cs-CZ" sz="1600" b="1" dirty="0"/>
                  <a:t>pravá koule: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=8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=0,08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=12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endParaRPr lang="cs-CZ" sz="1600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F510C5ED-1FCF-9DB5-E2F5-6E417CE2FE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344" y="496920"/>
                <a:ext cx="11809312" cy="1610056"/>
              </a:xfrm>
              <a:prstGeom prst="rect">
                <a:avLst/>
              </a:prstGeom>
              <a:blipFill>
                <a:blip r:embed="rId2"/>
                <a:stretch>
                  <a:fillRect l="-413" t="-2273" b="-26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2E73C7CB-5091-391D-2FE5-F252FDE5A50F}"/>
              </a:ext>
            </a:extLst>
          </p:cNvPr>
          <p:cNvCxnSpPr/>
          <p:nvPr/>
        </p:nvCxnSpPr>
        <p:spPr>
          <a:xfrm>
            <a:off x="263352" y="2106976"/>
            <a:ext cx="116652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>
            <a:extLst>
              <a:ext uri="{FF2B5EF4-FFF2-40B4-BE49-F238E27FC236}">
                <a16:creationId xmlns:a16="http://schemas.microsoft.com/office/drawing/2014/main" id="{46D8613D-C923-0221-229A-70CF69661ED1}"/>
              </a:ext>
            </a:extLst>
          </p:cNvPr>
          <p:cNvSpPr txBox="1"/>
          <p:nvPr/>
        </p:nvSpPr>
        <p:spPr>
          <a:xfrm>
            <a:off x="263352" y="101741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– postup při výpočtu polohy těžiště tělesa, které má osu souměrnosti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1EE2F8F3-317C-4BC5-8A8E-14802495F3DF}"/>
                  </a:ext>
                </a:extLst>
              </p:cNvPr>
              <p:cNvSpPr txBox="1"/>
              <p:nvPr/>
            </p:nvSpPr>
            <p:spPr>
              <a:xfrm>
                <a:off x="3503385" y="2152388"/>
                <a:ext cx="8497271" cy="30499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Těleso má osu souměrnosti procházející středy koulí, těžiště tedy leží na této ose. Ve zvolené soustavě souřadnic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cs-CZ" sz="1600" i="1" dirty="0" err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sz="1600" i="1" dirty="0" err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sz="1600" i="1" dirty="0" err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sz="1600" i="1" dirty="0" err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sz="1600" i="1" dirty="0" err="1" smtClean="0">
                        <a:latin typeface="Cambria Math" panose="02040503050406030204" pitchFamily="18" charset="0"/>
                      </a:rPr>
                      <m:t>𝑧</m:t>
                    </m:r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sz="1600" dirty="0"/>
                  <a:t> je osa souměrnosti totožná s osou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cs-CZ" sz="1600" dirty="0"/>
                  <a:t> </a:t>
                </a:r>
              </a:p>
              <a:p>
                <a:r>
                  <a:rPr lang="cs-CZ" sz="1600" dirty="0"/>
                  <a:t>Na levou kouli působí tíhová síla: 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𝑮</m:t>
                        </m:r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sz="16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𝒈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=24∙10=240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sz="1600" dirty="0"/>
                  <a:t>, která má působiště na ose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dirty="0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cs-CZ" sz="1600" b="0" i="1" dirty="0" smtClean="0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sz="1600" b="0" i="1" dirty="0" smtClean="0">
                        <a:latin typeface="Cambria Math" panose="02040503050406030204" pitchFamily="18" charset="0"/>
                      </a:rPr>
                      <m:t>=0,1 </m:t>
                    </m:r>
                    <m:r>
                      <m:rPr>
                        <m:sty m:val="p"/>
                      </m:rPr>
                      <a:rPr lang="cs-CZ" sz="1600" b="0" i="0" dirty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endParaRPr lang="cs-CZ" sz="1600" dirty="0"/>
              </a:p>
              <a:p>
                <a:endParaRPr lang="cs-CZ" sz="800" dirty="0"/>
              </a:p>
              <a:p>
                <a:r>
                  <a:rPr lang="cs-CZ" sz="1600" dirty="0"/>
                  <a:t>Na tyč působí tíhová síla: 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𝑮</m:t>
                        </m:r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sz="16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𝒈</m:t>
                    </m:r>
                    <m:r>
                      <a:rPr lang="cs-CZ" sz="16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=4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∙10=40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sz="1600" dirty="0"/>
                  <a:t>, která má působiště na ose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sz="16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=2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=0,45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endParaRPr lang="cs-CZ" sz="1600" dirty="0"/>
              </a:p>
              <a:p>
                <a:endParaRPr lang="cs-CZ" sz="800" dirty="0"/>
              </a:p>
              <a:p>
                <a:r>
                  <a:rPr lang="cs-CZ" sz="1600" dirty="0"/>
                  <a:t>Na pravou kouli působí tíhová síla: 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sz="16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𝒈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=12∙10=120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sz="1600" dirty="0"/>
                  <a:t>, která má působiště na ose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sz="16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=2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=0,78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endParaRPr lang="cs-CZ" sz="1600" dirty="0"/>
              </a:p>
              <a:p>
                <a:endParaRPr lang="cs-CZ" sz="800" dirty="0"/>
              </a:p>
              <a:p>
                <a:r>
                  <a:rPr lang="cs-CZ" sz="1600" dirty="0"/>
                  <a:t>Výslednicí těchto sil je síla: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1" i="1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600" b="1" i="1">
                              <a:latin typeface="Cambria Math" panose="02040503050406030204" pitchFamily="18" charset="0"/>
                            </a:rPr>
                            <m:t>𝑮</m:t>
                          </m:r>
                          <m:r>
                            <a:rPr lang="cs-CZ" sz="1600" b="1" i="1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cs-CZ" sz="1600" b="1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1" i="1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600" b="1" i="1">
                              <a:latin typeface="Cambria Math" panose="02040503050406030204" pitchFamily="18" charset="0"/>
                            </a:rPr>
                            <m:t>𝑮</m:t>
                          </m:r>
                          <m:r>
                            <a:rPr lang="cs-CZ" sz="1600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cs-CZ" sz="1600" b="1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1" i="1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600" b="1" i="1">
                              <a:latin typeface="Cambria Math" panose="02040503050406030204" pitchFamily="18" charset="0"/>
                            </a:rPr>
                            <m:t>𝑮</m:t>
                          </m:r>
                          <m:r>
                            <a:rPr lang="cs-CZ" sz="1600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cs-CZ" sz="16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1EE2F8F3-317C-4BC5-8A8E-14802495F3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3385" y="2152388"/>
                <a:ext cx="8497271" cy="3049937"/>
              </a:xfrm>
              <a:prstGeom prst="rect">
                <a:avLst/>
              </a:prstGeom>
              <a:blipFill>
                <a:blip r:embed="rId3"/>
                <a:stretch>
                  <a:fillRect l="-430" t="-600" b="-2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Obrázek 10">
            <a:extLst>
              <a:ext uri="{FF2B5EF4-FFF2-40B4-BE49-F238E27FC236}">
                <a16:creationId xmlns:a16="http://schemas.microsoft.com/office/drawing/2014/main" id="{861996ED-CD0B-E3FE-451B-390158AE49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2284202"/>
            <a:ext cx="3384049" cy="226505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F5135482-CD24-B162-498A-B9645B966A19}"/>
                  </a:ext>
                </a:extLst>
              </p:cNvPr>
              <p:cNvSpPr txBox="1"/>
              <p:nvPr/>
            </p:nvSpPr>
            <p:spPr>
              <a:xfrm>
                <a:off x="289751" y="5247736"/>
                <a:ext cx="11737304" cy="8726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Moment výsledné tíhové síly vzhledem k ose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cs-CZ" sz="1600" dirty="0"/>
                  <a:t> musí být roven součtu momentů jednotlivých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cs-CZ" sz="1600" dirty="0"/>
                  <a:t> vzhledem k ose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cs-CZ" sz="1600" dirty="0"/>
                  <a:t>.</a:t>
                </a:r>
              </a:p>
              <a:p>
                <a:endParaRPr lang="cs-CZ" sz="800" dirty="0"/>
              </a:p>
              <a:p>
                <a:r>
                  <a:rPr lang="cs-CZ" sz="1600" dirty="0"/>
                  <a:t>(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)∙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sz="1600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sz="1600" i="1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→        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sub>
                        </m:s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sub>
                        </m:s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sub>
                        </m:s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den>
                    </m:f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0,34 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</m:oMath>
                </a14:m>
                <a:endParaRPr lang="cs-CZ" sz="1600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F5135482-CD24-B162-498A-B9645B966A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751" y="5247736"/>
                <a:ext cx="11737304" cy="872611"/>
              </a:xfrm>
              <a:prstGeom prst="rect">
                <a:avLst/>
              </a:prstGeom>
              <a:blipFill>
                <a:blip r:embed="rId5"/>
                <a:stretch>
                  <a:fillRect l="-312" t="-20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9" name="Skupina 18">
            <a:extLst>
              <a:ext uri="{FF2B5EF4-FFF2-40B4-BE49-F238E27FC236}">
                <a16:creationId xmlns:a16="http://schemas.microsoft.com/office/drawing/2014/main" id="{44166F1C-15F9-C500-6E6D-234F5A3A6DDD}"/>
              </a:ext>
            </a:extLst>
          </p:cNvPr>
          <p:cNvGrpSpPr/>
          <p:nvPr/>
        </p:nvGrpSpPr>
        <p:grpSpPr>
          <a:xfrm>
            <a:off x="695400" y="3068960"/>
            <a:ext cx="855550" cy="1872208"/>
            <a:chOff x="695400" y="3068960"/>
            <a:chExt cx="855550" cy="1872208"/>
          </a:xfrm>
        </p:grpSpPr>
        <p:cxnSp>
          <p:nvCxnSpPr>
            <p:cNvPr id="14" name="Přímá spojnice 13">
              <a:extLst>
                <a:ext uri="{FF2B5EF4-FFF2-40B4-BE49-F238E27FC236}">
                  <a16:creationId xmlns:a16="http://schemas.microsoft.com/office/drawing/2014/main" id="{6B3E5B92-94DE-7F18-3BBD-38C7A50C9E6F}"/>
                </a:ext>
              </a:extLst>
            </p:cNvPr>
            <p:cNvCxnSpPr/>
            <p:nvPr/>
          </p:nvCxnSpPr>
          <p:spPr>
            <a:xfrm>
              <a:off x="695400" y="3068960"/>
              <a:ext cx="0" cy="187220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>
              <a:extLst>
                <a:ext uri="{FF2B5EF4-FFF2-40B4-BE49-F238E27FC236}">
                  <a16:creationId xmlns:a16="http://schemas.microsoft.com/office/drawing/2014/main" id="{7CD80B00-6035-F824-F137-F23D9B7A5C42}"/>
                </a:ext>
              </a:extLst>
            </p:cNvPr>
            <p:cNvCxnSpPr/>
            <p:nvPr/>
          </p:nvCxnSpPr>
          <p:spPr>
            <a:xfrm>
              <a:off x="1550950" y="3068960"/>
              <a:ext cx="0" cy="187220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se šipkou 16">
              <a:extLst>
                <a:ext uri="{FF2B5EF4-FFF2-40B4-BE49-F238E27FC236}">
                  <a16:creationId xmlns:a16="http://schemas.microsoft.com/office/drawing/2014/main" id="{A1CAD666-1DB9-C72D-C6DD-13C55D6E562A}"/>
                </a:ext>
              </a:extLst>
            </p:cNvPr>
            <p:cNvCxnSpPr/>
            <p:nvPr/>
          </p:nvCxnSpPr>
          <p:spPr>
            <a:xfrm>
              <a:off x="695400" y="4869160"/>
              <a:ext cx="855550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ovéPole 17">
              <a:extLst>
                <a:ext uri="{FF2B5EF4-FFF2-40B4-BE49-F238E27FC236}">
                  <a16:creationId xmlns:a16="http://schemas.microsoft.com/office/drawing/2014/main" id="{8D742CA0-66E1-A2A6-9138-F497A2F48957}"/>
                </a:ext>
              </a:extLst>
            </p:cNvPr>
            <p:cNvSpPr txBox="1"/>
            <p:nvPr/>
          </p:nvSpPr>
          <p:spPr>
            <a:xfrm>
              <a:off x="742996" y="4523658"/>
              <a:ext cx="76035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/>
                <a:t>0,34 m</a:t>
              </a:r>
            </a:p>
          </p:txBody>
        </p:sp>
      </p:grp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CCA34E4B-A49C-0919-867C-3E59990A5FF8}"/>
              </a:ext>
            </a:extLst>
          </p:cNvPr>
          <p:cNvSpPr txBox="1"/>
          <p:nvPr/>
        </p:nvSpPr>
        <p:spPr>
          <a:xfrm>
            <a:off x="289751" y="6146680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Těžiště tělesa leží ve vzdálenosti 0,34 m od levého okraje tělesa.</a:t>
            </a:r>
          </a:p>
        </p:txBody>
      </p:sp>
    </p:spTree>
    <p:extLst>
      <p:ext uri="{BB962C8B-B14F-4D97-AF65-F5344CB8AC3E}">
        <p14:creationId xmlns:p14="http://schemas.microsoft.com/office/powerpoint/2010/main" val="2041434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F510C5ED-1FCF-9DB5-E2F5-6E417CE2FE5E}"/>
                  </a:ext>
                </a:extLst>
              </p:cNvPr>
              <p:cNvSpPr txBox="1"/>
              <p:nvPr/>
            </p:nvSpPr>
            <p:spPr>
              <a:xfrm>
                <a:off x="191344" y="496920"/>
                <a:ext cx="11809312" cy="16100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Určete polohu těžiště tělesa, které se skládá z tyče o délce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</m:oMath>
                </a14:m>
                <a:r>
                  <a:rPr lang="cs-CZ" dirty="0"/>
                  <a:t> a hmotnosti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=4,0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, na jejichž koncích jsou upevněny koule. Levá koule má poloměr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</m:oMath>
                </a14:m>
                <a:r>
                  <a:rPr lang="cs-CZ" dirty="0"/>
                  <a:t> a hmotnost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, pravá koule má poloměr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=8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</m:oMath>
                </a14:m>
                <a:r>
                  <a:rPr lang="cs-CZ" dirty="0"/>
                  <a:t> a má hmotnost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. Všechny části tělesa jsou stejnorodé.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r>
                  <a:rPr lang="cs-CZ" sz="1600" b="1" dirty="0"/>
                  <a:t>Tyč:</a:t>
                </a:r>
                <a:r>
                  <a:rPr lang="cs-CZ" sz="1600" dirty="0"/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=50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=0,5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=4,0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cs-CZ" sz="1600" b="1" dirty="0"/>
                  <a:t>levá koule: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=0,1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=24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cs-CZ" sz="1600" b="1" dirty="0"/>
                  <a:t>pravá koule: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=8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=0,08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=12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endParaRPr lang="cs-CZ" sz="1600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F510C5ED-1FCF-9DB5-E2F5-6E417CE2FE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344" y="496920"/>
                <a:ext cx="11809312" cy="1610056"/>
              </a:xfrm>
              <a:prstGeom prst="rect">
                <a:avLst/>
              </a:prstGeom>
              <a:blipFill>
                <a:blip r:embed="rId2"/>
                <a:stretch>
                  <a:fillRect l="-413" t="-2273" b="-26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2E73C7CB-5091-391D-2FE5-F252FDE5A50F}"/>
              </a:ext>
            </a:extLst>
          </p:cNvPr>
          <p:cNvCxnSpPr/>
          <p:nvPr/>
        </p:nvCxnSpPr>
        <p:spPr>
          <a:xfrm>
            <a:off x="263352" y="2106976"/>
            <a:ext cx="116652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>
            <a:extLst>
              <a:ext uri="{FF2B5EF4-FFF2-40B4-BE49-F238E27FC236}">
                <a16:creationId xmlns:a16="http://schemas.microsoft.com/office/drawing/2014/main" id="{46D8613D-C923-0221-229A-70CF69661ED1}"/>
              </a:ext>
            </a:extLst>
          </p:cNvPr>
          <p:cNvSpPr txBox="1"/>
          <p:nvPr/>
        </p:nvSpPr>
        <p:spPr>
          <a:xfrm>
            <a:off x="263352" y="101741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– postup při výpočtu polohy těžiště tělesa, které má osu souměrnosti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861996ED-CD0B-E3FE-451B-390158AE49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5" y="2190009"/>
            <a:ext cx="5487545" cy="367299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F5135482-CD24-B162-498A-B9645B966A19}"/>
                  </a:ext>
                </a:extLst>
              </p:cNvPr>
              <p:cNvSpPr txBox="1"/>
              <p:nvPr/>
            </p:nvSpPr>
            <p:spPr>
              <a:xfrm>
                <a:off x="407368" y="5863015"/>
                <a:ext cx="11737304" cy="8726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Moment výsledné tíhové síly vzhledem k ose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cs-CZ" sz="1600" dirty="0"/>
                  <a:t> musí být roven součtu momentů jednotlivých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cs-CZ" sz="1600" dirty="0"/>
                  <a:t> vzhledem k ose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cs-CZ" sz="1600" dirty="0"/>
                  <a:t>.</a:t>
                </a:r>
              </a:p>
              <a:p>
                <a:endParaRPr lang="cs-CZ" sz="800" dirty="0"/>
              </a:p>
              <a:p>
                <a:r>
                  <a:rPr lang="cs-CZ" sz="1600" dirty="0"/>
                  <a:t>(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)∙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sz="1600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sz="1600" i="1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→        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sub>
                        </m:s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sub>
                        </m:s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sub>
                        </m:s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den>
                    </m:f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0,34 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</m:oMath>
                </a14:m>
                <a:endParaRPr lang="cs-CZ" sz="1600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F5135482-CD24-B162-498A-B9645B966A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368" y="5863015"/>
                <a:ext cx="11737304" cy="872611"/>
              </a:xfrm>
              <a:prstGeom prst="rect">
                <a:avLst/>
              </a:prstGeom>
              <a:blipFill>
                <a:blip r:embed="rId4"/>
                <a:stretch>
                  <a:fillRect l="-312" t="-20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ál 1">
            <a:extLst>
              <a:ext uri="{FF2B5EF4-FFF2-40B4-BE49-F238E27FC236}">
                <a16:creationId xmlns:a16="http://schemas.microsoft.com/office/drawing/2014/main" id="{3CCB8225-1849-4252-8B3F-D3DF37EE049B}"/>
              </a:ext>
            </a:extLst>
          </p:cNvPr>
          <p:cNvSpPr/>
          <p:nvPr/>
        </p:nvSpPr>
        <p:spPr>
          <a:xfrm>
            <a:off x="3503712" y="3356992"/>
            <a:ext cx="144016" cy="1440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6194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Zástupný symbol pro obsah 2"/>
          <p:cNvSpPr txBox="1">
            <a:spLocks/>
          </p:cNvSpPr>
          <p:nvPr/>
        </p:nvSpPr>
        <p:spPr bwMode="auto">
          <a:xfrm>
            <a:off x="1992313" y="333376"/>
            <a:ext cx="82296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charset="0"/>
              <a:buChar char="•"/>
            </a:pPr>
            <a:endParaRPr lang="cs-CZ" sz="3200">
              <a:latin typeface="Calibri" pitchFamily="34" charset="0"/>
            </a:endParaRPr>
          </a:p>
        </p:txBody>
      </p:sp>
      <p:sp>
        <p:nvSpPr>
          <p:cNvPr id="29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112125" y="6232228"/>
            <a:ext cx="2133600" cy="365125"/>
          </a:xfrm>
        </p:spPr>
        <p:txBody>
          <a:bodyPr/>
          <a:lstStyle/>
          <a:p>
            <a:pPr>
              <a:defRPr/>
            </a:pPr>
            <a:fld id="{90B20491-C6EB-4F02-A40B-8E724C69EDBB}" type="slidenum">
              <a:rPr lang="cs-CZ"/>
              <a:pPr>
                <a:defRPr/>
              </a:pPr>
              <a:t>6</a:t>
            </a:fld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676" name="Zástupný symbol pro obsah 2"/>
              <p:cNvSpPr>
                <a:spLocks noGrp="1"/>
              </p:cNvSpPr>
              <p:nvPr>
                <p:ph idx="4294967295"/>
              </p:nvPr>
            </p:nvSpPr>
            <p:spPr>
              <a:xfrm>
                <a:off x="1587500" y="1036081"/>
                <a:ext cx="8280400" cy="4967287"/>
              </a:xfrm>
            </p:spPr>
            <p:txBody>
              <a:bodyPr/>
              <a:lstStyle/>
              <a:p>
                <a:pPr marL="0" indent="0" eaLnBrk="1" hangingPunct="1">
                  <a:buNone/>
                </a:pPr>
                <a:r>
                  <a:rPr lang="cs-CZ" sz="1800" dirty="0">
                    <a:latin typeface="Arial" charset="0"/>
                    <a:cs typeface="Times New Roman" pitchFamily="18" charset="0"/>
                  </a:rPr>
                  <a:t>Tuhé těleso je tvořeno dvěma hmotnými body o hmotnosti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800" i="1" dirty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1800" b="0" i="1" dirty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800" b="0" i="1" dirty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sz="1800" dirty="0">
                    <a:latin typeface="Arial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800" i="1" dirty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1800" b="0" i="1" dirty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800" b="0" i="1" dirty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sz="1800" dirty="0">
                    <a:latin typeface="Arial" charset="0"/>
                    <a:cs typeface="Times New Roman" pitchFamily="18" charset="0"/>
                  </a:rPr>
                  <a:t>, které jsou spojeny </a:t>
                </a:r>
                <a:r>
                  <a:rPr lang="cs-CZ" sz="1800" b="1" dirty="0">
                    <a:latin typeface="Arial" charset="0"/>
                    <a:cs typeface="Times New Roman" pitchFamily="18" charset="0"/>
                  </a:rPr>
                  <a:t>nehmotnou</a:t>
                </a:r>
                <a:r>
                  <a:rPr lang="cs-CZ" sz="1800" dirty="0">
                    <a:latin typeface="Arial" charset="0"/>
                    <a:cs typeface="Times New Roman" pitchFamily="18" charset="0"/>
                  </a:rPr>
                  <a:t> tyčí o délce </a:t>
                </a:r>
                <a14:m>
                  <m:oMath xmlns:m="http://schemas.openxmlformats.org/officeDocument/2006/math">
                    <m:r>
                      <a:rPr lang="cs-CZ" sz="1800" i="1" dirty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𝑙</m:t>
                    </m:r>
                  </m:oMath>
                </a14:m>
                <a:r>
                  <a:rPr lang="cs-CZ" sz="1800" dirty="0">
                    <a:latin typeface="Arial" charset="0"/>
                    <a:cs typeface="Times New Roman" pitchFamily="18" charset="0"/>
                  </a:rPr>
                  <a:t>. Najděte těžiště tohoto tuhého tělesa. </a:t>
                </a:r>
              </a:p>
            </p:txBody>
          </p:sp>
        </mc:Choice>
        <mc:Fallback xmlns="">
          <p:sp>
            <p:nvSpPr>
              <p:cNvPr id="2867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4294967295"/>
              </p:nvPr>
            </p:nvSpPr>
            <p:spPr>
              <a:xfrm>
                <a:off x="1587500" y="1036081"/>
                <a:ext cx="8280400" cy="4967287"/>
              </a:xfrm>
              <a:blipFill>
                <a:blip r:embed="rId4"/>
                <a:stretch>
                  <a:fillRect l="-589" t="-7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2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42119" y="312738"/>
            <a:ext cx="8229600" cy="633413"/>
          </a:xfrm>
        </p:spPr>
        <p:txBody>
          <a:bodyPr/>
          <a:lstStyle/>
          <a:p>
            <a:pPr algn="l" eaLnBrk="1" hangingPunct="1"/>
            <a:r>
              <a:rPr lang="cs-CZ" sz="2400" b="1" dirty="0">
                <a:solidFill>
                  <a:srgbClr val="595959"/>
                </a:solidFill>
                <a:cs typeface="Times New Roman" pitchFamily="18" charset="0"/>
              </a:rPr>
              <a:t>Nalezení těžiště tělesa výpočtem</a:t>
            </a:r>
            <a:endParaRPr lang="cs-CZ" sz="2400" b="1" dirty="0">
              <a:solidFill>
                <a:srgbClr val="595959"/>
              </a:solidFill>
            </a:endParaRPr>
          </a:p>
        </p:txBody>
      </p:sp>
      <p:grpSp>
        <p:nvGrpSpPr>
          <p:cNvPr id="49189" name="Group 37"/>
          <p:cNvGrpSpPr>
            <a:grpSpLocks/>
          </p:cNvGrpSpPr>
          <p:nvPr/>
        </p:nvGrpSpPr>
        <p:grpSpPr bwMode="auto">
          <a:xfrm>
            <a:off x="2640013" y="2036764"/>
            <a:ext cx="5973763" cy="1752600"/>
            <a:chOff x="703" y="1283"/>
            <a:chExt cx="3763" cy="1104"/>
          </a:xfrm>
        </p:grpSpPr>
        <p:sp>
          <p:nvSpPr>
            <p:cNvPr id="5135" name="Line 15"/>
            <p:cNvSpPr>
              <a:spLocks noChangeShapeType="1"/>
            </p:cNvSpPr>
            <p:nvPr/>
          </p:nvSpPr>
          <p:spPr bwMode="auto">
            <a:xfrm>
              <a:off x="1066" y="1706"/>
              <a:ext cx="272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6" name="Oval 16"/>
            <p:cNvSpPr>
              <a:spLocks noChangeArrowheads="1"/>
            </p:cNvSpPr>
            <p:nvPr/>
          </p:nvSpPr>
          <p:spPr bwMode="auto">
            <a:xfrm>
              <a:off x="1020" y="1661"/>
              <a:ext cx="91" cy="91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5137" name="Oval 17"/>
            <p:cNvSpPr>
              <a:spLocks noChangeArrowheads="1"/>
            </p:cNvSpPr>
            <p:nvPr/>
          </p:nvSpPr>
          <p:spPr bwMode="auto">
            <a:xfrm>
              <a:off x="3742" y="1661"/>
              <a:ext cx="91" cy="91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38" name="Rectangle 18"/>
                <p:cNvSpPr>
                  <a:spLocks noChangeArrowheads="1"/>
                </p:cNvSpPr>
                <p:nvPr/>
              </p:nvSpPr>
              <p:spPr bwMode="auto">
                <a:xfrm>
                  <a:off x="748" y="1389"/>
                  <a:ext cx="679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200" i="1" baseline="-25000" dirty="0">
                          <a:latin typeface="Cambria Math" panose="02040503050406030204" pitchFamily="18" charset="0"/>
                        </a:rPr>
                        <m:t>1</m:t>
                      </m:r>
                    </m:oMath>
                  </a14:m>
                  <a:r>
                    <a:rPr lang="cs-CZ" sz="1200" dirty="0"/>
                    <a:t> </a:t>
                  </a:r>
                  <a:r>
                    <a:rPr lang="cs-CZ" dirty="0"/>
                    <a:t>= 3kg</a:t>
                  </a:r>
                </a:p>
              </p:txBody>
            </p:sp>
          </mc:Choice>
          <mc:Fallback xmlns="">
            <p:sp>
              <p:nvSpPr>
                <p:cNvPr id="5138" name="Rectangle 1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748" y="1389"/>
                  <a:ext cx="679" cy="233"/>
                </a:xfrm>
                <a:prstGeom prst="rect">
                  <a:avLst/>
                </a:prstGeom>
                <a:blipFill>
                  <a:blip r:embed="rId5"/>
                  <a:stretch>
                    <a:fillRect t="-10000" r="-1130" b="-26667"/>
                  </a:stretch>
                </a:blipFill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39" name="Rectangle 19"/>
                <p:cNvSpPr>
                  <a:spLocks noChangeArrowheads="1"/>
                </p:cNvSpPr>
                <p:nvPr/>
              </p:nvSpPr>
              <p:spPr bwMode="auto">
                <a:xfrm>
                  <a:off x="3787" y="1389"/>
                  <a:ext cx="679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200" i="1" baseline="-25000" dirty="0">
                          <a:latin typeface="Cambria Math" panose="02040503050406030204" pitchFamily="18" charset="0"/>
                        </a:rPr>
                        <m:t>2</m:t>
                      </m:r>
                    </m:oMath>
                  </a14:m>
                  <a:r>
                    <a:rPr lang="cs-CZ" sz="1200" dirty="0"/>
                    <a:t> </a:t>
                  </a:r>
                  <a:r>
                    <a:rPr lang="cs-CZ" dirty="0"/>
                    <a:t>= 5kg</a:t>
                  </a:r>
                </a:p>
              </p:txBody>
            </p:sp>
          </mc:Choice>
          <mc:Fallback xmlns="">
            <p:sp>
              <p:nvSpPr>
                <p:cNvPr id="5139" name="Rectangle 1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3787" y="1389"/>
                  <a:ext cx="679" cy="233"/>
                </a:xfrm>
                <a:prstGeom prst="rect">
                  <a:avLst/>
                </a:prstGeom>
                <a:blipFill>
                  <a:blip r:embed="rId6"/>
                  <a:stretch>
                    <a:fillRect t="-10000" r="-1695" b="-26667"/>
                  </a:stretch>
                </a:blipFill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40" name="Rectangle 20"/>
                <p:cNvSpPr>
                  <a:spLocks noChangeArrowheads="1"/>
                </p:cNvSpPr>
                <p:nvPr/>
              </p:nvSpPr>
              <p:spPr bwMode="auto">
                <a:xfrm>
                  <a:off x="2042" y="1283"/>
                  <a:ext cx="534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𝑙</m:t>
                      </m:r>
                    </m:oMath>
                  </a14:m>
                  <a:r>
                    <a:rPr lang="cs-CZ" dirty="0"/>
                    <a:t> = 1m</a:t>
                  </a:r>
                </a:p>
              </p:txBody>
            </p:sp>
          </mc:Choice>
          <mc:Fallback xmlns="">
            <p:sp>
              <p:nvSpPr>
                <p:cNvPr id="5140" name="Rectangle 2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2042" y="1283"/>
                  <a:ext cx="534" cy="233"/>
                </a:xfrm>
                <a:prstGeom prst="rect">
                  <a:avLst/>
                </a:prstGeom>
                <a:blipFill>
                  <a:blip r:embed="rId7"/>
                  <a:stretch>
                    <a:fillRect t="-8197" r="-6475" b="-24590"/>
                  </a:stretch>
                </a:blipFill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141" name="Line 21"/>
            <p:cNvSpPr>
              <a:spLocks noChangeShapeType="1"/>
            </p:cNvSpPr>
            <p:nvPr/>
          </p:nvSpPr>
          <p:spPr bwMode="auto">
            <a:xfrm>
              <a:off x="2971" y="1616"/>
              <a:ext cx="0" cy="13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42" name="Rectangle 22"/>
            <p:cNvSpPr>
              <a:spLocks noChangeArrowheads="1"/>
            </p:cNvSpPr>
            <p:nvPr/>
          </p:nvSpPr>
          <p:spPr bwMode="auto">
            <a:xfrm>
              <a:off x="2971" y="1480"/>
              <a:ext cx="20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cs-CZ" b="1"/>
                <a:t>T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43" name="Rectangle 23"/>
                <p:cNvSpPr>
                  <a:spLocks noChangeArrowheads="1"/>
                </p:cNvSpPr>
                <p:nvPr/>
              </p:nvSpPr>
              <p:spPr bwMode="auto">
                <a:xfrm>
                  <a:off x="1791" y="1752"/>
                  <a:ext cx="239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dirty="0" smtClean="0">
                            <a:latin typeface="Cambria Math" panose="02040503050406030204" pitchFamily="18" charset="0"/>
                          </a:rPr>
                          <m:t>𝑥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5143" name="Rectangle 2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1791" y="1752"/>
                  <a:ext cx="239" cy="233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44" name="Rectangle 24"/>
                <p:cNvSpPr>
                  <a:spLocks noChangeArrowheads="1"/>
                </p:cNvSpPr>
                <p:nvPr/>
              </p:nvSpPr>
              <p:spPr bwMode="auto">
                <a:xfrm>
                  <a:off x="3198" y="1752"/>
                  <a:ext cx="378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𝑙</m:t>
                      </m:r>
                    </m:oMath>
                  </a14:m>
                  <a:r>
                    <a:rPr lang="cs-CZ" dirty="0"/>
                    <a:t> - </a:t>
                  </a:r>
                  <a14:m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5144" name="Rectangle 2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3198" y="1752"/>
                  <a:ext cx="378" cy="233"/>
                </a:xfrm>
                <a:prstGeom prst="rect">
                  <a:avLst/>
                </a:prstGeom>
                <a:blipFill>
                  <a:blip r:embed="rId9"/>
                  <a:stretch>
                    <a:fillRect t="-8197" b="-24590"/>
                  </a:stretch>
                </a:blipFill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145" name="Line 25"/>
            <p:cNvSpPr>
              <a:spLocks noChangeShapeType="1"/>
            </p:cNvSpPr>
            <p:nvPr/>
          </p:nvSpPr>
          <p:spPr bwMode="auto">
            <a:xfrm>
              <a:off x="1066" y="1706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46" name="Line 26"/>
            <p:cNvSpPr>
              <a:spLocks noChangeShapeType="1"/>
            </p:cNvSpPr>
            <p:nvPr/>
          </p:nvSpPr>
          <p:spPr bwMode="auto">
            <a:xfrm>
              <a:off x="3787" y="1706"/>
              <a:ext cx="0" cy="6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47" name="Rectangle 27"/>
                <p:cNvSpPr>
                  <a:spLocks noChangeArrowheads="1"/>
                </p:cNvSpPr>
                <p:nvPr/>
              </p:nvSpPr>
              <p:spPr bwMode="auto">
                <a:xfrm>
                  <a:off x="703" y="1888"/>
                  <a:ext cx="266" cy="229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𝑭</m:t>
                        </m:r>
                        <m:r>
                          <a:rPr lang="cs-CZ" sz="1200" b="1" i="1" baseline="-25000" dirty="0">
                            <a:latin typeface="Cambria Math" panose="02040503050406030204" pitchFamily="18" charset="0"/>
                          </a:rPr>
                          <m:t>𝟏</m:t>
                        </m:r>
                      </m:oMath>
                    </m:oMathPara>
                  </a14:m>
                  <a:endParaRPr lang="cs-CZ" sz="1200" b="1" baseline="-25000" dirty="0"/>
                </a:p>
              </p:txBody>
            </p:sp>
          </mc:Choice>
          <mc:Fallback xmlns="">
            <p:sp>
              <p:nvSpPr>
                <p:cNvPr id="5147" name="Rectangle 2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703" y="1888"/>
                  <a:ext cx="266" cy="229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48" name="Rectangle 28"/>
                <p:cNvSpPr>
                  <a:spLocks noChangeArrowheads="1"/>
                </p:cNvSpPr>
                <p:nvPr/>
              </p:nvSpPr>
              <p:spPr bwMode="auto">
                <a:xfrm>
                  <a:off x="3833" y="1979"/>
                  <a:ext cx="266" cy="229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𝑭</m:t>
                        </m:r>
                        <m:r>
                          <a:rPr lang="cs-CZ" sz="1200" b="1" i="1" baseline="-25000" dirty="0">
                            <a:latin typeface="Cambria Math" panose="02040503050406030204" pitchFamily="18" charset="0"/>
                          </a:rPr>
                          <m:t>𝟐</m:t>
                        </m:r>
                      </m:oMath>
                    </m:oMathPara>
                  </a14:m>
                  <a:endParaRPr lang="cs-CZ" sz="1200" b="1" baseline="-25000" dirty="0"/>
                </a:p>
              </p:txBody>
            </p:sp>
          </mc:Choice>
          <mc:Fallback xmlns="">
            <p:sp>
              <p:nvSpPr>
                <p:cNvPr id="5148" name="Rectangle 2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3833" y="1979"/>
                  <a:ext cx="266" cy="229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graphicFrame>
        <p:nvGraphicFramePr>
          <p:cNvPr id="49181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2192941"/>
              </p:ext>
            </p:extLst>
          </p:nvPr>
        </p:nvGraphicFramePr>
        <p:xfrm>
          <a:off x="2046289" y="3627993"/>
          <a:ext cx="2987675" cy="76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ovnice" r:id="rId12" imgW="1333500" imgH="342900" progId="Equation.3">
                  <p:embed/>
                </p:oleObj>
              </mc:Choice>
              <mc:Fallback>
                <p:oleObj name="Rovnice" r:id="rId12" imgW="1333500" imgH="342900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6289" y="3627993"/>
                        <a:ext cx="2987675" cy="76835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82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3395016"/>
              </p:ext>
            </p:extLst>
          </p:nvPr>
        </p:nvGraphicFramePr>
        <p:xfrm>
          <a:off x="2855640" y="4437064"/>
          <a:ext cx="1309688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ovnice" r:id="rId14" imgW="583693" imgH="215713" progId="Equation.3">
                  <p:embed/>
                </p:oleObj>
              </mc:Choice>
              <mc:Fallback>
                <p:oleObj name="Rovnice" r:id="rId14" imgW="583693" imgH="215713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5640" y="4437064"/>
                        <a:ext cx="1309688" cy="484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84" name="Object 32"/>
          <p:cNvGraphicFramePr>
            <a:graphicFrameLocks noChangeAspect="1"/>
          </p:cNvGraphicFramePr>
          <p:nvPr/>
        </p:nvGraphicFramePr>
        <p:xfrm>
          <a:off x="2279651" y="5445125"/>
          <a:ext cx="3217863" cy="48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ovnice" r:id="rId16" imgW="1434477" imgH="215806" progId="Equation.3">
                  <p:embed/>
                </p:oleObj>
              </mc:Choice>
              <mc:Fallback>
                <p:oleObj name="Rovnice" r:id="rId16" imgW="1434477" imgH="215806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9651" y="5445125"/>
                        <a:ext cx="3217863" cy="484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85" name="Line 33"/>
          <p:cNvSpPr>
            <a:spLocks noChangeShapeType="1"/>
          </p:cNvSpPr>
          <p:nvPr/>
        </p:nvSpPr>
        <p:spPr bwMode="auto">
          <a:xfrm>
            <a:off x="6167438" y="3933826"/>
            <a:ext cx="0" cy="20875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aphicFrame>
        <p:nvGraphicFramePr>
          <p:cNvPr id="49186" name="Object 34"/>
          <p:cNvGraphicFramePr>
            <a:graphicFrameLocks noChangeAspect="1"/>
          </p:cNvGraphicFramePr>
          <p:nvPr/>
        </p:nvGraphicFramePr>
        <p:xfrm>
          <a:off x="6743700" y="3933825"/>
          <a:ext cx="2819400" cy="48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ovnice" r:id="rId18" imgW="1256755" imgH="215806" progId="Equation.3">
                  <p:embed/>
                </p:oleObj>
              </mc:Choice>
              <mc:Fallback>
                <p:oleObj name="Rovnice" r:id="rId18" imgW="1256755" imgH="215806" progId="Equation.3">
                  <p:embed/>
                  <p:pic>
                    <p:nvPicPr>
                      <p:cNvPr id="0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3700" y="3933825"/>
                        <a:ext cx="2819400" cy="484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87" name="Object 35"/>
          <p:cNvGraphicFramePr>
            <a:graphicFrameLocks noChangeAspect="1"/>
          </p:cNvGraphicFramePr>
          <p:nvPr/>
        </p:nvGraphicFramePr>
        <p:xfrm>
          <a:off x="6888164" y="4508500"/>
          <a:ext cx="2676525" cy="48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ovnice" r:id="rId20" imgW="1193800" imgH="215900" progId="Equation.3">
                  <p:embed/>
                </p:oleObj>
              </mc:Choice>
              <mc:Fallback>
                <p:oleObj name="Rovnice" r:id="rId20" imgW="1193800" imgH="215900" progId="Equation.3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8164" y="4508500"/>
                        <a:ext cx="2676525" cy="484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9188" name="Object 36"/>
              <p:cNvSpPr txBox="1"/>
              <p:nvPr/>
            </p:nvSpPr>
            <p:spPr bwMode="auto">
              <a:xfrm>
                <a:off x="6983237" y="5086847"/>
                <a:ext cx="3076575" cy="96837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⋅</m:t>
                          </m:r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𝑙</m:t>
                          </m:r>
                        </m:num>
                        <m:den>
                          <m:d>
                            <m:dPr>
                              <m:ctrlPr>
                                <a:rPr lang="cs-CZ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cs-CZ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cs-CZ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cs-CZ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cs-CZ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den>
                      </m:f>
                      <m:r>
                        <a:rPr lang="cs-CZ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0,63</m:t>
                      </m:r>
                      <m:r>
                        <a:rPr lang="cs-CZ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9188" name="Object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983237" y="5086847"/>
                <a:ext cx="3076575" cy="968375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ovéPole 1">
            <a:extLst>
              <a:ext uri="{FF2B5EF4-FFF2-40B4-BE49-F238E27FC236}">
                <a16:creationId xmlns:a16="http://schemas.microsoft.com/office/drawing/2014/main" id="{19A1A9D0-2E2B-99B1-C852-E6F4D805EF06}"/>
              </a:ext>
            </a:extLst>
          </p:cNvPr>
          <p:cNvSpPr txBox="1"/>
          <p:nvPr/>
        </p:nvSpPr>
        <p:spPr>
          <a:xfrm>
            <a:off x="822971" y="6288642"/>
            <a:ext cx="10657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Těžiště tuhého tělesa se nachází na nehmotné tyči ve vzdálenosti 0,63 m od levého hmotného bodu.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A2D4FAA-7455-6099-AF94-3E7EA392A975}"/>
                  </a:ext>
                </a:extLst>
              </p:cNvPr>
              <p:cNvSpPr txBox="1"/>
              <p:nvPr/>
            </p:nvSpPr>
            <p:spPr>
              <a:xfrm>
                <a:off x="2064321" y="4941168"/>
                <a:ext cx="367163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∙(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A2D4FAA-7455-6099-AF94-3E7EA392A9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4321" y="4941168"/>
                <a:ext cx="3671639" cy="461665"/>
              </a:xfrm>
              <a:prstGeom prst="rect">
                <a:avLst/>
              </a:prstGeom>
              <a:blipFill>
                <a:blip r:embed="rId23"/>
                <a:stretch>
                  <a:fillRect b="-2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9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9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9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9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9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9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9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9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9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85" grpId="0" animBg="1"/>
      <p:bldP spid="49188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473035" y="509758"/>
            <a:ext cx="11377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Najděte těžiště tuhého tělesa, které se skládá ze dvou kuliček a tuhé tyče, která je spojuje. Větší kulička na levé straně tyče má poloměr 10 cm a hmotnost 4 kg a menší kulička na pravé straně tyče má poloměr 6 cm a hmotnost 2 kg. Tyč má hmotnost 1 kg a délku 1 m.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473035" y="30586"/>
            <a:ext cx="1295375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cs-CZ" sz="2400" b="1" dirty="0">
                <a:solidFill>
                  <a:srgbClr val="595959"/>
                </a:solidFill>
                <a:cs typeface="Times New Roman" pitchFamily="18" charset="0"/>
              </a:rPr>
              <a:t>Příklad:</a:t>
            </a:r>
            <a:endParaRPr lang="cs-CZ" sz="2400" b="1" dirty="0">
              <a:solidFill>
                <a:srgbClr val="595959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676400" y="-322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9BCD57F-2EA0-71E8-6792-8FF8463B80F1}"/>
                  </a:ext>
                </a:extLst>
              </p:cNvPr>
              <p:cNvSpPr txBox="1"/>
              <p:nvPr/>
            </p:nvSpPr>
            <p:spPr>
              <a:xfrm>
                <a:off x="479376" y="2766893"/>
                <a:ext cx="1123324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=0,06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i="1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9BCD57F-2EA0-71E8-6792-8FF8463B80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2766893"/>
                <a:ext cx="11233248" cy="646331"/>
              </a:xfrm>
              <a:prstGeom prst="rect">
                <a:avLst/>
              </a:prstGeom>
              <a:blipFill>
                <a:blip r:embed="rId2"/>
                <a:stretch>
                  <a:fillRect l="-489" t="-5660" b="-75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7F6E44D1-87DD-DA6D-E5C0-E1625F3FC548}"/>
              </a:ext>
            </a:extLst>
          </p:cNvPr>
          <p:cNvCxnSpPr/>
          <p:nvPr/>
        </p:nvCxnSpPr>
        <p:spPr>
          <a:xfrm>
            <a:off x="473390" y="3429000"/>
            <a:ext cx="1123923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8F2BE6A6-AD80-B91A-E7F3-A07719BBE690}"/>
              </a:ext>
            </a:extLst>
          </p:cNvPr>
          <p:cNvGrpSpPr/>
          <p:nvPr/>
        </p:nvGrpSpPr>
        <p:grpSpPr>
          <a:xfrm>
            <a:off x="1939729" y="1484784"/>
            <a:ext cx="7304677" cy="1267304"/>
            <a:chOff x="1939729" y="1572858"/>
            <a:chExt cx="7304677" cy="1267304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3287688" y="1916832"/>
              <a:ext cx="4533432" cy="9233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6"/>
            <p:cNvSpPr>
              <a:spLocks noChangeArrowheads="1"/>
            </p:cNvSpPr>
            <p:nvPr/>
          </p:nvSpPr>
          <p:spPr bwMode="auto">
            <a:xfrm>
              <a:off x="3660349" y="2024462"/>
              <a:ext cx="576197" cy="576165"/>
            </a:xfrm>
            <a:prstGeom prst="ellipse">
              <a:avLst/>
            </a:prstGeom>
            <a:solidFill>
              <a:srgbClr val="3366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Oval 5"/>
            <p:cNvSpPr>
              <a:spLocks noChangeArrowheads="1"/>
            </p:cNvSpPr>
            <p:nvPr/>
          </p:nvSpPr>
          <p:spPr bwMode="auto">
            <a:xfrm>
              <a:off x="7083119" y="2114230"/>
              <a:ext cx="396090" cy="396171"/>
            </a:xfrm>
            <a:prstGeom prst="ellipse">
              <a:avLst/>
            </a:prstGeom>
            <a:solidFill>
              <a:srgbClr val="00B050"/>
            </a:solidFill>
            <a:ln w="952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Line 4"/>
            <p:cNvSpPr>
              <a:spLocks noChangeShapeType="1"/>
            </p:cNvSpPr>
            <p:nvPr/>
          </p:nvSpPr>
          <p:spPr bwMode="auto">
            <a:xfrm>
              <a:off x="4236546" y="2312545"/>
              <a:ext cx="2846574" cy="45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536AE93D-6FE1-7E01-FA0E-849C5EA463E7}"/>
                    </a:ext>
                  </a:extLst>
                </p:cNvPr>
                <p:cNvSpPr txBox="1"/>
                <p:nvPr/>
              </p:nvSpPr>
              <p:spPr>
                <a:xfrm>
                  <a:off x="4892858" y="1572858"/>
                  <a:ext cx="1491174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=1 </m:t>
                        </m:r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sz="1200" b="0" i="0" smtClean="0">
                            <a:latin typeface="Cambria Math" panose="02040503050406030204" pitchFamily="18" charset="0"/>
                          </a:rPr>
                          <m:t>, </m:t>
                        </m:r>
                        <m:sSub>
                          <m:sSubPr>
                            <m:ctrlP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=1 </m:t>
                        </m:r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kg</m:t>
                        </m:r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536AE93D-6FE1-7E01-FA0E-849C5EA463E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92858" y="1572858"/>
                  <a:ext cx="1491174" cy="276999"/>
                </a:xfrm>
                <a:prstGeom prst="rect">
                  <a:avLst/>
                </a:prstGeom>
                <a:blipFill>
                  <a:blip r:embed="rId3"/>
                  <a:stretch>
                    <a:fillRect b="-666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32B4718E-D4A6-C144-CD1B-9C5AA14D63C3}"/>
                    </a:ext>
                  </a:extLst>
                </p:cNvPr>
                <p:cNvSpPr txBox="1"/>
                <p:nvPr/>
              </p:nvSpPr>
              <p:spPr>
                <a:xfrm>
                  <a:off x="1939729" y="2193017"/>
                  <a:ext cx="1714589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=0,1 </m:t>
                        </m:r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sz="1200" b="0" i="0" smtClean="0">
                            <a:latin typeface="Cambria Math" panose="02040503050406030204" pitchFamily="18" charset="0"/>
                          </a:rPr>
                          <m:t>, </m:t>
                        </m:r>
                        <m:sSub>
                          <m:sSubPr>
                            <m:ctrlP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=4 </m:t>
                        </m:r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kg</m:t>
                        </m:r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32B4718E-D4A6-C144-CD1B-9C5AA14D63C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39729" y="2193017"/>
                  <a:ext cx="1714589" cy="276999"/>
                </a:xfrm>
                <a:prstGeom prst="rect">
                  <a:avLst/>
                </a:prstGeom>
                <a:blipFill>
                  <a:blip r:embed="rId4"/>
                  <a:stretch>
                    <a:fillRect b="-666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468F63BD-3C77-3666-483C-DF44EBA318A2}"/>
                    </a:ext>
                  </a:extLst>
                </p:cNvPr>
                <p:cNvSpPr txBox="1"/>
                <p:nvPr/>
              </p:nvSpPr>
              <p:spPr>
                <a:xfrm>
                  <a:off x="7529817" y="2162961"/>
                  <a:ext cx="1714589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=0,06 </m:t>
                        </m:r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sz="1200" b="0" i="0" smtClean="0">
                            <a:latin typeface="Cambria Math" panose="02040503050406030204" pitchFamily="18" charset="0"/>
                          </a:rPr>
                          <m:t>, </m:t>
                        </m:r>
                        <m:sSub>
                          <m:sSubPr>
                            <m:ctrlP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=2 </m:t>
                        </m:r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kg</m:t>
                        </m:r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468F63BD-3C77-3666-483C-DF44EBA318A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29817" y="2162961"/>
                  <a:ext cx="1714589" cy="276999"/>
                </a:xfrm>
                <a:prstGeom prst="rect">
                  <a:avLst/>
                </a:prstGeom>
                <a:blipFill>
                  <a:blip r:embed="rId5"/>
                  <a:stretch>
                    <a:fillRect b="-666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1" name="Přímá spojnice 20">
              <a:extLst>
                <a:ext uri="{FF2B5EF4-FFF2-40B4-BE49-F238E27FC236}">
                  <a16:creationId xmlns:a16="http://schemas.microsoft.com/office/drawing/2014/main" id="{F74FC966-4E8D-C27C-E917-45F00B806BE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236546" y="2099962"/>
              <a:ext cx="0" cy="216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>
              <a:extLst>
                <a:ext uri="{FF2B5EF4-FFF2-40B4-BE49-F238E27FC236}">
                  <a16:creationId xmlns:a16="http://schemas.microsoft.com/office/drawing/2014/main" id="{834A009E-79FA-499D-60A7-A98206210D76}"/>
                </a:ext>
              </a:extLst>
            </p:cNvPr>
            <p:cNvCxnSpPr/>
            <p:nvPr/>
          </p:nvCxnSpPr>
          <p:spPr>
            <a:xfrm flipV="1">
              <a:off x="7083119" y="2112148"/>
              <a:ext cx="0" cy="216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>
              <a:extLst>
                <a:ext uri="{FF2B5EF4-FFF2-40B4-BE49-F238E27FC236}">
                  <a16:creationId xmlns:a16="http://schemas.microsoft.com/office/drawing/2014/main" id="{8249AD64-45CF-2B4E-62D4-D263E5F7F62C}"/>
                </a:ext>
              </a:extLst>
            </p:cNvPr>
            <p:cNvCxnSpPr/>
            <p:nvPr/>
          </p:nvCxnSpPr>
          <p:spPr>
            <a:xfrm>
              <a:off x="5125712" y="2247594"/>
              <a:ext cx="0" cy="1440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0271D875-BC3A-C8BB-897B-9A7C19F8443D}"/>
                    </a:ext>
                  </a:extLst>
                </p:cNvPr>
                <p:cNvSpPr txBox="1"/>
                <p:nvPr/>
              </p:nvSpPr>
              <p:spPr>
                <a:xfrm>
                  <a:off x="4969592" y="1822947"/>
                  <a:ext cx="21602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0271D875-BC3A-C8BB-897B-9A7C19F8443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9592" y="1822947"/>
                  <a:ext cx="216024" cy="369332"/>
                </a:xfrm>
                <a:prstGeom prst="rect">
                  <a:avLst/>
                </a:prstGeom>
                <a:blipFill>
                  <a:blip r:embed="rId6"/>
                  <a:stretch>
                    <a:fillRect r="-44444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3" name="Přímá spojnice se šipkou 32">
              <a:extLst>
                <a:ext uri="{FF2B5EF4-FFF2-40B4-BE49-F238E27FC236}">
                  <a16:creationId xmlns:a16="http://schemas.microsoft.com/office/drawing/2014/main" id="{6CA4E85F-4444-3558-865D-C5DD4AD385FA}"/>
                </a:ext>
              </a:extLst>
            </p:cNvPr>
            <p:cNvCxnSpPr>
              <a:cxnSpLocks/>
            </p:cNvCxnSpPr>
            <p:nvPr/>
          </p:nvCxnSpPr>
          <p:spPr>
            <a:xfrm>
              <a:off x="4240818" y="2218892"/>
              <a:ext cx="880379" cy="13649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se šipkou 34">
              <a:extLst>
                <a:ext uri="{FF2B5EF4-FFF2-40B4-BE49-F238E27FC236}">
                  <a16:creationId xmlns:a16="http://schemas.microsoft.com/office/drawing/2014/main" id="{BC5207B0-27EB-2F70-68BD-AC9D0DDF075F}"/>
                </a:ext>
              </a:extLst>
            </p:cNvPr>
            <p:cNvCxnSpPr>
              <a:cxnSpLocks/>
            </p:cNvCxnSpPr>
            <p:nvPr/>
          </p:nvCxnSpPr>
          <p:spPr>
            <a:xfrm>
              <a:off x="5116925" y="2242940"/>
              <a:ext cx="1966194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TextovéPole 35">
                  <a:extLst>
                    <a:ext uri="{FF2B5EF4-FFF2-40B4-BE49-F238E27FC236}">
                      <a16:creationId xmlns:a16="http://schemas.microsoft.com/office/drawing/2014/main" id="{030B18C1-65F7-F4B6-C493-141A9DDFBBF0}"/>
                    </a:ext>
                  </a:extLst>
                </p:cNvPr>
                <p:cNvSpPr txBox="1"/>
                <p:nvPr/>
              </p:nvSpPr>
              <p:spPr>
                <a:xfrm>
                  <a:off x="4475461" y="1907540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6" name="TextovéPole 35">
                  <a:extLst>
                    <a:ext uri="{FF2B5EF4-FFF2-40B4-BE49-F238E27FC236}">
                      <a16:creationId xmlns:a16="http://schemas.microsoft.com/office/drawing/2014/main" id="{030B18C1-65F7-F4B6-C493-141A9DDFBBF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75461" y="1907540"/>
                  <a:ext cx="360040" cy="369332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TextovéPole 36">
                  <a:extLst>
                    <a:ext uri="{FF2B5EF4-FFF2-40B4-BE49-F238E27FC236}">
                      <a16:creationId xmlns:a16="http://schemas.microsoft.com/office/drawing/2014/main" id="{93164921-D809-E009-E2EA-3C715E58493C}"/>
                    </a:ext>
                  </a:extLst>
                </p:cNvPr>
                <p:cNvSpPr txBox="1"/>
                <p:nvPr/>
              </p:nvSpPr>
              <p:spPr>
                <a:xfrm>
                  <a:off x="5516667" y="1907540"/>
                  <a:ext cx="78088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7" name="TextovéPole 36">
                  <a:extLst>
                    <a:ext uri="{FF2B5EF4-FFF2-40B4-BE49-F238E27FC236}">
                      <a16:creationId xmlns:a16="http://schemas.microsoft.com/office/drawing/2014/main" id="{93164921-D809-E009-E2EA-3C715E58493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516667" y="1907540"/>
                  <a:ext cx="780884" cy="369332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40" name="Přímá spojnice se šipkou 39">
            <a:extLst>
              <a:ext uri="{FF2B5EF4-FFF2-40B4-BE49-F238E27FC236}">
                <a16:creationId xmlns:a16="http://schemas.microsoft.com/office/drawing/2014/main" id="{5237C7E1-EB36-3ECC-C98A-81A5DDDB73EE}"/>
              </a:ext>
            </a:extLst>
          </p:cNvPr>
          <p:cNvCxnSpPr/>
          <p:nvPr/>
        </p:nvCxnSpPr>
        <p:spPr>
          <a:xfrm>
            <a:off x="3948447" y="2224241"/>
            <a:ext cx="0" cy="52784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se šipkou 40">
            <a:extLst>
              <a:ext uri="{FF2B5EF4-FFF2-40B4-BE49-F238E27FC236}">
                <a16:creationId xmlns:a16="http://schemas.microsoft.com/office/drawing/2014/main" id="{E5505AE6-BAAF-0DA0-037B-6CA27E29F2C4}"/>
              </a:ext>
            </a:extLst>
          </p:cNvPr>
          <p:cNvCxnSpPr/>
          <p:nvPr/>
        </p:nvCxnSpPr>
        <p:spPr>
          <a:xfrm>
            <a:off x="4655481" y="2248629"/>
            <a:ext cx="0" cy="52784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>
            <a:extLst>
              <a:ext uri="{FF2B5EF4-FFF2-40B4-BE49-F238E27FC236}">
                <a16:creationId xmlns:a16="http://schemas.microsoft.com/office/drawing/2014/main" id="{A6E128E6-AF64-F5B0-46E6-903155175809}"/>
              </a:ext>
            </a:extLst>
          </p:cNvPr>
          <p:cNvCxnSpPr/>
          <p:nvPr/>
        </p:nvCxnSpPr>
        <p:spPr>
          <a:xfrm>
            <a:off x="6023992" y="2234981"/>
            <a:ext cx="0" cy="52784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>
            <a:extLst>
              <a:ext uri="{FF2B5EF4-FFF2-40B4-BE49-F238E27FC236}">
                <a16:creationId xmlns:a16="http://schemas.microsoft.com/office/drawing/2014/main" id="{480E6020-77F8-6E8B-88A5-76A124A1450E}"/>
              </a:ext>
            </a:extLst>
          </p:cNvPr>
          <p:cNvCxnSpPr/>
          <p:nvPr/>
        </p:nvCxnSpPr>
        <p:spPr>
          <a:xfrm>
            <a:off x="7289710" y="2224241"/>
            <a:ext cx="0" cy="52784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>
                <a:extLst>
                  <a:ext uri="{FF2B5EF4-FFF2-40B4-BE49-F238E27FC236}">
                    <a16:creationId xmlns:a16="http://schemas.microsoft.com/office/drawing/2014/main" id="{268B1D50-D11C-EE00-8CE5-F077E3DBBAE3}"/>
                  </a:ext>
                </a:extLst>
              </p:cNvPr>
              <p:cNvSpPr txBox="1"/>
              <p:nvPr/>
            </p:nvSpPr>
            <p:spPr>
              <a:xfrm>
                <a:off x="3785061" y="2685234"/>
                <a:ext cx="3600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44" name="TextovéPole 43">
                <a:extLst>
                  <a:ext uri="{FF2B5EF4-FFF2-40B4-BE49-F238E27FC236}">
                    <a16:creationId xmlns:a16="http://schemas.microsoft.com/office/drawing/2014/main" id="{268B1D50-D11C-EE00-8CE5-F077E3DBBA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5061" y="2685234"/>
                <a:ext cx="360040" cy="30777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>
                <a:extLst>
                  <a:ext uri="{FF2B5EF4-FFF2-40B4-BE49-F238E27FC236}">
                    <a16:creationId xmlns:a16="http://schemas.microsoft.com/office/drawing/2014/main" id="{C2B0E45C-BFF4-2F18-049F-6DD703CF1BFE}"/>
                  </a:ext>
                </a:extLst>
              </p:cNvPr>
              <p:cNvSpPr txBox="1"/>
              <p:nvPr/>
            </p:nvSpPr>
            <p:spPr>
              <a:xfrm>
                <a:off x="4500987" y="2685234"/>
                <a:ext cx="3600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45" name="TextovéPole 44">
                <a:extLst>
                  <a:ext uri="{FF2B5EF4-FFF2-40B4-BE49-F238E27FC236}">
                    <a16:creationId xmlns:a16="http://schemas.microsoft.com/office/drawing/2014/main" id="{C2B0E45C-BFF4-2F18-049F-6DD703CF1B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0987" y="2685234"/>
                <a:ext cx="360040" cy="30777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>
                <a:extLst>
                  <a:ext uri="{FF2B5EF4-FFF2-40B4-BE49-F238E27FC236}">
                    <a16:creationId xmlns:a16="http://schemas.microsoft.com/office/drawing/2014/main" id="{C2887CF5-F59D-49AB-3994-B0BD03D10D78}"/>
                  </a:ext>
                </a:extLst>
              </p:cNvPr>
              <p:cNvSpPr txBox="1"/>
              <p:nvPr/>
            </p:nvSpPr>
            <p:spPr>
              <a:xfrm>
                <a:off x="5857858" y="2685234"/>
                <a:ext cx="3600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46" name="TextovéPole 45">
                <a:extLst>
                  <a:ext uri="{FF2B5EF4-FFF2-40B4-BE49-F238E27FC236}">
                    <a16:creationId xmlns:a16="http://schemas.microsoft.com/office/drawing/2014/main" id="{C2887CF5-F59D-49AB-3994-B0BD03D10D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7858" y="2685234"/>
                <a:ext cx="360040" cy="30777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>
                <a:extLst>
                  <a:ext uri="{FF2B5EF4-FFF2-40B4-BE49-F238E27FC236}">
                    <a16:creationId xmlns:a16="http://schemas.microsoft.com/office/drawing/2014/main" id="{F33773D0-6860-326C-56C1-A7E6FDEF44E9}"/>
                  </a:ext>
                </a:extLst>
              </p:cNvPr>
              <p:cNvSpPr txBox="1"/>
              <p:nvPr/>
            </p:nvSpPr>
            <p:spPr>
              <a:xfrm>
                <a:off x="7139757" y="2685234"/>
                <a:ext cx="3600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47" name="TextovéPole 46">
                <a:extLst>
                  <a:ext uri="{FF2B5EF4-FFF2-40B4-BE49-F238E27FC236}">
                    <a16:creationId xmlns:a16="http://schemas.microsoft.com/office/drawing/2014/main" id="{F33773D0-6860-326C-56C1-A7E6FDEF44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39757" y="2685234"/>
                <a:ext cx="360040" cy="30777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>
                <a:extLst>
                  <a:ext uri="{FF2B5EF4-FFF2-40B4-BE49-F238E27FC236}">
                    <a16:creationId xmlns:a16="http://schemas.microsoft.com/office/drawing/2014/main" id="{A05632CF-E8AD-71E4-3603-B9CA7143F660}"/>
                  </a:ext>
                </a:extLst>
              </p:cNvPr>
              <p:cNvSpPr txBox="1"/>
              <p:nvPr/>
            </p:nvSpPr>
            <p:spPr>
              <a:xfrm>
                <a:off x="473035" y="3573016"/>
                <a:ext cx="11455614" cy="2854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Výpočet hmotnosti tyče délky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a hmotnosti tyče délky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1−</m:t>
                    </m:r>
                    <m:r>
                      <a:rPr lang="cs-CZ" i="1" dirty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 (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: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den>
                    </m:f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</m:e>
                    </m:d>
                  </m:oMath>
                </a14:m>
                <a:r>
                  <a:rPr lang="cs-CZ" dirty="0"/>
                  <a:t>     a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     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den>
                    </m:f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1−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</m:e>
                    </m:d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Výpočet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…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cs-CZ" dirty="0"/>
                  <a:t> podle vztahu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cs-CZ" dirty="0"/>
                  <a:t>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=4 . 10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sz="1400" b="0" i="0" smtClean="0">
                        <a:latin typeface="Cambria Math" panose="02040503050406030204" pitchFamily="18" charset="0"/>
                      </a:rPr>
                      <m:t>=40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sz="14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cs-CZ" sz="14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sz="1400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sz="1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sz="1400" i="1">
                        <a:latin typeface="Cambria Math" panose="02040503050406030204" pitchFamily="18" charset="0"/>
                      </a:rPr>
                      <m:t> . 10 </m:t>
                    </m:r>
                    <m:r>
                      <m:rPr>
                        <m:sty m:val="p"/>
                      </m:rPr>
                      <a:rPr lang="cs-CZ" sz="140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sz="1400">
                        <a:latin typeface="Cambria Math" panose="02040503050406030204" pitchFamily="18" charset="0"/>
                      </a:rPr>
                      <m:t>=10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sz="140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40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sz="1400" b="0" i="0" smtClean="0">
                        <a:latin typeface="Cambria Math" panose="02040503050406030204" pitchFamily="18" charset="0"/>
                      </a:rPr>
                      <m:t> , </m:t>
                    </m:r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sz="1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cs-CZ" sz="14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sz="1400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sz="14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cs-CZ" sz="1400" i="1">
                        <a:latin typeface="Cambria Math" panose="02040503050406030204" pitchFamily="18" charset="0"/>
                      </a:rPr>
                      <m:t> . 10 </m:t>
                    </m:r>
                    <m:r>
                      <m:rPr>
                        <m:sty m:val="p"/>
                      </m:rPr>
                      <a:rPr lang="cs-CZ" sz="140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sz="14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cs-CZ" sz="1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cs-CZ" sz="14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sz="1400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sz="1400" i="1">
                        <a:latin typeface="Cambria Math" panose="02040503050406030204" pitchFamily="18" charset="0"/>
                      </a:rPr>
                      <m:t>=2 . 10 </m:t>
                    </m:r>
                    <m:r>
                      <m:rPr>
                        <m:sty m:val="p"/>
                      </m:rPr>
                      <a:rPr lang="cs-CZ" sz="140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sz="1400">
                        <a:latin typeface="Cambria Math" panose="02040503050406030204" pitchFamily="18" charset="0"/>
                      </a:rPr>
                      <m:t>=20 </m:t>
                    </m:r>
                    <m:r>
                      <m:rPr>
                        <m:sty m:val="p"/>
                      </m:rPr>
                      <a:rPr lang="cs-CZ" sz="140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endParaRPr lang="cs-CZ" sz="1400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Výpočet momentů a momentová věta: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=40∙</m:t>
                    </m:r>
                    <m:d>
                      <m:d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+0,1</m:t>
                        </m:r>
                      </m:e>
                    </m:d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Nm</m:t>
                    </m:r>
                    <m:r>
                      <a:rPr lang="cs-CZ" sz="1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=5</m:t>
                    </m:r>
                    <m:sSup>
                      <m:sSup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Nm</m:t>
                    </m:r>
                    <m:r>
                      <a:rPr lang="cs-CZ" sz="1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1−</m:t>
                        </m:r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=5</m:t>
                    </m:r>
                    <m:sSup>
                      <m:sSup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1−</m:t>
                            </m:r>
                            <m:r>
                              <a:rPr lang="cs-CZ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</m:e>
                      <m:sup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Nm</m:t>
                    </m:r>
                    <m:r>
                      <a:rPr lang="cs-CZ" sz="1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1−</m:t>
                        </m:r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=20∙</m:t>
                    </m:r>
                    <m:d>
                      <m:d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1,03−</m:t>
                        </m:r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Nm</m:t>
                    </m:r>
                  </m:oMath>
                </a14:m>
                <a:r>
                  <a:rPr lang="cs-CZ" sz="1600" dirty="0"/>
                  <a:t>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cs-CZ" sz="1600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40∙</m:t>
                      </m:r>
                      <m:d>
                        <m:d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+0,1</m:t>
                          </m:r>
                        </m:e>
                      </m:d>
                      <m:r>
                        <a:rPr lang="cs-CZ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+5</m:t>
                      </m:r>
                      <m:sSup>
                        <m:sSupPr>
                          <m:ctrlP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cs-CZ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sSup>
                        <m:sSupPr>
                          <m:ctrlP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a:rPr lang="cs-CZ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</m:e>
                        <m:sup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cs-CZ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20∙</m:t>
                      </m:r>
                      <m:d>
                        <m:dPr>
                          <m:ctrlP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1,03−</m:t>
                          </m:r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      →     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=0,3085 </m:t>
                      </m:r>
                      <m:r>
                        <m:rPr>
                          <m:sty m:val="p"/>
                        </m:rPr>
                        <a:rPr lang="cs-CZ" sz="16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≈0,31 </m:t>
                      </m:r>
                      <m:r>
                        <m:rPr>
                          <m:sty m:val="p"/>
                        </m:rPr>
                        <a:rPr lang="cs-CZ" sz="16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48" name="TextovéPole 47">
                <a:extLst>
                  <a:ext uri="{FF2B5EF4-FFF2-40B4-BE49-F238E27FC236}">
                    <a16:creationId xmlns:a16="http://schemas.microsoft.com/office/drawing/2014/main" id="{A05632CF-E8AD-71E4-3603-B9CA7143F6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035" y="3573016"/>
                <a:ext cx="11455614" cy="2854692"/>
              </a:xfrm>
              <a:prstGeom prst="rect">
                <a:avLst/>
              </a:prstGeom>
              <a:blipFill>
                <a:blip r:embed="rId13"/>
                <a:stretch>
                  <a:fillRect l="-373" t="-10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ovéPole 48">
            <a:extLst>
              <a:ext uri="{FF2B5EF4-FFF2-40B4-BE49-F238E27FC236}">
                <a16:creationId xmlns:a16="http://schemas.microsoft.com/office/drawing/2014/main" id="{221BF900-6BDA-947D-385A-A108D4B90FCE}"/>
              </a:ext>
            </a:extLst>
          </p:cNvPr>
          <p:cNvSpPr txBox="1"/>
          <p:nvPr/>
        </p:nvSpPr>
        <p:spPr>
          <a:xfrm>
            <a:off x="3034026" y="6427708"/>
            <a:ext cx="6333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Těžiště tělesa je na tyči ve vzdálenosti 0,31 m od levé koule</a:t>
            </a:r>
          </a:p>
        </p:txBody>
      </p:sp>
    </p:spTree>
    <p:extLst>
      <p:ext uri="{BB962C8B-B14F-4D97-AF65-F5344CB8AC3E}">
        <p14:creationId xmlns:p14="http://schemas.microsoft.com/office/powerpoint/2010/main" val="261621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2669179" y="2796912"/>
            <a:ext cx="6853641" cy="3292009"/>
            <a:chOff x="1820095" y="5129"/>
            <a:chExt cx="6853641" cy="3292009"/>
          </a:xfrm>
        </p:grpSpPr>
        <p:grpSp>
          <p:nvGrpSpPr>
            <p:cNvPr id="6" name="Skupina 5">
              <a:extLst>
                <a:ext uri="{FF2B5EF4-FFF2-40B4-BE49-F238E27FC236}">
                  <a16:creationId xmlns:a16="http://schemas.microsoft.com/office/drawing/2014/main" id="{0A482033-F8F2-25DA-0FE9-A4BA011DB683}"/>
                </a:ext>
              </a:extLst>
            </p:cNvPr>
            <p:cNvGrpSpPr/>
            <p:nvPr/>
          </p:nvGrpSpPr>
          <p:grpSpPr>
            <a:xfrm>
              <a:off x="2002970" y="5129"/>
              <a:ext cx="6662058" cy="3292009"/>
              <a:chOff x="2002970" y="5129"/>
              <a:chExt cx="6662058" cy="3292009"/>
            </a:xfrm>
          </p:grpSpPr>
          <p:grpSp>
            <p:nvGrpSpPr>
              <p:cNvPr id="29" name="Skupina 28">
                <a:extLst>
                  <a:ext uri="{FF2B5EF4-FFF2-40B4-BE49-F238E27FC236}">
                    <a16:creationId xmlns:a16="http://schemas.microsoft.com/office/drawing/2014/main" id="{0FED2824-FB50-1DED-A291-1668A4E1A938}"/>
                  </a:ext>
                </a:extLst>
              </p:cNvPr>
              <p:cNvGrpSpPr/>
              <p:nvPr/>
            </p:nvGrpSpPr>
            <p:grpSpPr>
              <a:xfrm>
                <a:off x="2612572" y="836023"/>
                <a:ext cx="5390605" cy="1288868"/>
                <a:chOff x="1698172" y="757646"/>
                <a:chExt cx="5390605" cy="1288868"/>
              </a:xfrm>
            </p:grpSpPr>
            <p:sp>
              <p:nvSpPr>
                <p:cNvPr id="62" name="Obdélník 61">
                  <a:extLst>
                    <a:ext uri="{FF2B5EF4-FFF2-40B4-BE49-F238E27FC236}">
                      <a16:creationId xmlns:a16="http://schemas.microsoft.com/office/drawing/2014/main" id="{38FA8E5C-4EE7-CE0D-5061-E858B98B1801}"/>
                    </a:ext>
                  </a:extLst>
                </p:cNvPr>
                <p:cNvSpPr/>
                <p:nvPr/>
              </p:nvSpPr>
              <p:spPr>
                <a:xfrm>
                  <a:off x="1698172" y="757646"/>
                  <a:ext cx="783771" cy="1288868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63" name="Obdélník 62">
                  <a:extLst>
                    <a:ext uri="{FF2B5EF4-FFF2-40B4-BE49-F238E27FC236}">
                      <a16:creationId xmlns:a16="http://schemas.microsoft.com/office/drawing/2014/main" id="{7F47FEC1-DDDB-604F-F528-3A2AE5E40951}"/>
                    </a:ext>
                  </a:extLst>
                </p:cNvPr>
                <p:cNvSpPr/>
                <p:nvPr/>
              </p:nvSpPr>
              <p:spPr>
                <a:xfrm>
                  <a:off x="2481943" y="1306284"/>
                  <a:ext cx="4214948" cy="182880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64" name="Obdélník 63">
                  <a:extLst>
                    <a:ext uri="{FF2B5EF4-FFF2-40B4-BE49-F238E27FC236}">
                      <a16:creationId xmlns:a16="http://schemas.microsoft.com/office/drawing/2014/main" id="{BC11CAB2-2C62-65F9-9BB5-E11489D9FE25}"/>
                    </a:ext>
                  </a:extLst>
                </p:cNvPr>
                <p:cNvSpPr/>
                <p:nvPr/>
              </p:nvSpPr>
              <p:spPr>
                <a:xfrm>
                  <a:off x="6696891" y="1097278"/>
                  <a:ext cx="391886" cy="600892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cxnSp>
            <p:nvCxnSpPr>
              <p:cNvPr id="30" name="Přímá spojnice 29">
                <a:extLst>
                  <a:ext uri="{FF2B5EF4-FFF2-40B4-BE49-F238E27FC236}">
                    <a16:creationId xmlns:a16="http://schemas.microsoft.com/office/drawing/2014/main" id="{B39CE148-E2F6-04DC-C573-F3807D7D1EAD}"/>
                  </a:ext>
                </a:extLst>
              </p:cNvPr>
              <p:cNvCxnSpPr/>
              <p:nvPr/>
            </p:nvCxnSpPr>
            <p:spPr>
              <a:xfrm>
                <a:off x="2612572" y="836023"/>
                <a:ext cx="783771" cy="1288868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>
                <a:extLst>
                  <a:ext uri="{FF2B5EF4-FFF2-40B4-BE49-F238E27FC236}">
                    <a16:creationId xmlns:a16="http://schemas.microsoft.com/office/drawing/2014/main" id="{F5E6C4AA-A6E7-7B72-274A-221223856D60}"/>
                  </a:ext>
                </a:extLst>
              </p:cNvPr>
              <p:cNvCxnSpPr/>
              <p:nvPr/>
            </p:nvCxnSpPr>
            <p:spPr>
              <a:xfrm flipH="1">
                <a:off x="2612572" y="836023"/>
                <a:ext cx="783771" cy="1288868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>
                <a:extLst>
                  <a:ext uri="{FF2B5EF4-FFF2-40B4-BE49-F238E27FC236}">
                    <a16:creationId xmlns:a16="http://schemas.microsoft.com/office/drawing/2014/main" id="{A521F606-5653-AAAB-8FD0-06FB208E682F}"/>
                  </a:ext>
                </a:extLst>
              </p:cNvPr>
              <p:cNvCxnSpPr/>
              <p:nvPr/>
            </p:nvCxnSpPr>
            <p:spPr>
              <a:xfrm flipH="1">
                <a:off x="7611291" y="1175655"/>
                <a:ext cx="391886" cy="600892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Přímá spojnice 32">
                <a:extLst>
                  <a:ext uri="{FF2B5EF4-FFF2-40B4-BE49-F238E27FC236}">
                    <a16:creationId xmlns:a16="http://schemas.microsoft.com/office/drawing/2014/main" id="{496E34D5-3BB3-5419-CBD8-7D329FFF4B2A}"/>
                  </a:ext>
                </a:extLst>
              </p:cNvPr>
              <p:cNvCxnSpPr/>
              <p:nvPr/>
            </p:nvCxnSpPr>
            <p:spPr>
              <a:xfrm>
                <a:off x="7611291" y="1175655"/>
                <a:ext cx="391886" cy="600892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Ovál 33">
                <a:extLst>
                  <a:ext uri="{FF2B5EF4-FFF2-40B4-BE49-F238E27FC236}">
                    <a16:creationId xmlns:a16="http://schemas.microsoft.com/office/drawing/2014/main" id="{59C8DE10-F9E6-CEB8-C84F-2D547BA88313}"/>
                  </a:ext>
                </a:extLst>
              </p:cNvPr>
              <p:cNvSpPr/>
              <p:nvPr/>
            </p:nvSpPr>
            <p:spPr>
              <a:xfrm>
                <a:off x="4624252" y="1419495"/>
                <a:ext cx="113211" cy="113211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5" name="Přímá spojnice 34">
                <a:extLst>
                  <a:ext uri="{FF2B5EF4-FFF2-40B4-BE49-F238E27FC236}">
                    <a16:creationId xmlns:a16="http://schemas.microsoft.com/office/drawing/2014/main" id="{A8895343-509F-2D60-B36D-3003F03EB6BF}"/>
                  </a:ext>
                </a:extLst>
              </p:cNvPr>
              <p:cNvCxnSpPr/>
              <p:nvPr/>
            </p:nvCxnSpPr>
            <p:spPr>
              <a:xfrm flipV="1">
                <a:off x="4624252" y="1088571"/>
                <a:ext cx="56606" cy="215101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se šipkou 35">
                <a:extLst>
                  <a:ext uri="{FF2B5EF4-FFF2-40B4-BE49-F238E27FC236}">
                    <a16:creationId xmlns:a16="http://schemas.microsoft.com/office/drawing/2014/main" id="{402960E2-D8BB-B69C-EC6A-99CE18962874}"/>
                  </a:ext>
                </a:extLst>
              </p:cNvPr>
              <p:cNvCxnSpPr/>
              <p:nvPr/>
            </p:nvCxnSpPr>
            <p:spPr>
              <a:xfrm>
                <a:off x="3396343" y="1175655"/>
                <a:ext cx="1284514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Přímá spojnice se šipkou 36">
                <a:extLst>
                  <a:ext uri="{FF2B5EF4-FFF2-40B4-BE49-F238E27FC236}">
                    <a16:creationId xmlns:a16="http://schemas.microsoft.com/office/drawing/2014/main" id="{1C048B29-46C0-88F1-FCDE-C6EDB1450893}"/>
                  </a:ext>
                </a:extLst>
              </p:cNvPr>
              <p:cNvCxnSpPr/>
              <p:nvPr/>
            </p:nvCxnSpPr>
            <p:spPr>
              <a:xfrm>
                <a:off x="4680857" y="1175655"/>
                <a:ext cx="2930434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9F1BE90E-1DA3-5A0A-86FF-F1777D7E2571}"/>
                  </a:ext>
                </a:extLst>
              </p:cNvPr>
              <p:cNvSpPr txBox="1"/>
              <p:nvPr/>
            </p:nvSpPr>
            <p:spPr>
              <a:xfrm>
                <a:off x="4519749" y="762781"/>
                <a:ext cx="2177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>
                    <a:solidFill>
                      <a:srgbClr val="FF0000"/>
                    </a:solidFill>
                  </a:rPr>
                  <a:t>T</a:t>
                </a: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9" name="TextovéPole 38">
                    <a:extLst>
                      <a:ext uri="{FF2B5EF4-FFF2-40B4-BE49-F238E27FC236}">
                        <a16:creationId xmlns:a16="http://schemas.microsoft.com/office/drawing/2014/main" id="{91E3A9E3-2619-A4B7-6997-54F5917DE23C}"/>
                      </a:ext>
                    </a:extLst>
                  </p:cNvPr>
                  <p:cNvSpPr txBox="1"/>
                  <p:nvPr/>
                </p:nvSpPr>
                <p:spPr>
                  <a:xfrm>
                    <a:off x="3810000" y="836023"/>
                    <a:ext cx="296092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i="1" dirty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25" name="TextovéPole 2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810000" y="836023"/>
                    <a:ext cx="296092" cy="369332"/>
                  </a:xfrm>
                  <a:prstGeom prst="rect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0" name="TextovéPole 39">
                    <a:extLst>
                      <a:ext uri="{FF2B5EF4-FFF2-40B4-BE49-F238E27FC236}">
                        <a16:creationId xmlns:a16="http://schemas.microsoft.com/office/drawing/2014/main" id="{011B6C3C-00A8-CCFA-35C5-02E064CC40DB}"/>
                      </a:ext>
                    </a:extLst>
                  </p:cNvPr>
                  <p:cNvSpPr txBox="1"/>
                  <p:nvPr/>
                </p:nvSpPr>
                <p:spPr>
                  <a:xfrm>
                    <a:off x="5643153" y="836023"/>
                    <a:ext cx="975361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cs-CZ" i="1" dirty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i="1" dirty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40" name="TextovéPole 39">
                    <a:extLst>
                      <a:ext uri="{FF2B5EF4-FFF2-40B4-BE49-F238E27FC236}">
                        <a16:creationId xmlns:a16="http://schemas.microsoft.com/office/drawing/2014/main" id="{011B6C3C-00A8-CCFA-35C5-02E064CC40DB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643153" y="836023"/>
                    <a:ext cx="975361" cy="369332"/>
                  </a:xfrm>
                  <a:prstGeom prst="rect">
                    <a:avLst/>
                  </a:prstGeom>
                  <a:blipFill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41" name="Přímá spojnice se šipkou 40">
                <a:extLst>
                  <a:ext uri="{FF2B5EF4-FFF2-40B4-BE49-F238E27FC236}">
                    <a16:creationId xmlns:a16="http://schemas.microsoft.com/office/drawing/2014/main" id="{8E7F1435-1BAB-24C4-490A-5AE4F3F5CFE0}"/>
                  </a:ext>
                </a:extLst>
              </p:cNvPr>
              <p:cNvCxnSpPr/>
              <p:nvPr/>
            </p:nvCxnSpPr>
            <p:spPr>
              <a:xfrm>
                <a:off x="3004457" y="1476100"/>
                <a:ext cx="0" cy="1258391"/>
              </a:xfrm>
              <a:prstGeom prst="straightConnector1">
                <a:avLst/>
              </a:prstGeom>
              <a:ln w="571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se šipkou 41">
                <a:extLst>
                  <a:ext uri="{FF2B5EF4-FFF2-40B4-BE49-F238E27FC236}">
                    <a16:creationId xmlns:a16="http://schemas.microsoft.com/office/drawing/2014/main" id="{A16B758E-3B4A-8A8C-686B-00C68E3E8581}"/>
                  </a:ext>
                </a:extLst>
              </p:cNvPr>
              <p:cNvCxnSpPr/>
              <p:nvPr/>
            </p:nvCxnSpPr>
            <p:spPr>
              <a:xfrm>
                <a:off x="7807234" y="1476100"/>
                <a:ext cx="0" cy="857797"/>
              </a:xfrm>
              <a:prstGeom prst="straightConnector1">
                <a:avLst/>
              </a:prstGeom>
              <a:ln w="571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se šipkou 42">
                <a:extLst>
                  <a:ext uri="{FF2B5EF4-FFF2-40B4-BE49-F238E27FC236}">
                    <a16:creationId xmlns:a16="http://schemas.microsoft.com/office/drawing/2014/main" id="{49437EF4-7148-F338-30A9-42B375415275}"/>
                  </a:ext>
                </a:extLst>
              </p:cNvPr>
              <p:cNvCxnSpPr/>
              <p:nvPr/>
            </p:nvCxnSpPr>
            <p:spPr>
              <a:xfrm>
                <a:off x="3962400" y="1476100"/>
                <a:ext cx="0" cy="857797"/>
              </a:xfrm>
              <a:prstGeom prst="straightConnector1">
                <a:avLst/>
              </a:prstGeom>
              <a:ln w="571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Přímá spojnice se šipkou 43">
                <a:extLst>
                  <a:ext uri="{FF2B5EF4-FFF2-40B4-BE49-F238E27FC236}">
                    <a16:creationId xmlns:a16="http://schemas.microsoft.com/office/drawing/2014/main" id="{22997D19-2BD1-66BA-AE0A-3808DFC5D75C}"/>
                  </a:ext>
                </a:extLst>
              </p:cNvPr>
              <p:cNvCxnSpPr/>
              <p:nvPr/>
            </p:nvCxnSpPr>
            <p:spPr>
              <a:xfrm flipH="1">
                <a:off x="6052457" y="1476100"/>
                <a:ext cx="26126" cy="1145180"/>
              </a:xfrm>
              <a:prstGeom prst="straightConnector1">
                <a:avLst/>
              </a:prstGeom>
              <a:ln w="571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Přímá spojnice se šipkou 44">
                <a:extLst>
                  <a:ext uri="{FF2B5EF4-FFF2-40B4-BE49-F238E27FC236}">
                    <a16:creationId xmlns:a16="http://schemas.microsoft.com/office/drawing/2014/main" id="{19673D14-3A1C-E98D-64F5-F4A8A42D9650}"/>
                  </a:ext>
                </a:extLst>
              </p:cNvPr>
              <p:cNvCxnSpPr/>
              <p:nvPr/>
            </p:nvCxnSpPr>
            <p:spPr>
              <a:xfrm>
                <a:off x="3958046" y="1776547"/>
                <a:ext cx="694509" cy="0"/>
              </a:xfrm>
              <a:prstGeom prst="straightConnector1">
                <a:avLst/>
              </a:prstGeom>
              <a:ln>
                <a:solidFill>
                  <a:schemeClr val="accent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Přímá spojnice se šipkou 45">
                <a:extLst>
                  <a:ext uri="{FF2B5EF4-FFF2-40B4-BE49-F238E27FC236}">
                    <a16:creationId xmlns:a16="http://schemas.microsoft.com/office/drawing/2014/main" id="{D3FC0130-312C-3EE1-392B-64037E3B5ECF}"/>
                  </a:ext>
                </a:extLst>
              </p:cNvPr>
              <p:cNvCxnSpPr/>
              <p:nvPr/>
            </p:nvCxnSpPr>
            <p:spPr>
              <a:xfrm flipV="1">
                <a:off x="4680857" y="1776547"/>
                <a:ext cx="1371600" cy="8707"/>
              </a:xfrm>
              <a:prstGeom prst="straightConnector1">
                <a:avLst/>
              </a:prstGeom>
              <a:ln>
                <a:solidFill>
                  <a:schemeClr val="accent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7" name="TextovéPole 46">
                    <a:extLst>
                      <a:ext uri="{FF2B5EF4-FFF2-40B4-BE49-F238E27FC236}">
                        <a16:creationId xmlns:a16="http://schemas.microsoft.com/office/drawing/2014/main" id="{046285B0-A886-5924-B9BF-85686AFABABE}"/>
                      </a:ext>
                    </a:extLst>
                  </p:cNvPr>
                  <p:cNvSpPr txBox="1"/>
                  <p:nvPr/>
                </p:nvSpPr>
                <p:spPr>
                  <a:xfrm>
                    <a:off x="4069080" y="1780900"/>
                    <a:ext cx="439783" cy="56489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39" name="TextovéPole 3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69080" y="1780900"/>
                    <a:ext cx="439783" cy="564898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8" name="TextovéPole 47">
                    <a:extLst>
                      <a:ext uri="{FF2B5EF4-FFF2-40B4-BE49-F238E27FC236}">
                        <a16:creationId xmlns:a16="http://schemas.microsoft.com/office/drawing/2014/main" id="{019C9185-AA72-E682-6F0F-2D6F2E4CA5C2}"/>
                      </a:ext>
                    </a:extLst>
                  </p:cNvPr>
                  <p:cNvSpPr txBox="1"/>
                  <p:nvPr/>
                </p:nvSpPr>
                <p:spPr>
                  <a:xfrm>
                    <a:off x="4785361" y="1745954"/>
                    <a:ext cx="1071154" cy="63478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48" name="TextovéPole 47">
                    <a:extLst>
                      <a:ext uri="{FF2B5EF4-FFF2-40B4-BE49-F238E27FC236}">
                        <a16:creationId xmlns:a16="http://schemas.microsoft.com/office/drawing/2014/main" id="{019C9185-AA72-E682-6F0F-2D6F2E4CA5C2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785361" y="1745954"/>
                    <a:ext cx="1071154" cy="634789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49" name="Přímá spojnice se šipkou 48">
                <a:extLst>
                  <a:ext uri="{FF2B5EF4-FFF2-40B4-BE49-F238E27FC236}">
                    <a16:creationId xmlns:a16="http://schemas.microsoft.com/office/drawing/2014/main" id="{05CDD36B-6496-6365-45DF-6276983B9525}"/>
                  </a:ext>
                </a:extLst>
              </p:cNvPr>
              <p:cNvCxnSpPr/>
              <p:nvPr/>
            </p:nvCxnSpPr>
            <p:spPr>
              <a:xfrm flipV="1">
                <a:off x="2985951" y="2351314"/>
                <a:ext cx="1664426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Přímá spojnice se šipkou 49">
                <a:extLst>
                  <a:ext uri="{FF2B5EF4-FFF2-40B4-BE49-F238E27FC236}">
                    <a16:creationId xmlns:a16="http://schemas.microsoft.com/office/drawing/2014/main" id="{7A82F702-B3EF-676C-FBBD-5F9AE75850D8}"/>
                  </a:ext>
                </a:extLst>
              </p:cNvPr>
              <p:cNvCxnSpPr/>
              <p:nvPr/>
            </p:nvCxnSpPr>
            <p:spPr>
              <a:xfrm flipV="1">
                <a:off x="4637315" y="2734491"/>
                <a:ext cx="3161210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Přímá spojnice 50">
                <a:extLst>
                  <a:ext uri="{FF2B5EF4-FFF2-40B4-BE49-F238E27FC236}">
                    <a16:creationId xmlns:a16="http://schemas.microsoft.com/office/drawing/2014/main" id="{DE36D957-F000-F0AE-772B-3BFF4D7760CE}"/>
                  </a:ext>
                </a:extLst>
              </p:cNvPr>
              <p:cNvCxnSpPr/>
              <p:nvPr/>
            </p:nvCxnSpPr>
            <p:spPr>
              <a:xfrm>
                <a:off x="7798525" y="2333897"/>
                <a:ext cx="0" cy="72281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2" name="TextovéPole 51">
                    <a:extLst>
                      <a:ext uri="{FF2B5EF4-FFF2-40B4-BE49-F238E27FC236}">
                        <a16:creationId xmlns:a16="http://schemas.microsoft.com/office/drawing/2014/main" id="{6E1DEFD9-B072-E635-D3B3-EAFBFE873650}"/>
                      </a:ext>
                    </a:extLst>
                  </p:cNvPr>
                  <p:cNvSpPr txBox="1"/>
                  <p:nvPr/>
                </p:nvSpPr>
                <p:spPr>
                  <a:xfrm>
                    <a:off x="3200400" y="2365159"/>
                    <a:ext cx="1203960" cy="56534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52" name="TextovéPole 51">
                    <a:extLst>
                      <a:ext uri="{FF2B5EF4-FFF2-40B4-BE49-F238E27FC236}">
                        <a16:creationId xmlns:a16="http://schemas.microsoft.com/office/drawing/2014/main" id="{6E1DEFD9-B072-E635-D3B3-EAFBFE873650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200400" y="2365159"/>
                    <a:ext cx="1203960" cy="565348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3" name="TextovéPole 52">
                    <a:extLst>
                      <a:ext uri="{FF2B5EF4-FFF2-40B4-BE49-F238E27FC236}">
                        <a16:creationId xmlns:a16="http://schemas.microsoft.com/office/drawing/2014/main" id="{2A2C384A-3F01-6C27-B695-82233B0789A7}"/>
                      </a:ext>
                    </a:extLst>
                  </p:cNvPr>
                  <p:cNvSpPr txBox="1"/>
                  <p:nvPr/>
                </p:nvSpPr>
                <p:spPr>
                  <a:xfrm>
                    <a:off x="4976948" y="2731790"/>
                    <a:ext cx="2481944" cy="56534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53" name="TextovéPole 52">
                    <a:extLst>
                      <a:ext uri="{FF2B5EF4-FFF2-40B4-BE49-F238E27FC236}">
                        <a16:creationId xmlns:a16="http://schemas.microsoft.com/office/drawing/2014/main" id="{2A2C384A-3F01-6C27-B695-82233B0789A7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976948" y="2731790"/>
                    <a:ext cx="2481944" cy="565348"/>
                  </a:xfrm>
                  <a:prstGeom prst="rect">
                    <a:avLst/>
                  </a:prstGeom>
                  <a:blipFill>
                    <a:blip r:embed="rId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54" name="Sedmiúhelník 53">
                <a:extLst>
                  <a:ext uri="{FF2B5EF4-FFF2-40B4-BE49-F238E27FC236}">
                    <a16:creationId xmlns:a16="http://schemas.microsoft.com/office/drawing/2014/main" id="{A5EDBE6D-3E2A-1AFE-71D0-CD1AD45DA6C6}"/>
                  </a:ext>
                </a:extLst>
              </p:cNvPr>
              <p:cNvSpPr/>
              <p:nvPr/>
            </p:nvSpPr>
            <p:spPr>
              <a:xfrm>
                <a:off x="2002970" y="8705"/>
                <a:ext cx="653143" cy="566057"/>
              </a:xfrm>
              <a:prstGeom prst="heptagon">
                <a:avLst/>
              </a:prstGeom>
              <a:solidFill>
                <a:schemeClr val="accent6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/>
                  <a:t>1</a:t>
                </a:r>
              </a:p>
            </p:txBody>
          </p:sp>
          <p:sp>
            <p:nvSpPr>
              <p:cNvPr id="55" name="Sedmiúhelník 54">
                <a:extLst>
                  <a:ext uri="{FF2B5EF4-FFF2-40B4-BE49-F238E27FC236}">
                    <a16:creationId xmlns:a16="http://schemas.microsoft.com/office/drawing/2014/main" id="{570129CB-B456-F7A2-CF25-771364EB58F5}"/>
                  </a:ext>
                </a:extLst>
              </p:cNvPr>
              <p:cNvSpPr/>
              <p:nvPr/>
            </p:nvSpPr>
            <p:spPr>
              <a:xfrm>
                <a:off x="3688079" y="43542"/>
                <a:ext cx="653143" cy="566057"/>
              </a:xfrm>
              <a:prstGeom prst="heptagon">
                <a:avLst/>
              </a:prstGeom>
              <a:solidFill>
                <a:schemeClr val="accent6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/>
                  <a:t>2</a:t>
                </a:r>
              </a:p>
            </p:txBody>
          </p:sp>
          <p:sp>
            <p:nvSpPr>
              <p:cNvPr id="56" name="Sedmiúhelník 55">
                <a:extLst>
                  <a:ext uri="{FF2B5EF4-FFF2-40B4-BE49-F238E27FC236}">
                    <a16:creationId xmlns:a16="http://schemas.microsoft.com/office/drawing/2014/main" id="{0E2F9B02-5D32-88E7-D0E3-5DBA20E6B049}"/>
                  </a:ext>
                </a:extLst>
              </p:cNvPr>
              <p:cNvSpPr/>
              <p:nvPr/>
            </p:nvSpPr>
            <p:spPr>
              <a:xfrm>
                <a:off x="5752011" y="26123"/>
                <a:ext cx="653143" cy="566057"/>
              </a:xfrm>
              <a:prstGeom prst="heptagon">
                <a:avLst/>
              </a:prstGeom>
              <a:solidFill>
                <a:schemeClr val="accent6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/>
                  <a:t>3</a:t>
                </a:r>
              </a:p>
            </p:txBody>
          </p:sp>
          <p:sp>
            <p:nvSpPr>
              <p:cNvPr id="57" name="Sedmiúhelník 56">
                <a:extLst>
                  <a:ext uri="{FF2B5EF4-FFF2-40B4-BE49-F238E27FC236}">
                    <a16:creationId xmlns:a16="http://schemas.microsoft.com/office/drawing/2014/main" id="{BAD7F9E2-49A7-3EC3-D252-D42CE3C05C5F}"/>
                  </a:ext>
                </a:extLst>
              </p:cNvPr>
              <p:cNvSpPr/>
              <p:nvPr/>
            </p:nvSpPr>
            <p:spPr>
              <a:xfrm>
                <a:off x="8011885" y="5129"/>
                <a:ext cx="653143" cy="566057"/>
              </a:xfrm>
              <a:prstGeom prst="heptagon">
                <a:avLst/>
              </a:prstGeom>
              <a:solidFill>
                <a:schemeClr val="accent6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/>
                  <a:t>4</a:t>
                </a: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8" name="TextovéPole 57">
                    <a:extLst>
                      <a:ext uri="{FF2B5EF4-FFF2-40B4-BE49-F238E27FC236}">
                        <a16:creationId xmlns:a16="http://schemas.microsoft.com/office/drawing/2014/main" id="{DCF5D82A-40FB-B3AF-1F8A-D99AB7396032}"/>
                      </a:ext>
                    </a:extLst>
                  </p:cNvPr>
                  <p:cNvSpPr txBox="1"/>
                  <p:nvPr/>
                </p:nvSpPr>
                <p:spPr>
                  <a:xfrm>
                    <a:off x="7815943" y="1826745"/>
                    <a:ext cx="452846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58" name="TextovéPole 57">
                    <a:extLst>
                      <a:ext uri="{FF2B5EF4-FFF2-40B4-BE49-F238E27FC236}">
                        <a16:creationId xmlns:a16="http://schemas.microsoft.com/office/drawing/2014/main" id="{DCF5D82A-40FB-B3AF-1F8A-D99AB7396032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815943" y="1826745"/>
                    <a:ext cx="452846" cy="369332"/>
                  </a:xfrm>
                  <a:prstGeom prst="rect">
                    <a:avLst/>
                  </a:prstGeom>
                  <a:blipFill>
                    <a:blip r:embed="rId10"/>
                    <a:stretch>
                      <a:fillRect b="-1667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9" name="TextovéPole 58">
                    <a:extLst>
                      <a:ext uri="{FF2B5EF4-FFF2-40B4-BE49-F238E27FC236}">
                        <a16:creationId xmlns:a16="http://schemas.microsoft.com/office/drawing/2014/main" id="{EDA2B5A5-CE59-2A70-C2CA-D08B8DE6C80D}"/>
                      </a:ext>
                    </a:extLst>
                  </p:cNvPr>
                  <p:cNvSpPr txBox="1"/>
                  <p:nvPr/>
                </p:nvSpPr>
                <p:spPr>
                  <a:xfrm>
                    <a:off x="2386150" y="2196077"/>
                    <a:ext cx="452846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58" name="TextovéPole 5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386150" y="2196077"/>
                    <a:ext cx="452846" cy="369332"/>
                  </a:xfrm>
                  <a:prstGeom prst="rect">
                    <a:avLst/>
                  </a:prstGeom>
                  <a:blipFill>
                    <a:blip r:embed="rId1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0" name="TextovéPole 59">
                    <a:extLst>
                      <a:ext uri="{FF2B5EF4-FFF2-40B4-BE49-F238E27FC236}">
                        <a16:creationId xmlns:a16="http://schemas.microsoft.com/office/drawing/2014/main" id="{85CCC9A2-44B0-4E3B-95AF-AC0789F02C4F}"/>
                      </a:ext>
                    </a:extLst>
                  </p:cNvPr>
                  <p:cNvSpPr txBox="1"/>
                  <p:nvPr/>
                </p:nvSpPr>
                <p:spPr>
                  <a:xfrm>
                    <a:off x="3457552" y="1694599"/>
                    <a:ext cx="452846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60" name="TextovéPole 59">
                    <a:extLst>
                      <a:ext uri="{FF2B5EF4-FFF2-40B4-BE49-F238E27FC236}">
                        <a16:creationId xmlns:a16="http://schemas.microsoft.com/office/drawing/2014/main" id="{85CCC9A2-44B0-4E3B-95AF-AC0789F02C4F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457552" y="1694599"/>
                    <a:ext cx="452846" cy="369332"/>
                  </a:xfrm>
                  <a:prstGeom prst="rect">
                    <a:avLst/>
                  </a:prstGeom>
                  <a:blipFill>
                    <a:blip r:embed="rId1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1" name="TextovéPole 60">
                    <a:extLst>
                      <a:ext uri="{FF2B5EF4-FFF2-40B4-BE49-F238E27FC236}">
                        <a16:creationId xmlns:a16="http://schemas.microsoft.com/office/drawing/2014/main" id="{037F61D1-6CF5-56A1-F7B0-5172774002B8}"/>
                      </a:ext>
                    </a:extLst>
                  </p:cNvPr>
                  <p:cNvSpPr txBox="1"/>
                  <p:nvPr/>
                </p:nvSpPr>
                <p:spPr>
                  <a:xfrm>
                    <a:off x="6178731" y="1826745"/>
                    <a:ext cx="452846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sub>
                          </m:sSub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61" name="TextovéPole 60">
                    <a:extLst>
                      <a:ext uri="{FF2B5EF4-FFF2-40B4-BE49-F238E27FC236}">
                        <a16:creationId xmlns:a16="http://schemas.microsoft.com/office/drawing/2014/main" id="{037F61D1-6CF5-56A1-F7B0-5172774002B8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178731" y="1826745"/>
                    <a:ext cx="452846" cy="369332"/>
                  </a:xfrm>
                  <a:prstGeom prst="rect">
                    <a:avLst/>
                  </a:prstGeom>
                  <a:blipFill>
                    <a:blip r:embed="rId13"/>
                    <a:stretch>
                      <a:fillRect b="-1667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7" name="Přímá spojnice 6"/>
            <p:cNvCxnSpPr/>
            <p:nvPr/>
          </p:nvCxnSpPr>
          <p:spPr>
            <a:xfrm flipH="1">
              <a:off x="2290354" y="836023"/>
              <a:ext cx="32221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 flipH="1">
              <a:off x="2268586" y="2098768"/>
              <a:ext cx="32221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se šipkou 8"/>
            <p:cNvCxnSpPr/>
            <p:nvPr/>
          </p:nvCxnSpPr>
          <p:spPr>
            <a:xfrm>
              <a:off x="2268586" y="836023"/>
              <a:ext cx="0" cy="1262745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ovéPole 9"/>
                <p:cNvSpPr txBox="1"/>
                <p:nvPr/>
              </p:nvSpPr>
              <p:spPr>
                <a:xfrm>
                  <a:off x="1820095" y="1282729"/>
                  <a:ext cx="330925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0" name="TextovéPole 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20095" y="1282729"/>
                  <a:ext cx="330925" cy="369332"/>
                </a:xfrm>
                <a:prstGeom prst="rect">
                  <a:avLst/>
                </a:prstGeom>
                <a:blipFill>
                  <a:blip r:embed="rId14"/>
                  <a:stretch>
                    <a:fillRect r="-1296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1" name="Přímá spojnice 10"/>
            <p:cNvCxnSpPr/>
            <p:nvPr/>
          </p:nvCxnSpPr>
          <p:spPr>
            <a:xfrm flipV="1">
              <a:off x="2612572" y="627014"/>
              <a:ext cx="0" cy="20900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flipV="1">
              <a:off x="3396343" y="640858"/>
              <a:ext cx="0" cy="20900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se šipkou 12"/>
            <p:cNvCxnSpPr/>
            <p:nvPr/>
          </p:nvCxnSpPr>
          <p:spPr>
            <a:xfrm>
              <a:off x="2612572" y="640858"/>
              <a:ext cx="783771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ovéPole 13"/>
                <p:cNvSpPr txBox="1"/>
                <p:nvPr/>
              </p:nvSpPr>
              <p:spPr>
                <a:xfrm>
                  <a:off x="2804158" y="293842"/>
                  <a:ext cx="30480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4" name="TextovéPole 1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04158" y="293842"/>
                  <a:ext cx="304800" cy="369332"/>
                </a:xfrm>
                <a:prstGeom prst="rect">
                  <a:avLst/>
                </a:prstGeom>
                <a:blipFill>
                  <a:blip r:embed="rId15"/>
                  <a:stretch>
                    <a:fillRect r="-2200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5" name="Přímá spojnice 14"/>
            <p:cNvCxnSpPr/>
            <p:nvPr/>
          </p:nvCxnSpPr>
          <p:spPr>
            <a:xfrm flipV="1">
              <a:off x="8003177" y="1175654"/>
              <a:ext cx="335279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7981407" y="1761695"/>
              <a:ext cx="357049" cy="1485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se šipkou 16"/>
            <p:cNvCxnSpPr/>
            <p:nvPr/>
          </p:nvCxnSpPr>
          <p:spPr>
            <a:xfrm>
              <a:off x="8338456" y="1175654"/>
              <a:ext cx="0" cy="60960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ovéPole 17"/>
                <p:cNvSpPr txBox="1"/>
                <p:nvPr/>
              </p:nvSpPr>
              <p:spPr>
                <a:xfrm>
                  <a:off x="7602581" y="558129"/>
                  <a:ext cx="36576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8" name="TextovéPole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02581" y="558129"/>
                  <a:ext cx="365761" cy="369332"/>
                </a:xfrm>
                <a:prstGeom prst="rect">
                  <a:avLst/>
                </a:prstGeom>
                <a:blipFill>
                  <a:blip r:embed="rId16"/>
                  <a:stretch>
                    <a:fillRect r="-3333" b="-166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9" name="Přímá spojnice 18"/>
            <p:cNvCxnSpPr/>
            <p:nvPr/>
          </p:nvCxnSpPr>
          <p:spPr>
            <a:xfrm flipH="1" flipV="1">
              <a:off x="7602581" y="558129"/>
              <a:ext cx="8710" cy="61752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 flipV="1">
              <a:off x="7990115" y="956153"/>
              <a:ext cx="0" cy="22820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se šipkou 20"/>
            <p:cNvCxnSpPr/>
            <p:nvPr/>
          </p:nvCxnSpPr>
          <p:spPr>
            <a:xfrm>
              <a:off x="7611291" y="947447"/>
              <a:ext cx="378824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ovéPole 21"/>
                <p:cNvSpPr txBox="1"/>
                <p:nvPr/>
              </p:nvSpPr>
              <p:spPr>
                <a:xfrm>
                  <a:off x="8377645" y="1252895"/>
                  <a:ext cx="29609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" name="TextovéPole 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77645" y="1252895"/>
                  <a:ext cx="296091" cy="369332"/>
                </a:xfrm>
                <a:prstGeom prst="rect">
                  <a:avLst/>
                </a:prstGeom>
                <a:blipFill>
                  <a:blip r:embed="rId17"/>
                  <a:stretch>
                    <a:fillRect r="-2916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3" name="Přímá spojnice 22"/>
            <p:cNvCxnSpPr/>
            <p:nvPr/>
          </p:nvCxnSpPr>
          <p:spPr>
            <a:xfrm>
              <a:off x="6818811" y="1205355"/>
              <a:ext cx="0" cy="8060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se šipkou 23"/>
            <p:cNvCxnSpPr/>
            <p:nvPr/>
          </p:nvCxnSpPr>
          <p:spPr>
            <a:xfrm flipV="1">
              <a:off x="6818811" y="1567541"/>
              <a:ext cx="0" cy="44387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se šipkou 24"/>
            <p:cNvCxnSpPr/>
            <p:nvPr/>
          </p:nvCxnSpPr>
          <p:spPr>
            <a:xfrm>
              <a:off x="6818811" y="1205355"/>
              <a:ext cx="0" cy="17930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ovéPole 25"/>
                <p:cNvSpPr txBox="1"/>
                <p:nvPr/>
              </p:nvSpPr>
              <p:spPr>
                <a:xfrm>
                  <a:off x="6757850" y="1661550"/>
                  <a:ext cx="226423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6" name="TextovéPole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57850" y="1661550"/>
                  <a:ext cx="226423" cy="369332"/>
                </a:xfrm>
                <a:prstGeom prst="rect">
                  <a:avLst/>
                </a:prstGeom>
                <a:blipFill>
                  <a:blip r:embed="rId18"/>
                  <a:stretch>
                    <a:fillRect r="-6756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7" name="Přímá spojnice se šipkou 26"/>
            <p:cNvCxnSpPr/>
            <p:nvPr/>
          </p:nvCxnSpPr>
          <p:spPr>
            <a:xfrm flipV="1">
              <a:off x="3396343" y="609599"/>
              <a:ext cx="4214948" cy="31259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ovéPole 27"/>
                <p:cNvSpPr txBox="1"/>
                <p:nvPr/>
              </p:nvSpPr>
              <p:spPr>
                <a:xfrm>
                  <a:off x="4463141" y="284736"/>
                  <a:ext cx="12888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𝑙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8" name="TextovéPole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63141" y="284736"/>
                  <a:ext cx="1288869" cy="369332"/>
                </a:xfrm>
                <a:prstGeom prst="rect">
                  <a:avLst/>
                </a:prstGeom>
                <a:blipFill>
                  <a:blip r:embed="rId1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" name="Šipka dolů 2"/>
          <p:cNvSpPr/>
          <p:nvPr/>
        </p:nvSpPr>
        <p:spPr>
          <a:xfrm>
            <a:off x="11153506" y="5730731"/>
            <a:ext cx="426720" cy="905692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DFDD905C-6940-B889-39C3-973F85B87E4F}"/>
                  </a:ext>
                </a:extLst>
              </p:cNvPr>
              <p:cNvSpPr txBox="1"/>
              <p:nvPr/>
            </p:nvSpPr>
            <p:spPr>
              <a:xfrm>
                <a:off x="335360" y="260648"/>
                <a:ext cx="11521280" cy="21544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 výpočtu polohy těžiště</a:t>
                </a:r>
                <a:r>
                  <a:rPr lang="cs-CZ" dirty="0"/>
                  <a:t>:</a:t>
                </a:r>
              </a:p>
              <a:p>
                <a:r>
                  <a:rPr lang="cs-CZ" dirty="0"/>
                  <a:t>Určete polohu stejnorodého tělesa zhotoveného z ocele.  Těleso se skládá z válcové tyče o délce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=0,3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a průměru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=0,01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cs-CZ" dirty="0"/>
                  <a:t> Na jednom konci této tyče je připevněn válec o průměru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=0,06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a výšce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=0,04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, a na druhém konci je připevněn válec o průměru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=0,03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a výšce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=0,02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cs-CZ" dirty="0"/>
                  <a:t> Osa tyče prochází středy podstav obou válců.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=0,04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=0,01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=0,3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=0,03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=0,02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DFDD905C-6940-B889-39C3-973F85B87E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260648"/>
                <a:ext cx="11521280" cy="2154436"/>
              </a:xfrm>
              <a:prstGeom prst="rect">
                <a:avLst/>
              </a:prstGeom>
              <a:blipFill>
                <a:blip r:embed="rId20"/>
                <a:stretch>
                  <a:fillRect l="-423" t="-1700" r="-4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7" name="Přímá spojnice 66">
            <a:extLst>
              <a:ext uri="{FF2B5EF4-FFF2-40B4-BE49-F238E27FC236}">
                <a16:creationId xmlns:a16="http://schemas.microsoft.com/office/drawing/2014/main" id="{274E62EA-63CB-C601-B687-2B9A1B0AA9B9}"/>
              </a:ext>
            </a:extLst>
          </p:cNvPr>
          <p:cNvCxnSpPr/>
          <p:nvPr/>
        </p:nvCxnSpPr>
        <p:spPr>
          <a:xfrm>
            <a:off x="335361" y="2415083"/>
            <a:ext cx="1152127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1578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ovéPole 72"/>
              <p:cNvSpPr txBox="1"/>
              <p:nvPr/>
            </p:nvSpPr>
            <p:spPr>
              <a:xfrm>
                <a:off x="10094917" y="149037"/>
                <a:ext cx="2159726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=0,04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=0,3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=0,03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b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3" name="TextovéPole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94917" y="149037"/>
                <a:ext cx="2159726" cy="175432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4" name="Skupina 93"/>
          <p:cNvGrpSpPr/>
          <p:nvPr/>
        </p:nvGrpSpPr>
        <p:grpSpPr>
          <a:xfrm>
            <a:off x="1689468" y="5129"/>
            <a:ext cx="6984268" cy="3234460"/>
            <a:chOff x="1689468" y="5129"/>
            <a:chExt cx="6984268" cy="3234460"/>
          </a:xfrm>
        </p:grpSpPr>
        <p:grpSp>
          <p:nvGrpSpPr>
            <p:cNvPr id="2" name="Skupina 1">
              <a:extLst>
                <a:ext uri="{FF2B5EF4-FFF2-40B4-BE49-F238E27FC236}">
                  <a16:creationId xmlns:a16="http://schemas.microsoft.com/office/drawing/2014/main" id="{0A482033-F8F2-25DA-0FE9-A4BA011DB683}"/>
                </a:ext>
              </a:extLst>
            </p:cNvPr>
            <p:cNvGrpSpPr/>
            <p:nvPr/>
          </p:nvGrpSpPr>
          <p:grpSpPr>
            <a:xfrm>
              <a:off x="2002970" y="5129"/>
              <a:ext cx="6662058" cy="3234460"/>
              <a:chOff x="2002970" y="5129"/>
              <a:chExt cx="6662058" cy="3234460"/>
            </a:xfrm>
          </p:grpSpPr>
          <p:grpSp>
            <p:nvGrpSpPr>
              <p:cNvPr id="3" name="Skupina 2">
                <a:extLst>
                  <a:ext uri="{FF2B5EF4-FFF2-40B4-BE49-F238E27FC236}">
                    <a16:creationId xmlns:a16="http://schemas.microsoft.com/office/drawing/2014/main" id="{0FED2824-FB50-1DED-A291-1668A4E1A938}"/>
                  </a:ext>
                </a:extLst>
              </p:cNvPr>
              <p:cNvGrpSpPr/>
              <p:nvPr/>
            </p:nvGrpSpPr>
            <p:grpSpPr>
              <a:xfrm>
                <a:off x="2612572" y="836023"/>
                <a:ext cx="5390605" cy="1288868"/>
                <a:chOff x="1698172" y="757646"/>
                <a:chExt cx="5390605" cy="1288868"/>
              </a:xfrm>
            </p:grpSpPr>
            <p:sp>
              <p:nvSpPr>
                <p:cNvPr id="36" name="Obdélník 35">
                  <a:extLst>
                    <a:ext uri="{FF2B5EF4-FFF2-40B4-BE49-F238E27FC236}">
                      <a16:creationId xmlns:a16="http://schemas.microsoft.com/office/drawing/2014/main" id="{38FA8E5C-4EE7-CE0D-5061-E858B98B1801}"/>
                    </a:ext>
                  </a:extLst>
                </p:cNvPr>
                <p:cNvSpPr/>
                <p:nvPr/>
              </p:nvSpPr>
              <p:spPr>
                <a:xfrm>
                  <a:off x="1698172" y="757646"/>
                  <a:ext cx="783771" cy="1288868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37" name="Obdélník 36">
                  <a:extLst>
                    <a:ext uri="{FF2B5EF4-FFF2-40B4-BE49-F238E27FC236}">
                      <a16:creationId xmlns:a16="http://schemas.microsoft.com/office/drawing/2014/main" id="{7F47FEC1-DDDB-604F-F528-3A2AE5E40951}"/>
                    </a:ext>
                  </a:extLst>
                </p:cNvPr>
                <p:cNvSpPr/>
                <p:nvPr/>
              </p:nvSpPr>
              <p:spPr>
                <a:xfrm>
                  <a:off x="2481943" y="1306284"/>
                  <a:ext cx="4214948" cy="182880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38" name="Obdélník 37">
                  <a:extLst>
                    <a:ext uri="{FF2B5EF4-FFF2-40B4-BE49-F238E27FC236}">
                      <a16:creationId xmlns:a16="http://schemas.microsoft.com/office/drawing/2014/main" id="{BC11CAB2-2C62-65F9-9BB5-E11489D9FE25}"/>
                    </a:ext>
                  </a:extLst>
                </p:cNvPr>
                <p:cNvSpPr/>
                <p:nvPr/>
              </p:nvSpPr>
              <p:spPr>
                <a:xfrm>
                  <a:off x="6696891" y="1097278"/>
                  <a:ext cx="391886" cy="600892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cxnSp>
            <p:nvCxnSpPr>
              <p:cNvPr id="4" name="Přímá spojnice 3">
                <a:extLst>
                  <a:ext uri="{FF2B5EF4-FFF2-40B4-BE49-F238E27FC236}">
                    <a16:creationId xmlns:a16="http://schemas.microsoft.com/office/drawing/2014/main" id="{B39CE148-E2F6-04DC-C573-F3807D7D1EAD}"/>
                  </a:ext>
                </a:extLst>
              </p:cNvPr>
              <p:cNvCxnSpPr/>
              <p:nvPr/>
            </p:nvCxnSpPr>
            <p:spPr>
              <a:xfrm>
                <a:off x="2612572" y="836023"/>
                <a:ext cx="783771" cy="1288868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" name="Přímá spojnice 4">
                <a:extLst>
                  <a:ext uri="{FF2B5EF4-FFF2-40B4-BE49-F238E27FC236}">
                    <a16:creationId xmlns:a16="http://schemas.microsoft.com/office/drawing/2014/main" id="{F5E6C4AA-A6E7-7B72-274A-221223856D60}"/>
                  </a:ext>
                </a:extLst>
              </p:cNvPr>
              <p:cNvCxnSpPr/>
              <p:nvPr/>
            </p:nvCxnSpPr>
            <p:spPr>
              <a:xfrm flipH="1">
                <a:off x="2612572" y="836023"/>
                <a:ext cx="783771" cy="1288868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Přímá spojnice 5">
                <a:extLst>
                  <a:ext uri="{FF2B5EF4-FFF2-40B4-BE49-F238E27FC236}">
                    <a16:creationId xmlns:a16="http://schemas.microsoft.com/office/drawing/2014/main" id="{A521F606-5653-AAAB-8FD0-06FB208E682F}"/>
                  </a:ext>
                </a:extLst>
              </p:cNvPr>
              <p:cNvCxnSpPr/>
              <p:nvPr/>
            </p:nvCxnSpPr>
            <p:spPr>
              <a:xfrm flipH="1">
                <a:off x="7611291" y="1175655"/>
                <a:ext cx="391886" cy="600892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Přímá spojnice 6">
                <a:extLst>
                  <a:ext uri="{FF2B5EF4-FFF2-40B4-BE49-F238E27FC236}">
                    <a16:creationId xmlns:a16="http://schemas.microsoft.com/office/drawing/2014/main" id="{496E34D5-3BB3-5419-CBD8-7D329FFF4B2A}"/>
                  </a:ext>
                </a:extLst>
              </p:cNvPr>
              <p:cNvCxnSpPr/>
              <p:nvPr/>
            </p:nvCxnSpPr>
            <p:spPr>
              <a:xfrm>
                <a:off x="7611291" y="1175655"/>
                <a:ext cx="391886" cy="600892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Ovál 7">
                <a:extLst>
                  <a:ext uri="{FF2B5EF4-FFF2-40B4-BE49-F238E27FC236}">
                    <a16:creationId xmlns:a16="http://schemas.microsoft.com/office/drawing/2014/main" id="{59C8DE10-F9E6-CEB8-C84F-2D547BA88313}"/>
                  </a:ext>
                </a:extLst>
              </p:cNvPr>
              <p:cNvSpPr/>
              <p:nvPr/>
            </p:nvSpPr>
            <p:spPr>
              <a:xfrm>
                <a:off x="4624252" y="1419495"/>
                <a:ext cx="113211" cy="113211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9" name="Přímá spojnice 8">
                <a:extLst>
                  <a:ext uri="{FF2B5EF4-FFF2-40B4-BE49-F238E27FC236}">
                    <a16:creationId xmlns:a16="http://schemas.microsoft.com/office/drawing/2014/main" id="{A8895343-509F-2D60-B36D-3003F03EB6BF}"/>
                  </a:ext>
                </a:extLst>
              </p:cNvPr>
              <p:cNvCxnSpPr/>
              <p:nvPr/>
            </p:nvCxnSpPr>
            <p:spPr>
              <a:xfrm flipV="1">
                <a:off x="4624252" y="1088571"/>
                <a:ext cx="56606" cy="215101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se šipkou 9">
                <a:extLst>
                  <a:ext uri="{FF2B5EF4-FFF2-40B4-BE49-F238E27FC236}">
                    <a16:creationId xmlns:a16="http://schemas.microsoft.com/office/drawing/2014/main" id="{402960E2-D8BB-B69C-EC6A-99CE18962874}"/>
                  </a:ext>
                </a:extLst>
              </p:cNvPr>
              <p:cNvCxnSpPr/>
              <p:nvPr/>
            </p:nvCxnSpPr>
            <p:spPr>
              <a:xfrm>
                <a:off x="3396343" y="1175655"/>
                <a:ext cx="1284514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nice se šipkou 10">
                <a:extLst>
                  <a:ext uri="{FF2B5EF4-FFF2-40B4-BE49-F238E27FC236}">
                    <a16:creationId xmlns:a16="http://schemas.microsoft.com/office/drawing/2014/main" id="{1C048B29-46C0-88F1-FCDE-C6EDB1450893}"/>
                  </a:ext>
                </a:extLst>
              </p:cNvPr>
              <p:cNvCxnSpPr/>
              <p:nvPr/>
            </p:nvCxnSpPr>
            <p:spPr>
              <a:xfrm>
                <a:off x="4680857" y="1175655"/>
                <a:ext cx="2930434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9F1BE90E-1DA3-5A0A-86FF-F1777D7E2571}"/>
                  </a:ext>
                </a:extLst>
              </p:cNvPr>
              <p:cNvSpPr txBox="1"/>
              <p:nvPr/>
            </p:nvSpPr>
            <p:spPr>
              <a:xfrm>
                <a:off x="4519749" y="762781"/>
                <a:ext cx="2177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>
                    <a:solidFill>
                      <a:srgbClr val="FF0000"/>
                    </a:solidFill>
                  </a:rPr>
                  <a:t>T</a:t>
                </a: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3" name="TextovéPole 12">
                    <a:extLst>
                      <a:ext uri="{FF2B5EF4-FFF2-40B4-BE49-F238E27FC236}">
                        <a16:creationId xmlns:a16="http://schemas.microsoft.com/office/drawing/2014/main" id="{91E3A9E3-2619-A4B7-6997-54F5917DE23C}"/>
                      </a:ext>
                    </a:extLst>
                  </p:cNvPr>
                  <p:cNvSpPr txBox="1"/>
                  <p:nvPr/>
                </p:nvSpPr>
                <p:spPr>
                  <a:xfrm>
                    <a:off x="3810000" y="836023"/>
                    <a:ext cx="296092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i="1" dirty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25" name="TextovéPole 2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810000" y="836023"/>
                    <a:ext cx="296092" cy="369332"/>
                  </a:xfrm>
                  <a:prstGeom prst="rect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4" name="TextovéPole 13">
                    <a:extLst>
                      <a:ext uri="{FF2B5EF4-FFF2-40B4-BE49-F238E27FC236}">
                        <a16:creationId xmlns:a16="http://schemas.microsoft.com/office/drawing/2014/main" id="{011B6C3C-00A8-CCFA-35C5-02E064CC40DB}"/>
                      </a:ext>
                    </a:extLst>
                  </p:cNvPr>
                  <p:cNvSpPr txBox="1"/>
                  <p:nvPr/>
                </p:nvSpPr>
                <p:spPr>
                  <a:xfrm>
                    <a:off x="5643153" y="836023"/>
                    <a:ext cx="975361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i="1" dirty="0" smtClean="0">
                              <a:latin typeface="Cambria Math" panose="02040503050406030204" pitchFamily="18" charset="0"/>
                            </a:rPr>
                            <m:t>0,3−</m:t>
                          </m:r>
                          <m:r>
                            <a:rPr lang="cs-CZ" i="1" dirty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26" name="TextovéPole 2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643153" y="836023"/>
                    <a:ext cx="975361" cy="369332"/>
                  </a:xfrm>
                  <a:prstGeom prst="rect">
                    <a:avLst/>
                  </a:prstGeom>
                  <a:blipFill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15" name="Přímá spojnice se šipkou 14">
                <a:extLst>
                  <a:ext uri="{FF2B5EF4-FFF2-40B4-BE49-F238E27FC236}">
                    <a16:creationId xmlns:a16="http://schemas.microsoft.com/office/drawing/2014/main" id="{8E7F1435-1BAB-24C4-490A-5AE4F3F5CFE0}"/>
                  </a:ext>
                </a:extLst>
              </p:cNvPr>
              <p:cNvCxnSpPr/>
              <p:nvPr/>
            </p:nvCxnSpPr>
            <p:spPr>
              <a:xfrm>
                <a:off x="3004457" y="1476100"/>
                <a:ext cx="0" cy="1258391"/>
              </a:xfrm>
              <a:prstGeom prst="straightConnector1">
                <a:avLst/>
              </a:prstGeom>
              <a:ln w="571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nice se šipkou 15">
                <a:extLst>
                  <a:ext uri="{FF2B5EF4-FFF2-40B4-BE49-F238E27FC236}">
                    <a16:creationId xmlns:a16="http://schemas.microsoft.com/office/drawing/2014/main" id="{A16B758E-3B4A-8A8C-686B-00C68E3E8581}"/>
                  </a:ext>
                </a:extLst>
              </p:cNvPr>
              <p:cNvCxnSpPr/>
              <p:nvPr/>
            </p:nvCxnSpPr>
            <p:spPr>
              <a:xfrm>
                <a:off x="7807234" y="1476100"/>
                <a:ext cx="0" cy="857797"/>
              </a:xfrm>
              <a:prstGeom prst="straightConnector1">
                <a:avLst/>
              </a:prstGeom>
              <a:ln w="571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nice se šipkou 16">
                <a:extLst>
                  <a:ext uri="{FF2B5EF4-FFF2-40B4-BE49-F238E27FC236}">
                    <a16:creationId xmlns:a16="http://schemas.microsoft.com/office/drawing/2014/main" id="{49437EF4-7148-F338-30A9-42B375415275}"/>
                  </a:ext>
                </a:extLst>
              </p:cNvPr>
              <p:cNvCxnSpPr/>
              <p:nvPr/>
            </p:nvCxnSpPr>
            <p:spPr>
              <a:xfrm>
                <a:off x="3962400" y="1476100"/>
                <a:ext cx="0" cy="857797"/>
              </a:xfrm>
              <a:prstGeom prst="straightConnector1">
                <a:avLst/>
              </a:prstGeom>
              <a:ln w="571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se šipkou 17">
                <a:extLst>
                  <a:ext uri="{FF2B5EF4-FFF2-40B4-BE49-F238E27FC236}">
                    <a16:creationId xmlns:a16="http://schemas.microsoft.com/office/drawing/2014/main" id="{22997D19-2BD1-66BA-AE0A-3808DFC5D75C}"/>
                  </a:ext>
                </a:extLst>
              </p:cNvPr>
              <p:cNvCxnSpPr/>
              <p:nvPr/>
            </p:nvCxnSpPr>
            <p:spPr>
              <a:xfrm flipH="1">
                <a:off x="6052457" y="1476100"/>
                <a:ext cx="26126" cy="1145180"/>
              </a:xfrm>
              <a:prstGeom prst="straightConnector1">
                <a:avLst/>
              </a:prstGeom>
              <a:ln w="571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se šipkou 18">
                <a:extLst>
                  <a:ext uri="{FF2B5EF4-FFF2-40B4-BE49-F238E27FC236}">
                    <a16:creationId xmlns:a16="http://schemas.microsoft.com/office/drawing/2014/main" id="{19673D14-3A1C-E98D-64F5-F4A8A42D9650}"/>
                  </a:ext>
                </a:extLst>
              </p:cNvPr>
              <p:cNvCxnSpPr/>
              <p:nvPr/>
            </p:nvCxnSpPr>
            <p:spPr>
              <a:xfrm>
                <a:off x="3958046" y="1776547"/>
                <a:ext cx="694509" cy="0"/>
              </a:xfrm>
              <a:prstGeom prst="straightConnector1">
                <a:avLst/>
              </a:prstGeom>
              <a:ln>
                <a:solidFill>
                  <a:schemeClr val="accent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se šipkou 19">
                <a:extLst>
                  <a:ext uri="{FF2B5EF4-FFF2-40B4-BE49-F238E27FC236}">
                    <a16:creationId xmlns:a16="http://schemas.microsoft.com/office/drawing/2014/main" id="{D3FC0130-312C-3EE1-392B-64037E3B5ECF}"/>
                  </a:ext>
                </a:extLst>
              </p:cNvPr>
              <p:cNvCxnSpPr/>
              <p:nvPr/>
            </p:nvCxnSpPr>
            <p:spPr>
              <a:xfrm flipV="1">
                <a:off x="4680857" y="1776547"/>
                <a:ext cx="1371600" cy="8707"/>
              </a:xfrm>
              <a:prstGeom prst="straightConnector1">
                <a:avLst/>
              </a:prstGeom>
              <a:ln>
                <a:solidFill>
                  <a:schemeClr val="accent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1" name="TextovéPole 20">
                    <a:extLst>
                      <a:ext uri="{FF2B5EF4-FFF2-40B4-BE49-F238E27FC236}">
                        <a16:creationId xmlns:a16="http://schemas.microsoft.com/office/drawing/2014/main" id="{046285B0-A886-5924-B9BF-85686AFABABE}"/>
                      </a:ext>
                    </a:extLst>
                  </p:cNvPr>
                  <p:cNvSpPr txBox="1"/>
                  <p:nvPr/>
                </p:nvSpPr>
                <p:spPr>
                  <a:xfrm>
                    <a:off x="4069080" y="1780900"/>
                    <a:ext cx="439783" cy="56489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39" name="TextovéPole 3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69080" y="1780900"/>
                    <a:ext cx="439783" cy="564898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2" name="TextovéPole 21">
                    <a:extLst>
                      <a:ext uri="{FF2B5EF4-FFF2-40B4-BE49-F238E27FC236}">
                        <a16:creationId xmlns:a16="http://schemas.microsoft.com/office/drawing/2014/main" id="{019C9185-AA72-E682-6F0F-2D6F2E4CA5C2}"/>
                      </a:ext>
                    </a:extLst>
                  </p:cNvPr>
                  <p:cNvSpPr txBox="1"/>
                  <p:nvPr/>
                </p:nvSpPr>
                <p:spPr>
                  <a:xfrm>
                    <a:off x="4785361" y="1745954"/>
                    <a:ext cx="1071154" cy="63478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0,3−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40" name="TextovéPole 3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785361" y="1745954"/>
                    <a:ext cx="1071154" cy="634789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23" name="Přímá spojnice se šipkou 22">
                <a:extLst>
                  <a:ext uri="{FF2B5EF4-FFF2-40B4-BE49-F238E27FC236}">
                    <a16:creationId xmlns:a16="http://schemas.microsoft.com/office/drawing/2014/main" id="{05CDD36B-6496-6365-45DF-6276983B9525}"/>
                  </a:ext>
                </a:extLst>
              </p:cNvPr>
              <p:cNvCxnSpPr/>
              <p:nvPr/>
            </p:nvCxnSpPr>
            <p:spPr>
              <a:xfrm flipV="1">
                <a:off x="2985951" y="2351314"/>
                <a:ext cx="1664426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Přímá spojnice se šipkou 23">
                <a:extLst>
                  <a:ext uri="{FF2B5EF4-FFF2-40B4-BE49-F238E27FC236}">
                    <a16:creationId xmlns:a16="http://schemas.microsoft.com/office/drawing/2014/main" id="{7A82F702-B3EF-676C-FBBD-5F9AE75850D8}"/>
                  </a:ext>
                </a:extLst>
              </p:cNvPr>
              <p:cNvCxnSpPr/>
              <p:nvPr/>
            </p:nvCxnSpPr>
            <p:spPr>
              <a:xfrm flipV="1">
                <a:off x="4637315" y="2734491"/>
                <a:ext cx="3161210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Přímá spojnice 24">
                <a:extLst>
                  <a:ext uri="{FF2B5EF4-FFF2-40B4-BE49-F238E27FC236}">
                    <a16:creationId xmlns:a16="http://schemas.microsoft.com/office/drawing/2014/main" id="{DE36D957-F000-F0AE-772B-3BFF4D7760CE}"/>
                  </a:ext>
                </a:extLst>
              </p:cNvPr>
              <p:cNvCxnSpPr/>
              <p:nvPr/>
            </p:nvCxnSpPr>
            <p:spPr>
              <a:xfrm>
                <a:off x="7798525" y="2333897"/>
                <a:ext cx="0" cy="72281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6" name="TextovéPole 25">
                    <a:extLst>
                      <a:ext uri="{FF2B5EF4-FFF2-40B4-BE49-F238E27FC236}">
                        <a16:creationId xmlns:a16="http://schemas.microsoft.com/office/drawing/2014/main" id="{6E1DEFD9-B072-E635-D3B3-EAFBFE873650}"/>
                      </a:ext>
                    </a:extLst>
                  </p:cNvPr>
                  <p:cNvSpPr txBox="1"/>
                  <p:nvPr/>
                </p:nvSpPr>
                <p:spPr>
                  <a:xfrm>
                    <a:off x="3200400" y="2365159"/>
                    <a:ext cx="1203960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+0,02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49" name="TextovéPole 4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200400" y="2365159"/>
                    <a:ext cx="1203960" cy="369332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TextovéPole 26">
                    <a:extLst>
                      <a:ext uri="{FF2B5EF4-FFF2-40B4-BE49-F238E27FC236}">
                        <a16:creationId xmlns:a16="http://schemas.microsoft.com/office/drawing/2014/main" id="{2A2C384A-3F01-6C27-B695-82233B0789A7}"/>
                      </a:ext>
                    </a:extLst>
                  </p:cNvPr>
                  <p:cNvSpPr txBox="1"/>
                  <p:nvPr/>
                </p:nvSpPr>
                <p:spPr>
                  <a:xfrm>
                    <a:off x="4976948" y="2731790"/>
                    <a:ext cx="2481944" cy="37446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0,3−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+0,01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50" name="TextovéPole 4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976948" y="2731790"/>
                    <a:ext cx="2481944" cy="374468"/>
                  </a:xfrm>
                  <a:prstGeom prst="rect">
                    <a:avLst/>
                  </a:prstGeom>
                  <a:blipFill>
                    <a:blip r:embed="rId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28" name="Sedmiúhelník 27">
                <a:extLst>
                  <a:ext uri="{FF2B5EF4-FFF2-40B4-BE49-F238E27FC236}">
                    <a16:creationId xmlns:a16="http://schemas.microsoft.com/office/drawing/2014/main" id="{A5EDBE6D-3E2A-1AFE-71D0-CD1AD45DA6C6}"/>
                  </a:ext>
                </a:extLst>
              </p:cNvPr>
              <p:cNvSpPr/>
              <p:nvPr/>
            </p:nvSpPr>
            <p:spPr>
              <a:xfrm>
                <a:off x="2002970" y="8705"/>
                <a:ext cx="653143" cy="566057"/>
              </a:xfrm>
              <a:prstGeom prst="heptagon">
                <a:avLst/>
              </a:prstGeom>
              <a:solidFill>
                <a:schemeClr val="accent6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/>
                  <a:t>1</a:t>
                </a:r>
              </a:p>
            </p:txBody>
          </p:sp>
          <p:sp>
            <p:nvSpPr>
              <p:cNvPr id="29" name="Sedmiúhelník 28">
                <a:extLst>
                  <a:ext uri="{FF2B5EF4-FFF2-40B4-BE49-F238E27FC236}">
                    <a16:creationId xmlns:a16="http://schemas.microsoft.com/office/drawing/2014/main" id="{570129CB-B456-F7A2-CF25-771364EB58F5}"/>
                  </a:ext>
                </a:extLst>
              </p:cNvPr>
              <p:cNvSpPr/>
              <p:nvPr/>
            </p:nvSpPr>
            <p:spPr>
              <a:xfrm>
                <a:off x="3688079" y="43542"/>
                <a:ext cx="653143" cy="566057"/>
              </a:xfrm>
              <a:prstGeom prst="heptagon">
                <a:avLst/>
              </a:prstGeom>
              <a:solidFill>
                <a:schemeClr val="accent6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/>
                  <a:t>2</a:t>
                </a:r>
              </a:p>
            </p:txBody>
          </p:sp>
          <p:sp>
            <p:nvSpPr>
              <p:cNvPr id="30" name="Sedmiúhelník 29">
                <a:extLst>
                  <a:ext uri="{FF2B5EF4-FFF2-40B4-BE49-F238E27FC236}">
                    <a16:creationId xmlns:a16="http://schemas.microsoft.com/office/drawing/2014/main" id="{0E2F9B02-5D32-88E7-D0E3-5DBA20E6B049}"/>
                  </a:ext>
                </a:extLst>
              </p:cNvPr>
              <p:cNvSpPr/>
              <p:nvPr/>
            </p:nvSpPr>
            <p:spPr>
              <a:xfrm>
                <a:off x="5752011" y="26123"/>
                <a:ext cx="653143" cy="566057"/>
              </a:xfrm>
              <a:prstGeom prst="heptagon">
                <a:avLst/>
              </a:prstGeom>
              <a:solidFill>
                <a:schemeClr val="accent6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/>
                  <a:t>3</a:t>
                </a:r>
              </a:p>
            </p:txBody>
          </p:sp>
          <p:sp>
            <p:nvSpPr>
              <p:cNvPr id="31" name="Sedmiúhelník 30">
                <a:extLst>
                  <a:ext uri="{FF2B5EF4-FFF2-40B4-BE49-F238E27FC236}">
                    <a16:creationId xmlns:a16="http://schemas.microsoft.com/office/drawing/2014/main" id="{BAD7F9E2-49A7-3EC3-D252-D42CE3C05C5F}"/>
                  </a:ext>
                </a:extLst>
              </p:cNvPr>
              <p:cNvSpPr/>
              <p:nvPr/>
            </p:nvSpPr>
            <p:spPr>
              <a:xfrm>
                <a:off x="8011885" y="5129"/>
                <a:ext cx="653143" cy="566057"/>
              </a:xfrm>
              <a:prstGeom prst="heptagon">
                <a:avLst/>
              </a:prstGeom>
              <a:solidFill>
                <a:schemeClr val="accent6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/>
                  <a:t>4</a:t>
                </a: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2" name="TextovéPole 31">
                    <a:extLst>
                      <a:ext uri="{FF2B5EF4-FFF2-40B4-BE49-F238E27FC236}">
                        <a16:creationId xmlns:a16="http://schemas.microsoft.com/office/drawing/2014/main" id="{DCF5D82A-40FB-B3AF-1F8A-D99AB7396032}"/>
                      </a:ext>
                    </a:extLst>
                  </p:cNvPr>
                  <p:cNvSpPr txBox="1"/>
                  <p:nvPr/>
                </p:nvSpPr>
                <p:spPr>
                  <a:xfrm>
                    <a:off x="7815943" y="1826745"/>
                    <a:ext cx="452846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32" name="TextovéPole 31">
                    <a:extLst>
                      <a:ext uri="{FF2B5EF4-FFF2-40B4-BE49-F238E27FC236}">
                        <a16:creationId xmlns:a16="http://schemas.microsoft.com/office/drawing/2014/main" id="{DCF5D82A-40FB-B3AF-1F8A-D99AB7396032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815943" y="1826745"/>
                    <a:ext cx="452846" cy="369332"/>
                  </a:xfrm>
                  <a:prstGeom prst="rect">
                    <a:avLst/>
                  </a:prstGeom>
                  <a:blipFill>
                    <a:blip r:embed="rId10"/>
                    <a:stretch>
                      <a:fillRect b="-1667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3" name="TextovéPole 32">
                    <a:extLst>
                      <a:ext uri="{FF2B5EF4-FFF2-40B4-BE49-F238E27FC236}">
                        <a16:creationId xmlns:a16="http://schemas.microsoft.com/office/drawing/2014/main" id="{EDA2B5A5-CE59-2A70-C2CA-D08B8DE6C80D}"/>
                      </a:ext>
                    </a:extLst>
                  </p:cNvPr>
                  <p:cNvSpPr txBox="1"/>
                  <p:nvPr/>
                </p:nvSpPr>
                <p:spPr>
                  <a:xfrm>
                    <a:off x="2386150" y="2196077"/>
                    <a:ext cx="452846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58" name="TextovéPole 5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386150" y="2196077"/>
                    <a:ext cx="452846" cy="369332"/>
                  </a:xfrm>
                  <a:prstGeom prst="rect">
                    <a:avLst/>
                  </a:prstGeom>
                  <a:blipFill>
                    <a:blip r:embed="rId1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4" name="TextovéPole 33">
                    <a:extLst>
                      <a:ext uri="{FF2B5EF4-FFF2-40B4-BE49-F238E27FC236}">
                        <a16:creationId xmlns:a16="http://schemas.microsoft.com/office/drawing/2014/main" id="{85CCC9A2-44B0-4E3B-95AF-AC0789F02C4F}"/>
                      </a:ext>
                    </a:extLst>
                  </p:cNvPr>
                  <p:cNvSpPr txBox="1"/>
                  <p:nvPr/>
                </p:nvSpPr>
                <p:spPr>
                  <a:xfrm>
                    <a:off x="3457552" y="1694599"/>
                    <a:ext cx="452846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34" name="TextovéPole 33">
                    <a:extLst>
                      <a:ext uri="{FF2B5EF4-FFF2-40B4-BE49-F238E27FC236}">
                        <a16:creationId xmlns:a16="http://schemas.microsoft.com/office/drawing/2014/main" id="{85CCC9A2-44B0-4E3B-95AF-AC0789F02C4F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457552" y="1694599"/>
                    <a:ext cx="452846" cy="369332"/>
                  </a:xfrm>
                  <a:prstGeom prst="rect">
                    <a:avLst/>
                  </a:prstGeom>
                  <a:blipFill>
                    <a:blip r:embed="rId1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5" name="TextovéPole 34">
                    <a:extLst>
                      <a:ext uri="{FF2B5EF4-FFF2-40B4-BE49-F238E27FC236}">
                        <a16:creationId xmlns:a16="http://schemas.microsoft.com/office/drawing/2014/main" id="{037F61D1-6CF5-56A1-F7B0-5172774002B8}"/>
                      </a:ext>
                    </a:extLst>
                  </p:cNvPr>
                  <p:cNvSpPr txBox="1"/>
                  <p:nvPr/>
                </p:nvSpPr>
                <p:spPr>
                  <a:xfrm>
                    <a:off x="6149879" y="1826745"/>
                    <a:ext cx="452846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sub>
                          </m:sSub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35" name="TextovéPole 34">
                    <a:extLst>
                      <a:ext uri="{FF2B5EF4-FFF2-40B4-BE49-F238E27FC236}">
                        <a16:creationId xmlns:a16="http://schemas.microsoft.com/office/drawing/2014/main" id="{037F61D1-6CF5-56A1-F7B0-5172774002B8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149879" y="1826745"/>
                    <a:ext cx="452846" cy="369332"/>
                  </a:xfrm>
                  <a:prstGeom prst="rect">
                    <a:avLst/>
                  </a:prstGeom>
                  <a:blipFill>
                    <a:blip r:embed="rId13"/>
                    <a:stretch>
                      <a:fillRect b="-1667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41" name="Přímá spojnice 40"/>
            <p:cNvCxnSpPr/>
            <p:nvPr/>
          </p:nvCxnSpPr>
          <p:spPr>
            <a:xfrm flipH="1">
              <a:off x="2290354" y="836023"/>
              <a:ext cx="32221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nice 41"/>
            <p:cNvCxnSpPr/>
            <p:nvPr/>
          </p:nvCxnSpPr>
          <p:spPr>
            <a:xfrm flipH="1">
              <a:off x="2268586" y="2098768"/>
              <a:ext cx="32221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se šipkou 43"/>
            <p:cNvCxnSpPr/>
            <p:nvPr/>
          </p:nvCxnSpPr>
          <p:spPr>
            <a:xfrm>
              <a:off x="2268586" y="836023"/>
              <a:ext cx="0" cy="1262745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5" name="TextovéPole 44"/>
                <p:cNvSpPr txBox="1"/>
                <p:nvPr/>
              </p:nvSpPr>
              <p:spPr>
                <a:xfrm>
                  <a:off x="1689468" y="1279605"/>
                  <a:ext cx="330925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20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,06 </m:t>
                        </m:r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45" name="TextovéPole 4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89468" y="1279605"/>
                  <a:ext cx="330925" cy="276999"/>
                </a:xfrm>
                <a:prstGeom prst="rect">
                  <a:avLst/>
                </a:prstGeom>
                <a:blipFill>
                  <a:blip r:embed="rId14"/>
                  <a:stretch>
                    <a:fillRect r="-7777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7" name="Přímá spojnice 46"/>
            <p:cNvCxnSpPr/>
            <p:nvPr/>
          </p:nvCxnSpPr>
          <p:spPr>
            <a:xfrm flipV="1">
              <a:off x="2612572" y="627014"/>
              <a:ext cx="0" cy="20900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Přímá spojnice 47"/>
            <p:cNvCxnSpPr/>
            <p:nvPr/>
          </p:nvCxnSpPr>
          <p:spPr>
            <a:xfrm flipV="1">
              <a:off x="3396343" y="640858"/>
              <a:ext cx="0" cy="20900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Přímá spojnice se šipkou 49"/>
            <p:cNvCxnSpPr/>
            <p:nvPr/>
          </p:nvCxnSpPr>
          <p:spPr>
            <a:xfrm>
              <a:off x="2612572" y="640858"/>
              <a:ext cx="783771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" name="TextovéPole 50"/>
                <p:cNvSpPr txBox="1"/>
                <p:nvPr/>
              </p:nvSpPr>
              <p:spPr>
                <a:xfrm>
                  <a:off x="2656744" y="384932"/>
                  <a:ext cx="3048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20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,04 </m:t>
                        </m:r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51" name="TextovéPole 5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56744" y="384932"/>
                  <a:ext cx="304800" cy="276999"/>
                </a:xfrm>
                <a:prstGeom prst="rect">
                  <a:avLst/>
                </a:prstGeom>
                <a:blipFill>
                  <a:blip r:embed="rId15"/>
                  <a:stretch>
                    <a:fillRect r="-9000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3" name="Přímá spojnice 52"/>
            <p:cNvCxnSpPr/>
            <p:nvPr/>
          </p:nvCxnSpPr>
          <p:spPr>
            <a:xfrm flipV="1">
              <a:off x="8003177" y="1175654"/>
              <a:ext cx="335279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Přímá spojnice 53"/>
            <p:cNvCxnSpPr/>
            <p:nvPr/>
          </p:nvCxnSpPr>
          <p:spPr>
            <a:xfrm>
              <a:off x="7981407" y="1761695"/>
              <a:ext cx="357049" cy="1485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Přímá spojnice se šipkou 57"/>
            <p:cNvCxnSpPr/>
            <p:nvPr/>
          </p:nvCxnSpPr>
          <p:spPr>
            <a:xfrm>
              <a:off x="8338456" y="1175654"/>
              <a:ext cx="0" cy="60960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9" name="TextovéPole 58"/>
                <p:cNvSpPr txBox="1"/>
                <p:nvPr/>
              </p:nvSpPr>
              <p:spPr>
                <a:xfrm>
                  <a:off x="7602581" y="558129"/>
                  <a:ext cx="365761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20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,02 </m:t>
                        </m:r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59" name="TextovéPole 5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02581" y="558129"/>
                  <a:ext cx="365761" cy="276999"/>
                </a:xfrm>
                <a:prstGeom prst="rect">
                  <a:avLst/>
                </a:prstGeom>
                <a:blipFill>
                  <a:blip r:embed="rId16"/>
                  <a:stretch>
                    <a:fillRect r="-6000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61" name="Přímá spojnice 60"/>
            <p:cNvCxnSpPr/>
            <p:nvPr/>
          </p:nvCxnSpPr>
          <p:spPr>
            <a:xfrm flipH="1" flipV="1">
              <a:off x="7602581" y="558129"/>
              <a:ext cx="8710" cy="61752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Přímá spojnice 61"/>
            <p:cNvCxnSpPr/>
            <p:nvPr/>
          </p:nvCxnSpPr>
          <p:spPr>
            <a:xfrm flipV="1">
              <a:off x="7990115" y="956153"/>
              <a:ext cx="0" cy="22820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Přímá spojnice se šipkou 63"/>
            <p:cNvCxnSpPr/>
            <p:nvPr/>
          </p:nvCxnSpPr>
          <p:spPr>
            <a:xfrm>
              <a:off x="7611291" y="947447"/>
              <a:ext cx="378824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5" name="TextovéPole 64"/>
                <p:cNvSpPr txBox="1"/>
                <p:nvPr/>
              </p:nvSpPr>
              <p:spPr>
                <a:xfrm>
                  <a:off x="8377645" y="1252895"/>
                  <a:ext cx="296091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20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,03 </m:t>
                        </m:r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65" name="TextovéPole 6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77645" y="1252895"/>
                  <a:ext cx="296091" cy="276999"/>
                </a:xfrm>
                <a:prstGeom prst="rect">
                  <a:avLst/>
                </a:prstGeom>
                <a:blipFill>
                  <a:blip r:embed="rId17"/>
                  <a:stretch>
                    <a:fillRect r="-9591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67" name="Přímá spojnice 66"/>
            <p:cNvCxnSpPr/>
            <p:nvPr/>
          </p:nvCxnSpPr>
          <p:spPr>
            <a:xfrm>
              <a:off x="6818811" y="1205355"/>
              <a:ext cx="0" cy="8060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Přímá spojnice se šipkou 68"/>
            <p:cNvCxnSpPr/>
            <p:nvPr/>
          </p:nvCxnSpPr>
          <p:spPr>
            <a:xfrm flipV="1">
              <a:off x="6818811" y="1567541"/>
              <a:ext cx="0" cy="44387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Přímá spojnice se šipkou 70"/>
            <p:cNvCxnSpPr/>
            <p:nvPr/>
          </p:nvCxnSpPr>
          <p:spPr>
            <a:xfrm>
              <a:off x="6818811" y="1205355"/>
              <a:ext cx="0" cy="17930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2" name="TextovéPole 71"/>
                <p:cNvSpPr txBox="1"/>
                <p:nvPr/>
              </p:nvSpPr>
              <p:spPr>
                <a:xfrm>
                  <a:off x="6757850" y="1661550"/>
                  <a:ext cx="226423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20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,01 </m:t>
                        </m:r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72" name="TextovéPole 7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57850" y="1661550"/>
                  <a:ext cx="226423" cy="276999"/>
                </a:xfrm>
                <a:prstGeom prst="rect">
                  <a:avLst/>
                </a:prstGeom>
                <a:blipFill>
                  <a:blip r:embed="rId18"/>
                  <a:stretch>
                    <a:fillRect r="-15675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6" name="Přímá spojnice se šipkou 75"/>
            <p:cNvCxnSpPr/>
            <p:nvPr/>
          </p:nvCxnSpPr>
          <p:spPr>
            <a:xfrm flipV="1">
              <a:off x="3396343" y="609599"/>
              <a:ext cx="4214948" cy="31259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TextovéPole 76"/>
                <p:cNvSpPr txBox="1"/>
                <p:nvPr/>
              </p:nvSpPr>
              <p:spPr>
                <a:xfrm>
                  <a:off x="4463141" y="284736"/>
                  <a:ext cx="12888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cs-CZ" i="1" dirty="0" smtClean="0">
                            <a:latin typeface="Cambria Math" panose="02040503050406030204" pitchFamily="18" charset="0"/>
                          </a:rPr>
                          <m:t> = 0,3 </m:t>
                        </m:r>
                        <m:r>
                          <a:rPr lang="cs-CZ" i="1" dirty="0" smtClean="0">
                            <a:latin typeface="Cambria Math" panose="02040503050406030204" pitchFamily="18" charset="0"/>
                          </a:rPr>
                          <m:t>𝑚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77" name="TextovéPole 7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63141" y="284736"/>
                  <a:ext cx="1288869" cy="369332"/>
                </a:xfrm>
                <a:prstGeom prst="rect">
                  <a:avLst/>
                </a:prstGeom>
                <a:blipFill>
                  <a:blip r:embed="rId1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ovéPole 78"/>
              <p:cNvSpPr txBox="1"/>
              <p:nvPr/>
            </p:nvSpPr>
            <p:spPr>
              <a:xfrm>
                <a:off x="217715" y="2936763"/>
                <a:ext cx="2987040" cy="3432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sSubSup>
                            <m:sSub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sSubSup>
                            <m:sSub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sSubSup>
                            <m:sSub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sSubSup>
                            <m:sSub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79" name="TextovéPole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15" y="2936763"/>
                <a:ext cx="2987040" cy="3432863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9" name="Skupina 48">
            <a:extLst>
              <a:ext uri="{FF2B5EF4-FFF2-40B4-BE49-F238E27FC236}">
                <a16:creationId xmlns:a16="http://schemas.microsoft.com/office/drawing/2014/main" id="{7F3D8BF2-A31B-EA97-1699-2399C428A26E}"/>
              </a:ext>
            </a:extLst>
          </p:cNvPr>
          <p:cNvGrpSpPr/>
          <p:nvPr/>
        </p:nvGrpSpPr>
        <p:grpSpPr>
          <a:xfrm>
            <a:off x="2945424" y="3272293"/>
            <a:ext cx="7535341" cy="1828675"/>
            <a:chOff x="3108958" y="3307401"/>
            <a:chExt cx="7535341" cy="1828675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TextovéPole 38">
                  <a:extLst>
                    <a:ext uri="{FF2B5EF4-FFF2-40B4-BE49-F238E27FC236}">
                      <a16:creationId xmlns:a16="http://schemas.microsoft.com/office/drawing/2014/main" id="{4BFF35D1-D7AF-482A-AE4B-9364360FEA23}"/>
                    </a:ext>
                  </a:extLst>
                </p:cNvPr>
                <p:cNvSpPr txBox="1"/>
                <p:nvPr/>
              </p:nvSpPr>
              <p:spPr>
                <a:xfrm>
                  <a:off x="3108958" y="3307401"/>
                  <a:ext cx="7535341" cy="148412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400" b="1" dirty="0"/>
                    <a:t>Momentová věta:</a:t>
                  </a:r>
                  <a14:m>
                    <m:oMath xmlns:m="http://schemas.openxmlformats.org/officeDocument/2006/math"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        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a14:m>
                  <a:endParaRPr lang="cs-CZ" dirty="0"/>
                </a:p>
                <a:p>
                  <a:endParaRPr lang="cs-CZ" sz="800" dirty="0"/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d>
                          <m:dPr>
                            <m:ctrlPr>
                              <a:rPr lang="cs-CZ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+0,02</m:t>
                            </m:r>
                          </m:e>
                        </m:d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5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d>
                          <m:d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0,3−</m:t>
                                </m:r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num>
                              <m:den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d>
                          <m:d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0,3−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+0,01</m:t>
                            </m:r>
                          </m:e>
                        </m:d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=0</m:t>
                        </m:r>
                      </m:oMath>
                    </m:oMathPara>
                  </a14:m>
                  <a:endParaRPr lang="cs-CZ" dirty="0"/>
                </a:p>
                <a:p>
                  <a:endParaRPr lang="cs-CZ" dirty="0"/>
                </a:p>
              </p:txBody>
            </p:sp>
          </mc:Choice>
          <mc:Fallback xmlns="">
            <p:sp>
              <p:nvSpPr>
                <p:cNvPr id="39" name="TextovéPole 38">
                  <a:extLst>
                    <a:ext uri="{FF2B5EF4-FFF2-40B4-BE49-F238E27FC236}">
                      <a16:creationId xmlns:a16="http://schemas.microsoft.com/office/drawing/2014/main" id="{4BFF35D1-D7AF-482A-AE4B-9364360FEA2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08958" y="3307401"/>
                  <a:ext cx="7535341" cy="1484124"/>
                </a:xfrm>
                <a:prstGeom prst="rect">
                  <a:avLst/>
                </a:prstGeom>
                <a:blipFill>
                  <a:blip r:embed="rId21"/>
                  <a:stretch>
                    <a:fillRect l="-1214" t="-288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4" name="Levá složená závorka 83"/>
            <p:cNvSpPr/>
            <p:nvPr/>
          </p:nvSpPr>
          <p:spPr>
            <a:xfrm rot="16200000">
              <a:off x="4267425" y="3976102"/>
              <a:ext cx="130132" cy="1354183"/>
            </a:xfrm>
            <a:prstGeom prst="leftBrac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5" name="Levá složená závorka 84"/>
            <p:cNvSpPr/>
            <p:nvPr/>
          </p:nvSpPr>
          <p:spPr>
            <a:xfrm rot="16200000">
              <a:off x="5538311" y="4352046"/>
              <a:ext cx="122603" cy="637904"/>
            </a:xfrm>
            <a:prstGeom prst="leftBrac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86" name="Levá složená závorka 85"/>
            <p:cNvSpPr/>
            <p:nvPr/>
          </p:nvSpPr>
          <p:spPr>
            <a:xfrm rot="16200000">
              <a:off x="6975862" y="3997672"/>
              <a:ext cx="130132" cy="1354183"/>
            </a:xfrm>
            <a:prstGeom prst="leftBrac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7" name="Levá složená závorka 86"/>
            <p:cNvSpPr/>
            <p:nvPr/>
          </p:nvSpPr>
          <p:spPr>
            <a:xfrm rot="16200000">
              <a:off x="8719908" y="3698424"/>
              <a:ext cx="100428" cy="1902825"/>
            </a:xfrm>
            <a:prstGeom prst="leftBrac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8" name="TextovéPole 87"/>
                <p:cNvSpPr txBox="1"/>
                <p:nvPr/>
              </p:nvSpPr>
              <p:spPr>
                <a:xfrm>
                  <a:off x="4149634" y="4725378"/>
                  <a:ext cx="44413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88" name="TextovéPole 8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49634" y="4725378"/>
                  <a:ext cx="444139" cy="369332"/>
                </a:xfrm>
                <a:prstGeom prst="rect">
                  <a:avLst/>
                </a:prstGeom>
                <a:blipFill>
                  <a:blip r:embed="rId2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9" name="TextovéPole 88"/>
                <p:cNvSpPr txBox="1"/>
                <p:nvPr/>
              </p:nvSpPr>
              <p:spPr>
                <a:xfrm>
                  <a:off x="5387383" y="4726431"/>
                  <a:ext cx="44413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89" name="TextovéPole 8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87383" y="4726431"/>
                  <a:ext cx="444139" cy="369332"/>
                </a:xfrm>
                <a:prstGeom prst="rect">
                  <a:avLst/>
                </a:prstGeom>
                <a:blipFill>
                  <a:blip r:embed="rId23"/>
                  <a:stretch>
                    <a:fillRect b="-166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0" name="TextovéPole 89"/>
                <p:cNvSpPr txBox="1"/>
                <p:nvPr/>
              </p:nvSpPr>
              <p:spPr>
                <a:xfrm>
                  <a:off x="6809013" y="4742262"/>
                  <a:ext cx="44413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0" name="TextovéPole 8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09013" y="4742262"/>
                  <a:ext cx="444139" cy="369332"/>
                </a:xfrm>
                <a:prstGeom prst="rect">
                  <a:avLst/>
                </a:prstGeom>
                <a:blipFill>
                  <a:blip r:embed="rId24"/>
                  <a:stretch>
                    <a:fillRect b="-1639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1" name="TextovéPole 90"/>
                <p:cNvSpPr txBox="1"/>
                <p:nvPr/>
              </p:nvSpPr>
              <p:spPr>
                <a:xfrm>
                  <a:off x="8548052" y="4766744"/>
                  <a:ext cx="44413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1" name="TextovéPole 9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548052" y="4766744"/>
                  <a:ext cx="444139" cy="369332"/>
                </a:xfrm>
                <a:prstGeom prst="rect">
                  <a:avLst/>
                </a:prstGeom>
                <a:blipFill>
                  <a:blip r:embed="rId2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92" name="TextovéPole 91"/>
          <p:cNvSpPr txBox="1"/>
          <p:nvPr/>
        </p:nvSpPr>
        <p:spPr>
          <a:xfrm>
            <a:off x="3396343" y="6108097"/>
            <a:ext cx="77136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Těžiště je ve vzdálenosti 7,75 cm od podstavy většího válce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3" name="TextovéPole 92"/>
              <p:cNvSpPr txBox="1"/>
              <p:nvPr/>
            </p:nvSpPr>
            <p:spPr>
              <a:xfrm>
                <a:off x="4149634" y="5682345"/>
                <a:ext cx="633113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Dosazením a řešením rovnice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=0,0775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=7,75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93" name="TextovéPole 9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9634" y="5682345"/>
                <a:ext cx="6331131" cy="369332"/>
              </a:xfrm>
              <a:prstGeom prst="rect">
                <a:avLst/>
              </a:prstGeom>
              <a:blipFill>
                <a:blip r:embed="rId26"/>
                <a:stretch>
                  <a:fillRect l="-867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59951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B9F92B3B-3F62-15CD-943B-DA24D9A9C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DB6FE4-69B5-40EB-A57E-B1D7D9519891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0845C9B-4332-909B-6181-AC8373EA9E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100" t="48527" r="31100" b="10248"/>
          <a:stretch/>
        </p:blipFill>
        <p:spPr>
          <a:xfrm rot="5400000">
            <a:off x="3200248" y="-1164079"/>
            <a:ext cx="5647489" cy="8784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6899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112125" y="6232228"/>
            <a:ext cx="2133600" cy="365125"/>
          </a:xfrm>
        </p:spPr>
        <p:txBody>
          <a:bodyPr/>
          <a:lstStyle/>
          <a:p>
            <a:pPr>
              <a:defRPr/>
            </a:pPr>
            <a:fld id="{90B20491-C6EB-4F02-A40B-8E724C69EDBB}" type="slidenum">
              <a:rPr lang="cs-CZ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28676" name="Zástupný symbol pro obsah 2"/>
          <p:cNvSpPr>
            <a:spLocks noGrp="1"/>
          </p:cNvSpPr>
          <p:nvPr>
            <p:ph idx="4294967295"/>
          </p:nvPr>
        </p:nvSpPr>
        <p:spPr>
          <a:xfrm>
            <a:off x="2387600" y="1125539"/>
            <a:ext cx="8280400" cy="4967287"/>
          </a:xfrm>
        </p:spPr>
        <p:txBody>
          <a:bodyPr/>
          <a:lstStyle/>
          <a:p>
            <a:pPr eaLnBrk="1" hangingPunct="1"/>
            <a:endParaRPr lang="cs-CZ" sz="1800">
              <a:cs typeface="Times New Roman" pitchFamily="18" charset="0"/>
            </a:endParaRPr>
          </a:p>
          <a:p>
            <a:pPr eaLnBrk="1" hangingPunct="1"/>
            <a:endParaRPr lang="cs-CZ" sz="1800">
              <a:cs typeface="Times New Roman" pitchFamily="18" charset="0"/>
            </a:endParaRPr>
          </a:p>
        </p:txBody>
      </p:sp>
      <p:sp>
        <p:nvSpPr>
          <p:cNvPr id="2" name="Zástupný symbol pro obsah 2"/>
          <p:cNvSpPr>
            <a:spLocks/>
          </p:cNvSpPr>
          <p:nvPr/>
        </p:nvSpPr>
        <p:spPr bwMode="auto">
          <a:xfrm>
            <a:off x="5279344" y="2596356"/>
            <a:ext cx="1655539" cy="791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</a:pPr>
            <a:r>
              <a:rPr lang="cs-CZ" sz="4400" dirty="0">
                <a:latin typeface="Calibri" pitchFamily="34" charset="0"/>
                <a:cs typeface="Times New Roman" pitchFamily="18" charset="0"/>
              </a:rPr>
              <a:t>Konec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cs-CZ" sz="1600" dirty="0">
              <a:latin typeface="Calibri" pitchFamily="34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cs-CZ" sz="1600" dirty="0">
              <a:latin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2785</TotalTime>
  <Words>1572</Words>
  <Application>Microsoft Office PowerPoint</Application>
  <PresentationFormat>Širokoúhlá obrazovka</PresentationFormat>
  <Paragraphs>170</Paragraphs>
  <Slides>11</Slides>
  <Notes>3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7" baseType="lpstr">
      <vt:lpstr>Arial</vt:lpstr>
      <vt:lpstr>Calibri</vt:lpstr>
      <vt:lpstr>Cambria Math</vt:lpstr>
      <vt:lpstr>Times New Roman</vt:lpstr>
      <vt:lpstr>Motiv sady Office</vt:lpstr>
      <vt:lpstr>Rovnice</vt:lpstr>
      <vt:lpstr>Prezentace aplikace PowerPoint</vt:lpstr>
      <vt:lpstr>Prezentace aplikace PowerPoint</vt:lpstr>
      <vt:lpstr>Experimentální určení polohy těžiště</vt:lpstr>
      <vt:lpstr>Prezentace aplikace PowerPoint</vt:lpstr>
      <vt:lpstr>Prezentace aplikace PowerPoint</vt:lpstr>
      <vt:lpstr>Nalezení těžiště tělesa výpočtem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ATC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VZDĚLÁVACÍHO MATERIÁLU ČI DIGITÁLNÍHO UČEBNÍHO MATERIÁLU</dc:title>
  <dc:creator>Standard</dc:creator>
  <cp:lastModifiedBy>Karel Sixl</cp:lastModifiedBy>
  <cp:revision>100</cp:revision>
  <dcterms:created xsi:type="dcterms:W3CDTF">2012-05-22T20:26:40Z</dcterms:created>
  <dcterms:modified xsi:type="dcterms:W3CDTF">2025-07-17T09:43:11Z</dcterms:modified>
</cp:coreProperties>
</file>