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3" r:id="rId19"/>
    <p:sldId id="275" r:id="rId20"/>
    <p:sldId id="276" r:id="rId21"/>
    <p:sldId id="277" r:id="rId22"/>
    <p:sldId id="278" r:id="rId23"/>
    <p:sldId id="283" r:id="rId24"/>
    <p:sldId id="282" r:id="rId25"/>
    <p:sldId id="28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74" autoAdjust="0"/>
  </p:normalViewPr>
  <p:slideViewPr>
    <p:cSldViewPr snapToGrid="0">
      <p:cViewPr varScale="1">
        <p:scale>
          <a:sx n="83" d="100"/>
          <a:sy n="83" d="100"/>
        </p:scale>
        <p:origin x="643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975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78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56605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461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11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961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012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12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449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293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12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C56AF8BC-03CC-4C19-9390-F9C8FD5D46CC}" type="datetimeFigureOut">
              <a:rPr lang="cs-CZ" smtClean="0"/>
              <a:pPr/>
              <a:t>24.05.2021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AB18B0FB-6F14-4C45-A30F-B505F760F1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0852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-servis.eu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dravi.euro.cz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www.mediset.cz/" TargetMode="External"/><Relationship Id="rId7" Type="http://schemas.openxmlformats.org/officeDocument/2006/relationships/hyperlink" Target="http://www.ortoservis.cz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://www.patron.eu/" TargetMode="External"/><Relationship Id="rId10" Type="http://schemas.openxmlformats.org/officeDocument/2006/relationships/hyperlink" Target="http://www.pomuckyseniorum.cz/" TargetMode="External"/><Relationship Id="rId4" Type="http://schemas.openxmlformats.org/officeDocument/2006/relationships/image" Target="../media/image5.jpeg"/><Relationship Id="rId9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71V54t1gL4&amp;list=PLDeeL6GRFAr1xjfrRko7u9xYDvg3I3N6j&amp;index=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LVlHJwlruY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nsQk8aFE74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istrimedpomucky.cz/" TargetMode="External"/><Relationship Id="rId13" Type="http://schemas.openxmlformats.org/officeDocument/2006/relationships/hyperlink" Target="http://www.medicross.cz/" TargetMode="External"/><Relationship Id="rId3" Type="http://schemas.openxmlformats.org/officeDocument/2006/relationships/hyperlink" Target="http://www.promareha.cz/" TargetMode="External"/><Relationship Id="rId7" Type="http://schemas.openxmlformats.org/officeDocument/2006/relationships/image" Target="../media/image13.jpeg"/><Relationship Id="rId12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hyperlink" Target="http://www.moliklub.cz/" TargetMode="External"/><Relationship Id="rId5" Type="http://schemas.openxmlformats.org/officeDocument/2006/relationships/image" Target="../media/image11.jpeg"/><Relationship Id="rId10" Type="http://schemas.openxmlformats.org/officeDocument/2006/relationships/hyperlink" Target="http://www.lekarnahartmann.cz/" TargetMode="External"/><Relationship Id="rId4" Type="http://schemas.openxmlformats.org/officeDocument/2006/relationships/image" Target="../media/image10.jpeg"/><Relationship Id="rId9" Type="http://schemas.openxmlformats.org/officeDocument/2006/relationships/hyperlink" Target="http://www.medihum.cz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3X5Q09syKY" TargetMode="External"/><Relationship Id="rId2" Type="http://schemas.openxmlformats.org/officeDocument/2006/relationships/hyperlink" Target="https://www.youtube.com/watch?v=9A55xyuJxd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tbA-Zqxjz8s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F5FC48-7475-4CC0-A324-EA831D63A9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Hygienická péče o pacienta </a:t>
            </a:r>
            <a:br>
              <a:rPr lang="cs-CZ" sz="4000" dirty="0"/>
            </a:br>
            <a:r>
              <a:rPr lang="cs-CZ" sz="4000" dirty="0"/>
              <a:t>a péče o vyprazdňování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FF8408-0F5E-485A-9BEA-7A470EBB68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Dobrovolný pomocný personál </a:t>
            </a:r>
          </a:p>
          <a:p>
            <a:r>
              <a:rPr lang="cs-CZ" dirty="0"/>
              <a:t>NCO NZO Brno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322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4376F2-627F-4275-AFB7-A4AF744F7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Hygiena – základní pojmy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5E04AED-0DFD-40F7-8016-B9F198844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2011680"/>
            <a:ext cx="10814910" cy="420624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Hygiena = základní lidská potřeba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Hygiena = soubor pravidel a postupů potřebných k podpoře a ochraně zdraví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Hygienická péče u pacienta = vychází z pravidel běžného dodržování hygieny v domácím prostředí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Postupy hygienické péče u pacienta se mění v závislosti na zdravotním stavu a míře soběstačnosti pacienta</a:t>
            </a:r>
          </a:p>
        </p:txBody>
      </p:sp>
    </p:spTree>
    <p:extLst>
      <p:ext uri="{BB962C8B-B14F-4D97-AF65-F5344CB8AC3E}">
        <p14:creationId xmlns:p14="http://schemas.microsoft.com/office/powerpoint/2010/main" val="346638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37CE92-E5CB-4EC7-836C-EC1E23A26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Součásti hygienické péče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A8B6A6C-490F-4C25-B775-D872096B2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8" y="2011680"/>
            <a:ext cx="10989081" cy="42062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Péče o osobní  prádlo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Péče o hygienu rukou, péče o nehty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Péče o dutinu ústní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Celková koupel nemocného (ranní a večerní hygienická péče), péče o vlasy, holení </a:t>
            </a:r>
            <a:r>
              <a:rPr lang="cs-CZ" dirty="0" smtClean="0"/>
              <a:t>vousů</a:t>
            </a: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Péče o kůži – prevence dekubitů a opruzenin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Hygienické vyprazdňování, péče o inkontinentního nemocného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7593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Péče o osobní prádlo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3676601"/>
          </a:xfrm>
        </p:spPr>
        <p:txBody>
          <a:bodyPr vert="horz"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Osobní prádlo pacienta se řídí jeho zdravotním stavem, </a:t>
            </a:r>
          </a:p>
          <a:p>
            <a:pPr>
              <a:buNone/>
            </a:pPr>
            <a:r>
              <a:rPr lang="cs-CZ" dirty="0"/>
              <a:t>     typem instituce  a jeho osobními návyky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Osobní prádlo měníme dle potřeby, u ležících pacientů </a:t>
            </a:r>
          </a:p>
          <a:p>
            <a:pPr>
              <a:buNone/>
            </a:pPr>
            <a:r>
              <a:rPr lang="cs-CZ" dirty="0"/>
              <a:t>      minimálně 1 x denně</a:t>
            </a:r>
          </a:p>
          <a:p>
            <a:pPr>
              <a:buNone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Těžce nemocným, málo pohyblivým oblékáme zvláštní košili</a:t>
            </a:r>
          </a:p>
          <a:p>
            <a:pPr>
              <a:buNone/>
            </a:pPr>
            <a:r>
              <a:rPr lang="cs-CZ" dirty="0"/>
              <a:t>      „ andělíček“ 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pic>
        <p:nvPicPr>
          <p:cNvPr id="6" name="Obrázek 5" descr="kosile_nemocnicni_pacientska_pro_pacienty_andel 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85860" y="1306286"/>
            <a:ext cx="3606140" cy="5551714"/>
          </a:xfrm>
          <a:prstGeom prst="rect">
            <a:avLst/>
          </a:prstGeom>
        </p:spPr>
      </p:pic>
      <p:cxnSp>
        <p:nvCxnSpPr>
          <p:cNvPr id="17" name="Přímá spojovací šipka 16"/>
          <p:cNvCxnSpPr/>
          <p:nvPr/>
        </p:nvCxnSpPr>
        <p:spPr>
          <a:xfrm flipV="1">
            <a:off x="8609610" y="3871356"/>
            <a:ext cx="665019" cy="9262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9037123" y="6543304"/>
            <a:ext cx="282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(www.</a:t>
            </a:r>
            <a:r>
              <a:rPr lang="cs-CZ" dirty="0" err="1">
                <a:hlinkClick r:id="rId3"/>
              </a:rPr>
              <a:t>pp</a:t>
            </a:r>
            <a:r>
              <a:rPr lang="cs-CZ" dirty="0">
                <a:hlinkClick r:id="rId3"/>
              </a:rPr>
              <a:t>-servis.</a:t>
            </a:r>
            <a:r>
              <a:rPr lang="cs-CZ" dirty="0" err="1">
                <a:hlinkClick r:id="rId3"/>
              </a:rPr>
              <a:t>eu</a:t>
            </a:r>
            <a:r>
              <a:rPr lang="cs-CZ" dirty="0"/>
              <a:t>,</a:t>
            </a:r>
            <a:r>
              <a:rPr lang="cs-CZ" dirty="0">
                <a:solidFill>
                  <a:srgbClr val="0070C0"/>
                </a:solidFill>
              </a:rPr>
              <a:t>2020)</a:t>
            </a:r>
            <a:r>
              <a:rPr lang="cs-CZ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Postup při oblékání a svlékání pacienta na lůžku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Připravíme si čisté prádlo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Nejdříve oblékáme košili či kabátek od pyžama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Zřasíme rukáv, provlékneme ruku a natáhneme na celou paži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Pacienta lehce nadzdvihneme a podsuneme kabátek pod záda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Oblékneme druhý rukáv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Shrneme nohavice a oblékáme nejdříve jednu, potom druhou dolní končetinu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Nemocnému jednou rukou nadzdvihneme pánev (popř. zvládne sám) a kalhoty vytáhneme nahoru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Košili, která se obléká přes hlavu, zřasíme a oblékneme ji nejdříve přes hlavu</a:t>
            </a:r>
            <a:br>
              <a:rPr lang="cs-CZ" dirty="0"/>
            </a:br>
            <a:r>
              <a:rPr lang="cs-CZ" dirty="0"/>
              <a:t> a pak postupně oba rukávy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Postup při oblékání a svlékání pacienta na lůžku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Při postižení horní končetiny, oblékáme nejprve postiženou končetinu, potom končetinu zdravou, při svlékání postupujeme opačným způsobem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Na závěr upravíme prádlo pod zády, aby nedošlo k otlakům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Nikdy nenecháváme ležet nemocného v mokrém, znečištěném prádle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Péče o Hygienu  rukou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Prevence rizika </a:t>
            </a:r>
            <a:r>
              <a:rPr lang="cs-CZ" dirty="0" err="1"/>
              <a:t>nozokomiálních</a:t>
            </a:r>
            <a:r>
              <a:rPr lang="cs-CZ" dirty="0"/>
              <a:t> infekcí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Kdy hygienu rukou nabízíme: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Před a po jídle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 vyprázdnění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Při celkové hygieně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 aplikaci čípku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Dle potřeby nemocného</a:t>
            </a:r>
          </a:p>
          <a:p>
            <a:pPr lvl="1">
              <a:buFont typeface="Arial" pitchFamily="34" charset="0"/>
              <a:buChar char="•"/>
            </a:pPr>
            <a:endParaRPr lang="cs-CZ" dirty="0"/>
          </a:p>
          <a:p>
            <a:pPr lvl="1">
              <a:buFont typeface="Arial" pitchFamily="34" charset="0"/>
              <a:buChar char="•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Pomůcky pro mytí rukou u nesoběstačného pacienta na lůžku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Plastové umývadlo s vlažnou vodou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Mýdlo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Žínka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Ručník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Kartáček na ruce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Ochranný krém na ruce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Popř. vlhčené ubrousky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0062EA2-804F-488D-825F-CBCDD2D433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6" y="2122415"/>
            <a:ext cx="5436066" cy="431424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40831" y="6488668"/>
            <a:ext cx="313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(www.</a:t>
            </a:r>
            <a:r>
              <a:rPr lang="cs-CZ" dirty="0" err="1">
                <a:hlinkClick r:id="rId3"/>
              </a:rPr>
              <a:t>zdravi.euro.cz</a:t>
            </a:r>
            <a:r>
              <a:rPr lang="cs-CZ" dirty="0"/>
              <a:t>, </a:t>
            </a:r>
            <a:r>
              <a:rPr lang="cs-CZ" dirty="0">
                <a:solidFill>
                  <a:srgbClr val="0070C0"/>
                </a:solidFill>
              </a:rPr>
              <a:t>2020)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Postup při mytí rukou u nesoběstačného pacienta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Zajistíme polohu nejlépe vsedě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Umývadlo s vodou umístíme na stolek k trupu nemocného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Uchopíme paži nemocného, namočíme , naneseme mýdlo a umyjeme ruce žínkou. Nezapomínáme na meziprstní prostory a nehty, nečistoty vyčistíme kartáčkem. Ruce osušíme, dle potřeby naneseme ochranný krém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K otření rukou lze občas  použít vlhčené hygienické ubrousky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U schopných nemocných zajišťujeme dopomoc a dosah potřebných pomůcek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Péče o dutinu ústní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Hygiena dutiny </a:t>
            </a:r>
            <a:r>
              <a:rPr lang="cs-CZ" dirty="0" smtClean="0"/>
              <a:t>ústní </a:t>
            </a:r>
            <a:r>
              <a:rPr lang="cs-CZ" dirty="0"/>
              <a:t>je součástí celkové hygienické péče (ranní a večerní)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Hygienu dutiny ústní provádíme nejlépe po každém jídle, nejméně dvakrát denně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Hygienu dutiny ústní dělíme na: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běžnou hygienu dutiny ústní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péči o zubní náhradu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zvláštní péči o dutinu ústní (provádí zdravotnický personál)</a:t>
            </a:r>
          </a:p>
          <a:p>
            <a:pPr lvl="1">
              <a:buFont typeface="Arial" pitchFamily="34" charset="0"/>
              <a:buChar char="•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Pomůcky pro běžnou hygienu dutiny ústní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Kartáček na zuby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Zubní pasta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Kelímek s vodou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Brčko nebo trubička na pití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Ručník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Emitní miska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Dle potřeby balzám na rty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Ochranné rukavice, ústenka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Postup při běžné hygieně dutiny ústní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67293" y="2011680"/>
            <a:ext cx="9784080" cy="420624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Zajistíme polohu vsedě, hrudník chráníme ručníkem. Pomůcky umístíme</a:t>
            </a:r>
            <a:br>
              <a:rPr lang="cs-CZ" dirty="0"/>
            </a:br>
            <a:r>
              <a:rPr lang="cs-CZ" dirty="0"/>
              <a:t> na stolek nad lůžko. Zajistíme dopomoc a dohled nad správnou technikou </a:t>
            </a:r>
            <a:r>
              <a:rPr lang="cs-CZ" dirty="0" smtClean="0"/>
              <a:t>čištění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Nemocné, kteří se nemohou posadit, otočíme na bok (popř. otočíme pouze hlavu) a podložíme ručníkem. Do volné ruky podáme navlhčený kartáček s pastou. U úst přidržujeme emitní misku a dle potřeby dáváme brčkem vodu k </a:t>
            </a:r>
            <a:r>
              <a:rPr lang="cs-CZ" dirty="0" smtClean="0"/>
              <a:t>vypláchnutí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U nesoběstačných nemocných čistí zuby </a:t>
            </a:r>
            <a:r>
              <a:rPr lang="cs-CZ" dirty="0" smtClean="0"/>
              <a:t>sestra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Celková koupel nemocného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Celkovou koupel pacienta provádíme minimálně 1x denně, jinak dle zvyklostí zařízení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Způsob celkové hygienické péče dle soběstačnosti pacienta: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Ve sprše vestoje či vsedě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hygienickém pojízdném křesle ve sprše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lůžku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lůžku s pomocí nafukovací vany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pojízdné vaně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koupacím zvedáku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ediset.cz/obrazky/rehabilitacni_pomucky/antidekubitni_matrace/Image6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832" y="440377"/>
            <a:ext cx="3810000" cy="30289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03761" y="3455719"/>
            <a:ext cx="3776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Koupací vana </a:t>
            </a:r>
            <a:r>
              <a:rPr lang="cs-CZ" dirty="0">
                <a:solidFill>
                  <a:srgbClr val="0070C0"/>
                </a:solidFill>
              </a:rPr>
              <a:t>(</a:t>
            </a:r>
            <a:r>
              <a:rPr lang="cs-CZ" dirty="0">
                <a:solidFill>
                  <a:srgbClr val="0070C0"/>
                </a:solidFill>
                <a:hlinkClick r:id="rId3"/>
              </a:rPr>
              <a:t>www.</a:t>
            </a:r>
            <a:r>
              <a:rPr lang="cs-CZ" dirty="0" err="1">
                <a:solidFill>
                  <a:srgbClr val="0070C0"/>
                </a:solidFill>
                <a:hlinkClick r:id="rId3"/>
              </a:rPr>
              <a:t>mediset.cz</a:t>
            </a:r>
            <a:r>
              <a:rPr lang="cs-CZ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1030" name="Picture 6" descr="Patron otočná sedačka do sprchy 90-13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3715" y="3895106"/>
            <a:ext cx="3048000" cy="229193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53144" y="6234545"/>
            <a:ext cx="3135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Otočná sedačka do sprchy </a:t>
            </a:r>
            <a:r>
              <a:rPr lang="cs-CZ" dirty="0">
                <a:solidFill>
                  <a:srgbClr val="0070C0"/>
                </a:solidFill>
              </a:rPr>
              <a:t>(</a:t>
            </a:r>
            <a:r>
              <a:rPr lang="cs-CZ" dirty="0">
                <a:hlinkClick r:id="rId5"/>
              </a:rPr>
              <a:t>www.patron.</a:t>
            </a:r>
            <a:r>
              <a:rPr lang="cs-CZ" dirty="0" err="1">
                <a:hlinkClick r:id="rId5"/>
              </a:rPr>
              <a:t>eu</a:t>
            </a:r>
            <a:r>
              <a:rPr lang="cs-CZ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1032" name="Picture 8" descr="Sprchovací vozík Erfur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71315" y="3890674"/>
            <a:ext cx="3048000" cy="2286001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322618" y="6210794"/>
            <a:ext cx="3111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Sprchový vozík Erfurt </a:t>
            </a:r>
            <a:r>
              <a:rPr lang="cs-CZ" dirty="0">
                <a:solidFill>
                  <a:srgbClr val="0070C0"/>
                </a:solidFill>
              </a:rPr>
              <a:t>(</a:t>
            </a:r>
            <a:r>
              <a:rPr lang="cs-CZ" dirty="0">
                <a:hlinkClick r:id="rId7"/>
              </a:rPr>
              <a:t>www.</a:t>
            </a:r>
            <a:r>
              <a:rPr lang="cs-CZ" dirty="0" err="1">
                <a:hlinkClick r:id="rId7"/>
              </a:rPr>
              <a:t>ortoservis.cz</a:t>
            </a:r>
            <a:r>
              <a:rPr lang="cs-CZ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1034" name="Picture 10" descr="Sprchovací lůžko - hydraulické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63845" y="451261"/>
            <a:ext cx="5743575" cy="293320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6056416" y="3431969"/>
            <a:ext cx="5035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Sprchovací lůžko </a:t>
            </a:r>
            <a:r>
              <a:rPr lang="cs-CZ" dirty="0" err="1"/>
              <a:t>Nefti</a:t>
            </a:r>
            <a:r>
              <a:rPr lang="cs-CZ" dirty="0"/>
              <a:t> </a:t>
            </a:r>
            <a:r>
              <a:rPr lang="cs-CZ" dirty="0">
                <a:solidFill>
                  <a:srgbClr val="0070C0"/>
                </a:solidFill>
              </a:rPr>
              <a:t>(</a:t>
            </a:r>
            <a:r>
              <a:rPr lang="cs-CZ" dirty="0">
                <a:solidFill>
                  <a:srgbClr val="0070C0"/>
                </a:solidFill>
                <a:hlinkClick r:id="rId7"/>
              </a:rPr>
              <a:t>www.</a:t>
            </a:r>
            <a:r>
              <a:rPr lang="cs-CZ" dirty="0" err="1">
                <a:solidFill>
                  <a:srgbClr val="0070C0"/>
                </a:solidFill>
                <a:hlinkClick r:id="rId7"/>
              </a:rPr>
              <a:t>ortoservis.cz</a:t>
            </a:r>
            <a:r>
              <a:rPr lang="cs-CZ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1036" name="Picture 12" descr="Toaletní vak s oporou hlavy STRONGTEX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469" y="3883230"/>
            <a:ext cx="4009736" cy="2303813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8098971" y="6187044"/>
            <a:ext cx="3835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Toaletní vak s oporou hlavy </a:t>
            </a:r>
            <a:r>
              <a:rPr lang="cs-CZ" dirty="0" err="1"/>
              <a:t>Strongtex</a:t>
            </a:r>
            <a:r>
              <a:rPr lang="cs-CZ" dirty="0"/>
              <a:t> </a:t>
            </a:r>
            <a:r>
              <a:rPr lang="cs-CZ" dirty="0">
                <a:solidFill>
                  <a:srgbClr val="0070C0"/>
                </a:solidFill>
              </a:rPr>
              <a:t>(</a:t>
            </a:r>
            <a:r>
              <a:rPr lang="cs-CZ" dirty="0">
                <a:hlinkClick r:id="rId10"/>
              </a:rPr>
              <a:t>www.</a:t>
            </a:r>
            <a:r>
              <a:rPr lang="cs-CZ" dirty="0" err="1">
                <a:hlinkClick r:id="rId10"/>
              </a:rPr>
              <a:t>pomuckyseniorum.cz</a:t>
            </a:r>
            <a:r>
              <a:rPr lang="cs-CZ" dirty="0">
                <a:solidFill>
                  <a:srgbClr val="0070C0"/>
                </a:solidFill>
              </a:rPr>
              <a:t>, 2020)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Pomůcky k hygienické péči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4412871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Rukavice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Žínka (1x </a:t>
            </a:r>
            <a:r>
              <a:rPr lang="cs-CZ" dirty="0" smtClean="0"/>
              <a:t>na horní </a:t>
            </a:r>
            <a:r>
              <a:rPr lang="cs-CZ" dirty="0"/>
              <a:t>polovinu těla, 1x na dolní polovinu těla a genitál)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Ručníky (2-3)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Mýdlo, čistící pěna ve spreji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Hřeben, vlasový šampón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Buničitá vata, vatové štětičky 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Prostředky k ošetření nehtů (kartáček, nůžky, kleštičky aj.)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Prostředky pro ošetření kůže (masážní emulze,krém či gel, ochranná pasta)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Potřeby k ošetření dutiny ústní</a:t>
            </a:r>
          </a:p>
          <a:p>
            <a:pPr>
              <a:buFont typeface="Wingdings" pitchFamily="2" charset="2"/>
              <a:buChar char="q"/>
            </a:pPr>
            <a:r>
              <a:rPr lang="cs-CZ" dirty="0" err="1"/>
              <a:t>Emitní</a:t>
            </a:r>
            <a:r>
              <a:rPr lang="cs-CZ" dirty="0"/>
              <a:t> miska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Čisté osobní prádlo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Ochranné pomůcky (rukavice, gumové zástěry)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Mytí nemocného ve sprše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Zvolíme vhodnou polohu dle soběstačnosti nemocného (vestoje, vsedě)</a:t>
            </a:r>
            <a:br>
              <a:rPr lang="cs-CZ" dirty="0"/>
            </a:br>
            <a:r>
              <a:rPr lang="cs-CZ" dirty="0"/>
              <a:t>s důrazem na bezpečnost a prevenci pádu.  V rámci prevence pádu preferujeme sprchování vsedě např. na sedačce, </a:t>
            </a:r>
            <a:r>
              <a:rPr lang="cs-CZ" dirty="0" smtClean="0"/>
              <a:t>vozíku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Připravíme si </a:t>
            </a:r>
            <a:r>
              <a:rPr lang="cs-CZ" dirty="0" smtClean="0"/>
              <a:t>na dosah </a:t>
            </a:r>
            <a:r>
              <a:rPr lang="cs-CZ" dirty="0"/>
              <a:t>všechny pomůcky, nemocnému pomůžeme svléknout oděv a dle jeho pohybových možností ho vyzveme ke </a:t>
            </a:r>
            <a:r>
              <a:rPr lang="cs-CZ" dirty="0" smtClean="0"/>
              <a:t>spolupráci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Postup mytí nemocného ve sprše 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>
                <a:hlinkClick r:id="rId2"/>
              </a:rPr>
              <a:t>https://www.youtube.com/watch?v=w71V54t1gL4&amp;list=PLDeeL6GRFAr1xjfrRko7u9xYDvg3I3N6j&amp;index=2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9" name="Šipka dolů 8"/>
          <p:cNvSpPr/>
          <p:nvPr/>
        </p:nvSpPr>
        <p:spPr>
          <a:xfrm>
            <a:off x="5628904" y="4013860"/>
            <a:ext cx="484632" cy="7956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Mytí nemocného na lůžku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Mytí na lůžku provádíme u ležících a nesoběstačných nemocných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Připravíme si pomůcky k hygienické péči a dále budeme potřebovat: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Plastové umyvadlo (popř. dvě, pro horní a spodní polovinu těla)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Podložní mísu a nádobu s hubičkou či irigátor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Čisté ložní prádlo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Postup mytí nemocného na lůžku: 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None/>
            </a:pPr>
            <a:r>
              <a:rPr lang="cs-CZ" dirty="0">
                <a:hlinkClick r:id="rId2"/>
              </a:rPr>
              <a:t>https://www.youtube.com/watch?v=4LVlHJwlruY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5628904" y="4120738"/>
            <a:ext cx="484632" cy="7956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Mytí nemocného s pomocí nafukovací vany, na pojízdné vaně (sprchovacím lůžku), na koupacím zvedáku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Plastiková  nafukovací vana je opakovaně použitelná pomůcka s výpustí </a:t>
            </a:r>
            <a:br>
              <a:rPr lang="cs-CZ" dirty="0"/>
            </a:br>
            <a:r>
              <a:rPr lang="cs-CZ" dirty="0"/>
              <a:t>a sprškou. Je určena pro provádění hygieny ležících nemocných na běžném </a:t>
            </a:r>
            <a:r>
              <a:rPr lang="cs-CZ" dirty="0" smtClean="0"/>
              <a:t>lůžku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Sprchové lůžko je polohovatelná a omyvatelná vana s nastavitelnou výškou, opatřená postranicemi k zajištění bezpečí nemocného. Je určeno pro převoz </a:t>
            </a:r>
            <a:br>
              <a:rPr lang="cs-CZ" dirty="0"/>
            </a:br>
            <a:r>
              <a:rPr lang="cs-CZ" dirty="0"/>
              <a:t>a mytí imobilních nemocných v </a:t>
            </a:r>
            <a:r>
              <a:rPr lang="cs-CZ" dirty="0" smtClean="0"/>
              <a:t>koupelně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Koupací zvedák usnadňuje manipulaci s nemocným. Nemocné na těchto zvedácích myjeme ve sprchovém koutu či sprchujeme nad </a:t>
            </a:r>
            <a:r>
              <a:rPr lang="cs-CZ" dirty="0" smtClean="0"/>
              <a:t>vanou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Péče o vlasy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Česání vlasů je každodenní součástí ranní hygienické péče, nebo dle potřeby. Vlasy češeme nejlépe </a:t>
            </a:r>
            <a:r>
              <a:rPr lang="cs-CZ" dirty="0" smtClean="0"/>
              <a:t>při poloze v sedu, </a:t>
            </a:r>
            <a:r>
              <a:rPr lang="cs-CZ" dirty="0"/>
              <a:t>ramena nebo polštář chráníme </a:t>
            </a:r>
            <a:r>
              <a:rPr lang="cs-CZ" dirty="0" smtClean="0"/>
              <a:t>ručníkem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Mytí vlasů provádíme dle potřeby, </a:t>
            </a:r>
            <a:r>
              <a:rPr lang="cs-CZ" dirty="0" smtClean="0"/>
              <a:t>alespoň </a:t>
            </a:r>
            <a:r>
              <a:rPr lang="cs-CZ" dirty="0"/>
              <a:t>jednou za 7-10 dní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Způsob mytí vlasů je ovlivněn mírou soběstačnosti nemocného.  Chodící </a:t>
            </a:r>
            <a:br>
              <a:rPr lang="cs-CZ" dirty="0"/>
            </a:br>
            <a:r>
              <a:rPr lang="cs-CZ" dirty="0"/>
              <a:t>a soběstační nemocní si vlasy myjí v koupelně nebo na pokoji u umývadla.  Nemocným s částečně omezenou mobilitou  zajistíme asistenci.  Ležícím nemocným myjeme vlasy na pojízdné nebo nafukovací vaně. Pokud to není možné, myjeme ležícímu nemocnému vlasy na </a:t>
            </a:r>
            <a:r>
              <a:rPr lang="cs-CZ" dirty="0" smtClean="0"/>
              <a:t>lůžku</a:t>
            </a: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Postup mytí vlasů na lůžku:  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None/>
            </a:pPr>
            <a:r>
              <a:rPr lang="cs-CZ" dirty="0">
                <a:hlinkClick r:id="rId2"/>
              </a:rPr>
              <a:t> https://www.youtube.com/watch?v=JnsQk8aFE74</a:t>
            </a: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4797632" y="4702629"/>
            <a:ext cx="484632" cy="7956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Péče o nehty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Součástí komplexní hygienické péče je péče o nehty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Pomůcky: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Jednorázová podložka (ručník)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Kartáček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Zahnuté nůžtičky, kleštičky na nehty, pilník</a:t>
            </a:r>
          </a:p>
          <a:p>
            <a:pPr lvl="1">
              <a:buFont typeface="Arial" pitchFamily="34" charset="0"/>
              <a:buChar char="•"/>
            </a:pPr>
            <a:r>
              <a:rPr lang="cs-CZ" dirty="0" err="1"/>
              <a:t>Emitní</a:t>
            </a:r>
            <a:r>
              <a:rPr lang="cs-CZ" dirty="0"/>
              <a:t> miska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Postup: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Nehty namočíme do teplé vody, v případě znečištění očistíme kartáčkem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Podložíme si ruku nebo nohu jednorázovou podložkou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Na rukou stříháme nehty do obloučku, na nohou rovně, případně upravíme pilníkem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V případě obtížné úpravy (extrémní tloušťka, riziko poranění aj.) vyhledáme odborníka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Holení vousů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Úprava vousů patří k běžné součásti hygienické péče muže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Vousy můžeme holit  </a:t>
            </a:r>
            <a:r>
              <a:rPr lang="cs-CZ" i="1" dirty="0"/>
              <a:t>nasucho </a:t>
            </a:r>
            <a:r>
              <a:rPr lang="cs-CZ" dirty="0"/>
              <a:t>(elektrický strojek) nebo na </a:t>
            </a:r>
            <a:r>
              <a:rPr lang="cs-CZ" i="1" dirty="0"/>
              <a:t>mokro</a:t>
            </a:r>
            <a:r>
              <a:rPr lang="cs-CZ" dirty="0"/>
              <a:t> (mýdlo/pěna/gel na holení, štětka a žiletka)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Postup na </a:t>
            </a:r>
            <a:r>
              <a:rPr lang="cs-CZ" i="1" dirty="0"/>
              <a:t>mokro</a:t>
            </a:r>
            <a:r>
              <a:rPr lang="cs-CZ" dirty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Nemocného uvedeme do </a:t>
            </a:r>
            <a:r>
              <a:rPr lang="cs-CZ" dirty="0" err="1"/>
              <a:t>polosedu</a:t>
            </a:r>
            <a:r>
              <a:rPr lang="cs-CZ" dirty="0"/>
              <a:t>, navlhčíme obličej a naneseme přípravek na holení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Necháme chvíli působit (změkčení vousů)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Postupujeme opatrně od krku a tváří, abychom nemocného neporanili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Po holení omyjeme obličej a odstraníme zbytky přípravku na holení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Obličej ošetříme přípravkem po holení (balzám, krém)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Hygiena při vyprazdňování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Pravidelné vyprazdňování močového měchýře a tlustého střeva patří k základním lidským potřebám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Možnosti a způsob vyprazdňování ovlivňuje soběstačnost nemocného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Dle stupně soběstačnosti můžeme nemocné rozdělit do těchto skupin:</a:t>
            </a:r>
          </a:p>
          <a:p>
            <a:pPr lvl="1">
              <a:buFont typeface="Arial" pitchFamily="34" charset="0"/>
              <a:buChar char="•"/>
            </a:pPr>
            <a:r>
              <a:rPr lang="cs-CZ" u="sng" dirty="0"/>
              <a:t>Nemocní soběstační, chodící </a:t>
            </a:r>
            <a:r>
              <a:rPr lang="cs-CZ" dirty="0"/>
              <a:t>– použití WC, součástí toalety je signalizační zařízení, madla, násadce na WC</a:t>
            </a:r>
          </a:p>
          <a:p>
            <a:pPr lvl="1">
              <a:buFont typeface="Arial" pitchFamily="34" charset="0"/>
              <a:buChar char="•"/>
            </a:pPr>
            <a:r>
              <a:rPr lang="cs-CZ" u="sng" dirty="0"/>
              <a:t>Nemocní nechodící, ale schopní se přesunout mimo lůžko </a:t>
            </a:r>
            <a:r>
              <a:rPr lang="cs-CZ" dirty="0"/>
              <a:t>– použití toaletního křesla (nepojízdné, pojízdné) s otvorem, poklopem a toaletní nádobou</a:t>
            </a:r>
          </a:p>
          <a:p>
            <a:pPr lvl="1">
              <a:buFont typeface="Arial" pitchFamily="34" charset="0"/>
              <a:buChar char="•"/>
            </a:pPr>
            <a:r>
              <a:rPr lang="cs-CZ" u="sng" dirty="0"/>
              <a:t>Nemocní ležící, částečně soběstační a nesoběstační </a:t>
            </a:r>
            <a:r>
              <a:rPr lang="cs-CZ" dirty="0"/>
              <a:t>– použití podložní mísy (plastové, nerezové, smaltové, papírové), močové láhve pro muže (plastové, papírové), pomůcek pro </a:t>
            </a:r>
            <a:r>
              <a:rPr lang="cs-CZ" dirty="0" smtClean="0"/>
              <a:t>inkontinenci (</a:t>
            </a:r>
            <a:r>
              <a:rPr lang="cs-CZ" dirty="0"/>
              <a:t>slipové vložky, vložné pleny, plenkové kalhotky, jednorázové podložky do lůžka)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>
            <a:extLst>
              <a:ext uri="{FF2B5EF4-FFF2-40B4-BE49-F238E27FC236}">
                <a16:creationId xmlns:a16="http://schemas.microsoft.com/office/drawing/2014/main" id="{B82665E9-203A-42F8-AB80-20048A432C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54" y="327171"/>
            <a:ext cx="2190750" cy="292983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F4061EB-D72D-4B2A-A769-7AC78E282F28}"/>
              </a:ext>
            </a:extLst>
          </p:cNvPr>
          <p:cNvSpPr txBox="1"/>
          <p:nvPr/>
        </p:nvSpPr>
        <p:spPr>
          <a:xfrm>
            <a:off x="397254" y="3326674"/>
            <a:ext cx="2857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Toaletní křeslo Basic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3"/>
              </a:rPr>
              <a:t>www.promareha.cz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8C84B33C-597F-4046-BE38-AD04657699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564" y="542887"/>
            <a:ext cx="2633329" cy="2512874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30B30F49-5AE5-4577-8616-A98A59A4C7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690" y="542886"/>
            <a:ext cx="2978330" cy="2348359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BE7AFBAC-B3D6-4188-8BB5-C5229323800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54" y="3950340"/>
            <a:ext cx="2551612" cy="2119533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13D03497-29BC-47DB-B892-990CE3E140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281" y="3950120"/>
            <a:ext cx="2551612" cy="2119533"/>
          </a:xfrm>
          <a:prstGeom prst="rect">
            <a:avLst/>
          </a:prstGeom>
        </p:spPr>
      </p:pic>
      <p:sp>
        <p:nvSpPr>
          <p:cNvPr id="40" name="TextovéPole 39">
            <a:extLst>
              <a:ext uri="{FF2B5EF4-FFF2-40B4-BE49-F238E27FC236}">
                <a16:creationId xmlns:a16="http://schemas.microsoft.com/office/drawing/2014/main" id="{2E0D896B-20A6-4EE5-81FF-5D44AA4A595D}"/>
              </a:ext>
            </a:extLst>
          </p:cNvPr>
          <p:cNvSpPr txBox="1"/>
          <p:nvPr/>
        </p:nvSpPr>
        <p:spPr>
          <a:xfrm>
            <a:off x="3995564" y="3055761"/>
            <a:ext cx="2923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Nástavec na WC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8"/>
              </a:rPr>
              <a:t>www.distrimedpomucky.cz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3BE8D38D-BA80-427E-982B-7137A591389F}"/>
              </a:ext>
            </a:extLst>
          </p:cNvPr>
          <p:cNvSpPr txBox="1"/>
          <p:nvPr/>
        </p:nvSpPr>
        <p:spPr>
          <a:xfrm>
            <a:off x="8266690" y="2891246"/>
            <a:ext cx="29783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Podložní mísa a močová láhev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9"/>
              </a:rPr>
              <a:t>www.medihum.cz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64C06DF7-7EE7-401B-A28E-F9F49B49510C}"/>
              </a:ext>
            </a:extLst>
          </p:cNvPr>
          <p:cNvSpPr txBox="1"/>
          <p:nvPr/>
        </p:nvSpPr>
        <p:spPr>
          <a:xfrm>
            <a:off x="397254" y="6069874"/>
            <a:ext cx="2857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Inkontinenční vložná plena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10"/>
              </a:rPr>
              <a:t>www.lekarnahartmann.cz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6FC4A590-F596-4ECC-B6AD-18C6F37C3648}"/>
              </a:ext>
            </a:extLst>
          </p:cNvPr>
          <p:cNvSpPr txBox="1"/>
          <p:nvPr/>
        </p:nvSpPr>
        <p:spPr>
          <a:xfrm>
            <a:off x="4143317" y="6122633"/>
            <a:ext cx="26283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Absorpční kalhotky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11"/>
              </a:rPr>
              <a:t>www.moliklub.cz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  <p:pic>
        <p:nvPicPr>
          <p:cNvPr id="55" name="Obrázek 54">
            <a:extLst>
              <a:ext uri="{FF2B5EF4-FFF2-40B4-BE49-F238E27FC236}">
                <a16:creationId xmlns:a16="http://schemas.microsoft.com/office/drawing/2014/main" id="{E41B7577-FAB2-4FD4-84E4-8B068591F4D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690" y="3950120"/>
            <a:ext cx="2945752" cy="2119533"/>
          </a:xfrm>
          <a:prstGeom prst="rect">
            <a:avLst/>
          </a:prstGeom>
        </p:spPr>
      </p:pic>
      <p:sp>
        <p:nvSpPr>
          <p:cNvPr id="57" name="TextovéPole 56">
            <a:extLst>
              <a:ext uri="{FF2B5EF4-FFF2-40B4-BE49-F238E27FC236}">
                <a16:creationId xmlns:a16="http://schemas.microsoft.com/office/drawing/2014/main" id="{F7D1A636-C771-4D0C-9588-A477B0F5836C}"/>
              </a:ext>
            </a:extLst>
          </p:cNvPr>
          <p:cNvSpPr txBox="1"/>
          <p:nvPr/>
        </p:nvSpPr>
        <p:spPr>
          <a:xfrm>
            <a:off x="8360229" y="6069874"/>
            <a:ext cx="28847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Inkontinenční podložka </a:t>
            </a:r>
            <a:r>
              <a:rPr lang="cs-CZ" sz="1500" dirty="0">
                <a:solidFill>
                  <a:srgbClr val="0070C0"/>
                </a:solidFill>
              </a:rPr>
              <a:t>(</a:t>
            </a:r>
            <a:r>
              <a:rPr lang="cs-CZ" sz="1500" dirty="0">
                <a:hlinkClick r:id="rId13"/>
              </a:rPr>
              <a:t>www.medicross.cz</a:t>
            </a:r>
            <a:r>
              <a:rPr lang="cs-CZ" sz="1500" dirty="0">
                <a:solidFill>
                  <a:srgbClr val="0070C0"/>
                </a:solidFill>
              </a:rPr>
              <a:t>, 2020)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Hygiena při vyprazdňování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2919" y="2011679"/>
            <a:ext cx="9784080" cy="47374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Postup při přikládání podložní mísy: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https://www.youtube.com/watch?v=9A55xyuJxdc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Postup při přikládání plen: 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https://www.youtube.com/watch?v=Q3X5Q09syKY</a:t>
            </a: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Postup </a:t>
            </a:r>
            <a:r>
              <a:rPr lang="cs-CZ" dirty="0" smtClean="0"/>
              <a:t>hygienické </a:t>
            </a:r>
            <a:r>
              <a:rPr lang="cs-CZ" dirty="0"/>
              <a:t>péče o znečištěného: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https://www.youtube.com/watch?v=tbA-Zqxjz8s</a:t>
            </a: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</p:txBody>
      </p:sp>
      <p:sp>
        <p:nvSpPr>
          <p:cNvPr id="4" name="Šipka: dolů 3">
            <a:extLst>
              <a:ext uri="{FF2B5EF4-FFF2-40B4-BE49-F238E27FC236}">
                <a16:creationId xmlns:a16="http://schemas.microsoft.com/office/drawing/2014/main" id="{A55716BC-F494-4F93-815C-E0BA1B87AAB2}"/>
              </a:ext>
            </a:extLst>
          </p:cNvPr>
          <p:cNvSpPr/>
          <p:nvPr/>
        </p:nvSpPr>
        <p:spPr>
          <a:xfrm>
            <a:off x="5730240" y="2107475"/>
            <a:ext cx="484632" cy="775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: dolů 5">
            <a:extLst>
              <a:ext uri="{FF2B5EF4-FFF2-40B4-BE49-F238E27FC236}">
                <a16:creationId xmlns:a16="http://schemas.microsoft.com/office/drawing/2014/main" id="{EB62A056-8D87-44F5-875B-E59388ACC80C}"/>
              </a:ext>
            </a:extLst>
          </p:cNvPr>
          <p:cNvSpPr/>
          <p:nvPr/>
        </p:nvSpPr>
        <p:spPr>
          <a:xfrm>
            <a:off x="4946469" y="3971110"/>
            <a:ext cx="484632" cy="8360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: dolů 6">
            <a:extLst>
              <a:ext uri="{FF2B5EF4-FFF2-40B4-BE49-F238E27FC236}">
                <a16:creationId xmlns:a16="http://schemas.microsoft.com/office/drawing/2014/main" id="{55D94669-A0A5-462B-B2CF-828DAAA2549F}"/>
              </a:ext>
            </a:extLst>
          </p:cNvPr>
          <p:cNvSpPr/>
          <p:nvPr/>
        </p:nvSpPr>
        <p:spPr>
          <a:xfrm>
            <a:off x="6313714" y="5451566"/>
            <a:ext cx="505097" cy="8273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5AE841-F6F9-4D85-8B86-03156CB01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Použitá </a:t>
            </a:r>
            <a:r>
              <a:rPr lang="cs-CZ"/>
              <a:t>literatura 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0014C0-8473-4B91-BD96-A72B8333E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VYTEJČKOVÁ, Renata a kol. </a:t>
            </a:r>
            <a:r>
              <a:rPr lang="cs-CZ" i="1" dirty="0"/>
              <a:t>Ošetřovatelské postupy v péči o nemocné I: obecná část</a:t>
            </a:r>
            <a:r>
              <a:rPr lang="cs-CZ" dirty="0"/>
              <a:t>. Praha: </a:t>
            </a:r>
            <a:r>
              <a:rPr lang="cs-CZ" dirty="0" err="1"/>
              <a:t>Grada</a:t>
            </a:r>
            <a:r>
              <a:rPr lang="cs-CZ" dirty="0"/>
              <a:t>, 2011. Sestra. ISBN 978-80-247-3419-4.</a:t>
            </a:r>
          </a:p>
        </p:txBody>
      </p:sp>
    </p:spTree>
    <p:extLst>
      <p:ext uri="{BB962C8B-B14F-4D97-AF65-F5344CB8AC3E}">
        <p14:creationId xmlns:p14="http://schemas.microsoft.com/office/powerpoint/2010/main" val="24735302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uhy">
  <a:themeElements>
    <a:clrScheme name="Pruhy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Pruhy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ruhy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TM03090430[[fn=Pruhy]]</Template>
  <TotalTime>1398</TotalTime>
  <Words>1235</Words>
  <Application>Microsoft Office PowerPoint</Application>
  <PresentationFormat>Širokoúhlá obrazovka</PresentationFormat>
  <Paragraphs>202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9" baseType="lpstr">
      <vt:lpstr>Arial</vt:lpstr>
      <vt:lpstr>Corbel</vt:lpstr>
      <vt:lpstr>Wingdings</vt:lpstr>
      <vt:lpstr>Pruhy</vt:lpstr>
      <vt:lpstr>Hygienická péče o pacienta  a péče o vyprazdňování </vt:lpstr>
      <vt:lpstr>Hygiena – základní pojmy</vt:lpstr>
      <vt:lpstr>Součásti hygienické péče</vt:lpstr>
      <vt:lpstr>Péče o osobní prádlo</vt:lpstr>
      <vt:lpstr>Postup při oblékání a svlékání pacienta na lůžku</vt:lpstr>
      <vt:lpstr>Postup při oblékání a svlékání pacienta na lůžku</vt:lpstr>
      <vt:lpstr>Péče o Hygienu  rukou </vt:lpstr>
      <vt:lpstr>Pomůcky pro mytí rukou u nesoběstačného pacienta na lůžku</vt:lpstr>
      <vt:lpstr>Postup při mytí rukou u nesoběstačného pacienta</vt:lpstr>
      <vt:lpstr>Péče o dutinu ústní</vt:lpstr>
      <vt:lpstr>Pomůcky pro běžnou hygienu dutiny ústní</vt:lpstr>
      <vt:lpstr>Postup při běžné hygieně dutiny ústní</vt:lpstr>
      <vt:lpstr>Celková koupel nemocného</vt:lpstr>
      <vt:lpstr>Prezentace aplikace PowerPoint</vt:lpstr>
      <vt:lpstr>Pomůcky k hygienické péči</vt:lpstr>
      <vt:lpstr>Mytí nemocného ve sprše</vt:lpstr>
      <vt:lpstr>Mytí nemocného na lůžku</vt:lpstr>
      <vt:lpstr>Mytí nemocného s pomocí nafukovací vany, na pojízdné vaně (sprchovacím lůžku), na koupacím zvedáku</vt:lpstr>
      <vt:lpstr>Péče o vlasy</vt:lpstr>
      <vt:lpstr>Péče o nehty</vt:lpstr>
      <vt:lpstr>Holení vousů</vt:lpstr>
      <vt:lpstr>Hygiena při vyprazdňování</vt:lpstr>
      <vt:lpstr>Prezentace aplikace PowerPoint</vt:lpstr>
      <vt:lpstr>Hygiena při vyprazdňování</vt:lpstr>
      <vt:lpstr>Použitá literatura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Minářová Erika</dc:creator>
  <cp:lastModifiedBy>SOUKUPOVÁ JAROSLAVA Mgr.</cp:lastModifiedBy>
  <cp:revision>149</cp:revision>
  <dcterms:created xsi:type="dcterms:W3CDTF">2020-10-12T09:03:00Z</dcterms:created>
  <dcterms:modified xsi:type="dcterms:W3CDTF">2021-05-24T07:16:34Z</dcterms:modified>
</cp:coreProperties>
</file>