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5" r:id="rId9"/>
    <p:sldId id="266" r:id="rId10"/>
    <p:sldId id="267" r:id="rId11"/>
    <p:sldId id="268" r:id="rId12"/>
    <p:sldId id="269" r:id="rId13"/>
    <p:sldId id="272" r:id="rId14"/>
    <p:sldId id="273" r:id="rId15"/>
    <p:sldId id="257" r:id="rId16"/>
  </p:sldIdLst>
  <p:sldSz cx="12192000" cy="6858000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7386" autoAdjust="0"/>
  </p:normalViewPr>
  <p:slideViewPr>
    <p:cSldViewPr snapToGrid="0">
      <p:cViewPr varScale="1">
        <p:scale>
          <a:sx n="159" d="100"/>
          <a:sy n="159" d="100"/>
        </p:scale>
        <p:origin x="336" y="1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95F378B-647B-7ADE-D811-1B686BFB4C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795FE52A-2E0C-ACF5-14E3-0D4CC44128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A633176-EFCD-FE49-5652-41022CD98F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B0C55-37AB-4465-8C73-92495565A5E1}" type="datetimeFigureOut">
              <a:rPr lang="cs-CZ" smtClean="0"/>
              <a:t>14.09.2026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F8AFFFF-C158-2981-405C-6ADE5FC2DE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E9564FA-7972-8C86-80DF-96C8457FA5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0625D-17BB-4EDC-ACCC-332805F26C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85366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0FE13DD-7FB0-3926-8875-8AEB3BC6B8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EC263E5-E341-53BE-6028-A9D3442243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D789DD2-B40E-0A78-F3AA-E0DE9DE720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B0C55-37AB-4465-8C73-92495565A5E1}" type="datetimeFigureOut">
              <a:rPr lang="cs-CZ" smtClean="0"/>
              <a:t>14.09.2026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31EB0A3-37E2-C4FC-0C65-98C4F53F9F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17389C3-5736-97BD-79D2-C1840E4B18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0625D-17BB-4EDC-ACCC-332805F26C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3657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8E5BE59-F296-E89A-1401-9C073C0F9D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5E7145B2-E7B8-B575-AC14-3CFC71E568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5C118F1-E2A9-468F-1660-E19CEFB4BC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B0C55-37AB-4465-8C73-92495565A5E1}" type="datetimeFigureOut">
              <a:rPr lang="cs-CZ" smtClean="0"/>
              <a:t>14.09.2026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2A83C0-A1A5-961A-AF30-0F438BE8C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CB4B008-0129-6CE0-FB01-858BB25C49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0625D-17BB-4EDC-ACCC-332805F26C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80526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C38638-1CA6-8B28-2273-AB456F6E42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B1EB6FC-C9F9-2DC5-65AC-F8956AF197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F728AF67-C59C-30F1-C26F-4112EA5C48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7CA7A3F-8634-7D2E-BAC9-B85F9A0C2A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B0C55-37AB-4465-8C73-92495565A5E1}" type="datetimeFigureOut">
              <a:rPr lang="cs-CZ" smtClean="0"/>
              <a:t>14.09.2026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9EC6421-35FA-C8ED-E1F1-10B398A3F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7D5879F-3A66-C141-A733-380EB6DAA5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0625D-17BB-4EDC-ACCC-332805F26C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1265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61CF62-6AA1-0D13-9C6B-84280FE608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09C05A0-FBAF-6124-2595-22ED8B23AF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796B5988-1F09-F832-2DDB-58755641F9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37B8335A-D366-1C95-A776-0B7B926E793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5BA5070C-A4BD-0BF5-E1FF-401EA7378F7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84D9EA74-4953-4F66-7015-B0B6979DB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B0C55-37AB-4465-8C73-92495565A5E1}" type="datetimeFigureOut">
              <a:rPr lang="cs-CZ" smtClean="0"/>
              <a:t>14.09.2026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EBBA1936-BCB7-0264-B4FD-A3421C9402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B976ADF8-DBE8-C85F-76BC-FFFB58919F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0625D-17BB-4EDC-ACCC-332805F26C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29421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4CA97C-69B8-FA90-CE88-B31546138A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789B5BAD-2CD2-0DA2-A2BF-FA209F8158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B0C55-37AB-4465-8C73-92495565A5E1}" type="datetimeFigureOut">
              <a:rPr lang="cs-CZ" smtClean="0"/>
              <a:t>14.09.2026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5D863D7F-0494-EF32-E41C-CF04001A76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FE147D51-622F-9974-B830-49A7DFDC10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0625D-17BB-4EDC-ACCC-332805F26C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73616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09A86ED7-E809-93B7-ACCC-6A6A76F695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B0C55-37AB-4465-8C73-92495565A5E1}" type="datetimeFigureOut">
              <a:rPr lang="cs-CZ" smtClean="0"/>
              <a:t>14.09.2026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747F883B-5CA2-9FC0-D081-1B42B2D97A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CA7DE3CC-7CBC-F9FF-6827-470733B7F0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0625D-17BB-4EDC-ACCC-332805F26C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71173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5CA8330-7A21-BF1A-152C-5C14ED2759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E2AA2CC-31DA-1395-3232-31DE94B32E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E2DF249D-863A-39FA-F762-0AD02C03CF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2C031D8-C1F9-FFED-28D4-608ABFEE95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B0C55-37AB-4465-8C73-92495565A5E1}" type="datetimeFigureOut">
              <a:rPr lang="cs-CZ" smtClean="0"/>
              <a:t>14.09.2026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C6718FDA-0216-1633-A815-C1A121CD12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1F43BA1-B2F3-6B9B-D52A-86474000E5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0625D-17BB-4EDC-ACCC-332805F26C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7961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1E99CDA-A607-14E9-3B98-0FEECA255D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F319CFB6-6E86-D2EC-1B05-55EDA324F4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F9F29BB6-1A8B-14D9-782F-20FC959709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40709B85-6F5F-095D-DD63-B1A3FDB745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B0C55-37AB-4465-8C73-92495565A5E1}" type="datetimeFigureOut">
              <a:rPr lang="cs-CZ" smtClean="0"/>
              <a:t>14.09.2026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D0CAAE97-5C6A-E3B4-CD7B-4AD8D7E562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77F8B84C-36DB-DA8F-38D1-9DFAEF47AB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0625D-17BB-4EDC-ACCC-332805F26C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4663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7F4C1FE-2415-A550-E647-15E7401527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CCA25887-68EE-81AB-0137-49031379EA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DC8FD21-9E14-DEAC-843E-A986832C9E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B0C55-37AB-4465-8C73-92495565A5E1}" type="datetimeFigureOut">
              <a:rPr lang="cs-CZ" smtClean="0"/>
              <a:t>14.09.2026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2401A45-4B09-1281-2662-BB5F148750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E86F8C8-BF17-9F5C-6922-02230EDF9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0625D-17BB-4EDC-ACCC-332805F26C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32045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3FDE0A94-02B9-63F6-B91B-4F0AE2E144C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2047FA23-CA74-242D-42F1-733B7D982D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66CF2C1-BC41-EE82-59B9-41C6682432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B0C55-37AB-4465-8C73-92495565A5E1}" type="datetimeFigureOut">
              <a:rPr lang="cs-CZ" smtClean="0"/>
              <a:t>14.09.2026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87243CC-20C8-C217-6033-B6BCA23F64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C14EAF7-BD8E-2E18-D7D2-684AA718D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0625D-17BB-4EDC-ACCC-332805F26C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69087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F78645F0-7C40-DF49-6148-5B39920D88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CF8241D-ADDC-C5E9-283D-35B57B8E61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BFABD75-D9C3-3803-3EA9-1FF267F0773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E3B0C55-37AB-4465-8C73-92495565A5E1}" type="datetimeFigureOut">
              <a:rPr lang="cs-CZ" smtClean="0"/>
              <a:t>14.09.2026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3D04CF4-BA8D-8722-1AF7-418ACD89A4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17524BD-3FBE-6D29-053E-2D7B10CE81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7F0625D-17BB-4EDC-ACCC-332805F26C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891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4365193-BE59-58C5-F7F3-CC731CD3F8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80414" y="2218413"/>
            <a:ext cx="6231172" cy="1291549"/>
          </a:xfrm>
        </p:spPr>
        <p:txBody>
          <a:bodyPr>
            <a:normAutofit/>
          </a:bodyPr>
          <a:lstStyle/>
          <a:p>
            <a:r>
              <a:rPr lang="cs-CZ" sz="4000" dirty="0"/>
              <a:t>Základní příkazy </a:t>
            </a:r>
            <a:r>
              <a:rPr lang="cs-CZ" sz="4000" dirty="0" err="1"/>
              <a:t>PYTHONu</a:t>
            </a:r>
            <a:br>
              <a:rPr lang="cs-CZ" sz="4000" dirty="0"/>
            </a:br>
            <a:r>
              <a:rPr lang="cs-CZ" sz="4000" dirty="0"/>
              <a:t>INV 205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9F882C38-18FD-A709-612D-BB5BF5B40D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86216" y="3602038"/>
            <a:ext cx="6819569" cy="1979778"/>
          </a:xfrm>
        </p:spPr>
        <p:txBody>
          <a:bodyPr>
            <a:normAutofit fontScale="77500" lnSpcReduction="20000"/>
          </a:bodyPr>
          <a:lstStyle/>
          <a:p>
            <a:r>
              <a:rPr lang="cs-CZ" dirty="0"/>
              <a:t>Syntaxe a sémantika příkazu</a:t>
            </a:r>
          </a:p>
          <a:p>
            <a:r>
              <a:rPr lang="cs-CZ" dirty="0"/>
              <a:t>Příkazy vstupu a výstupu</a:t>
            </a:r>
          </a:p>
          <a:p>
            <a:r>
              <a:rPr lang="cs-CZ" dirty="0"/>
              <a:t>Přiřazení</a:t>
            </a:r>
          </a:p>
          <a:p>
            <a:r>
              <a:rPr lang="cs-CZ" dirty="0" err="1"/>
              <a:t>Příkay</a:t>
            </a:r>
            <a:r>
              <a:rPr lang="cs-CZ" dirty="0"/>
              <a:t> if</a:t>
            </a:r>
          </a:p>
          <a:p>
            <a:r>
              <a:rPr lang="cs-CZ" dirty="0"/>
              <a:t>Příkaz </a:t>
            </a:r>
            <a:r>
              <a:rPr lang="cs-CZ" dirty="0" err="1"/>
              <a:t>for</a:t>
            </a:r>
            <a:endParaRPr lang="cs-CZ" dirty="0"/>
          </a:p>
          <a:p>
            <a:r>
              <a:rPr lang="cs-CZ" dirty="0"/>
              <a:t>Příkaz </a:t>
            </a:r>
            <a:r>
              <a:rPr lang="cs-CZ" dirty="0" err="1"/>
              <a:t>while</a:t>
            </a:r>
            <a:endParaRPr lang="cs-CZ" dirty="0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A930062D-FBB1-DC6D-4F19-FEE449C745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122395"/>
            <a:ext cx="4078818" cy="1349446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814B6E5D-272B-E518-FBFD-89034EC4CC51}"/>
              </a:ext>
            </a:extLst>
          </p:cNvPr>
          <p:cNvSpPr txBox="1"/>
          <p:nvPr/>
        </p:nvSpPr>
        <p:spPr>
          <a:xfrm>
            <a:off x="755373" y="6090699"/>
            <a:ext cx="12881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12. 9. 2026</a:t>
            </a:r>
          </a:p>
        </p:txBody>
      </p:sp>
    </p:spTree>
    <p:extLst>
      <p:ext uri="{BB962C8B-B14F-4D97-AF65-F5344CB8AC3E}">
        <p14:creationId xmlns:p14="http://schemas.microsoft.com/office/powerpoint/2010/main" val="28818652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15625C5-18E9-9967-2529-A88768527444}"/>
              </a:ext>
            </a:extLst>
          </p:cNvPr>
          <p:cNvSpPr txBox="1"/>
          <p:nvPr/>
        </p:nvSpPr>
        <p:spPr>
          <a:xfrm>
            <a:off x="318052" y="278296"/>
            <a:ext cx="32202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Syntaxe a sémantika příkazu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0CA192A4-BC69-07FC-5C58-46174521A2BF}"/>
              </a:ext>
            </a:extLst>
          </p:cNvPr>
          <p:cNvSpPr txBox="1"/>
          <p:nvPr/>
        </p:nvSpPr>
        <p:spPr>
          <a:xfrm>
            <a:off x="318052" y="647628"/>
            <a:ext cx="11555896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Syntaxe</a:t>
            </a:r>
            <a:r>
              <a:rPr lang="cs-CZ" dirty="0"/>
              <a:t> znamená česky </a:t>
            </a:r>
            <a:r>
              <a:rPr lang="cs-CZ" b="1" dirty="0"/>
              <a:t>skladba</a:t>
            </a:r>
            <a:r>
              <a:rPr lang="cs-CZ" dirty="0"/>
              <a:t> nebo </a:t>
            </a:r>
            <a:r>
              <a:rPr lang="cs-CZ" b="1" dirty="0"/>
              <a:t>pravidla zápisu</a:t>
            </a:r>
            <a:r>
              <a:rPr lang="cs-CZ" dirty="0"/>
              <a:t>.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dirty="0"/>
              <a:t>V programování syntaxe určuje, </a:t>
            </a:r>
            <a:r>
              <a:rPr lang="cs-CZ" b="1" dirty="0"/>
              <a:t>jak správně zapisovat příkazy v programovacím jazyce</a:t>
            </a:r>
            <a:r>
              <a:rPr lang="cs-CZ" dirty="0"/>
              <a:t>, například pořadí slov, použití závorek, uvozovek, dvojteček a odsazení.</a:t>
            </a:r>
          </a:p>
          <a:p>
            <a:pPr>
              <a:buNone/>
            </a:pPr>
            <a:endParaRPr lang="cs-CZ" sz="800" dirty="0"/>
          </a:p>
          <a:p>
            <a:r>
              <a:rPr lang="cs-CZ" altLang="cs-CZ" dirty="0">
                <a:latin typeface="Arial" panose="020B0604020202020204" pitchFamily="34" charset="0"/>
              </a:rPr>
              <a:t>Pokud porušíme pravidla zápisu, Python oznámí </a:t>
            </a:r>
            <a:r>
              <a:rPr lang="cs-CZ" altLang="cs-CZ" b="1" dirty="0">
                <a:latin typeface="Arial" panose="020B0604020202020204" pitchFamily="34" charset="0"/>
              </a:rPr>
              <a:t>syntaktickou chybu</a:t>
            </a:r>
            <a:r>
              <a:rPr lang="cs-CZ" altLang="cs-CZ" dirty="0">
                <a:latin typeface="Arial" panose="020B0604020202020204" pitchFamily="34" charset="0"/>
              </a:rPr>
              <a:t> (</a:t>
            </a:r>
            <a:r>
              <a:rPr lang="cs-CZ" altLang="cs-CZ" dirty="0" err="1">
                <a:latin typeface="Arial Unicode MS"/>
              </a:rPr>
              <a:t>SyntaxError</a:t>
            </a:r>
            <a:r>
              <a:rPr lang="cs-CZ" altLang="cs-CZ" dirty="0"/>
              <a:t>). </a:t>
            </a:r>
            <a:endParaRPr lang="cs-CZ" altLang="cs-CZ" dirty="0">
              <a:latin typeface="Arial" panose="020B0604020202020204" pitchFamily="34" charset="0"/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365F0245-D1F8-71CE-79C9-828C5290B1E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856"/>
          <a:stretch>
            <a:fillRect/>
          </a:stretch>
        </p:blipFill>
        <p:spPr>
          <a:xfrm>
            <a:off x="3119022" y="2094178"/>
            <a:ext cx="5953956" cy="2313560"/>
          </a:xfrm>
          <a:prstGeom prst="rect">
            <a:avLst/>
          </a:prstGeom>
        </p:spPr>
      </p:pic>
      <p:sp>
        <p:nvSpPr>
          <p:cNvPr id="9" name="TextovéPole 8">
            <a:extLst>
              <a:ext uri="{FF2B5EF4-FFF2-40B4-BE49-F238E27FC236}">
                <a16:creationId xmlns:a16="http://schemas.microsoft.com/office/drawing/2014/main" id="{A2AAE8FA-AD22-D5E5-F8C2-9B3B09DB5A5E}"/>
              </a:ext>
            </a:extLst>
          </p:cNvPr>
          <p:cNvSpPr txBox="1"/>
          <p:nvPr/>
        </p:nvSpPr>
        <p:spPr>
          <a:xfrm>
            <a:off x="318052" y="4407738"/>
            <a:ext cx="1155589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Sémantika</a:t>
            </a:r>
            <a:r>
              <a:rPr lang="cs-CZ" dirty="0"/>
              <a:t> znamená česky </a:t>
            </a:r>
            <a:r>
              <a:rPr lang="cs-CZ" b="1" dirty="0"/>
              <a:t>význam</a:t>
            </a:r>
            <a:r>
              <a:rPr lang="cs-CZ" dirty="0"/>
              <a:t>.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dirty="0"/>
              <a:t>V programování sémantika určuje, </a:t>
            </a:r>
            <a:r>
              <a:rPr lang="cs-CZ" b="1" dirty="0"/>
              <a:t>co správně zapsaný příkaz znamená a jakou činnost má počítač vykonat</a:t>
            </a:r>
            <a:r>
              <a:rPr lang="cs-CZ" dirty="0"/>
              <a:t>.</a:t>
            </a:r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963169D4-7844-575A-BA9B-03D12967011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953"/>
          <a:stretch>
            <a:fillRect/>
          </a:stretch>
        </p:blipFill>
        <p:spPr>
          <a:xfrm>
            <a:off x="3119022" y="5301761"/>
            <a:ext cx="6359598" cy="1105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024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E350AA5F-5410-0BB5-F6D0-E8D37FFDE064}"/>
              </a:ext>
            </a:extLst>
          </p:cNvPr>
          <p:cNvSpPr txBox="1"/>
          <p:nvPr/>
        </p:nvSpPr>
        <p:spPr>
          <a:xfrm>
            <a:off x="299405" y="92143"/>
            <a:ext cx="37870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Příkazy vstupu, výstupu a přiřazení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1E10ECE2-9054-8485-07EF-25E6A67801FF}"/>
              </a:ext>
            </a:extLst>
          </p:cNvPr>
          <p:cNvSpPr txBox="1"/>
          <p:nvPr/>
        </p:nvSpPr>
        <p:spPr>
          <a:xfrm>
            <a:off x="299404" y="449898"/>
            <a:ext cx="2330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Příkaz vstupu </a:t>
            </a:r>
            <a:r>
              <a:rPr lang="cs-CZ" b="1" dirty="0"/>
              <a:t>input()</a:t>
            </a:r>
          </a:p>
        </p:txBody>
      </p:sp>
      <p:graphicFrame>
        <p:nvGraphicFramePr>
          <p:cNvPr id="4" name="Tabulka 3">
            <a:extLst>
              <a:ext uri="{FF2B5EF4-FFF2-40B4-BE49-F238E27FC236}">
                <a16:creationId xmlns:a16="http://schemas.microsoft.com/office/drawing/2014/main" id="{1CB79E1C-FED9-4ED3-85C9-B120B0DBD6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8499831"/>
              </p:ext>
            </p:extLst>
          </p:nvPr>
        </p:nvGraphicFramePr>
        <p:xfrm>
          <a:off x="370885" y="1205714"/>
          <a:ext cx="11450230" cy="167475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25115">
                  <a:extLst>
                    <a:ext uri="{9D8B030D-6E8A-4147-A177-3AD203B41FA5}">
                      <a16:colId xmlns:a16="http://schemas.microsoft.com/office/drawing/2014/main" val="391851106"/>
                    </a:ext>
                  </a:extLst>
                </a:gridCol>
                <a:gridCol w="5725115">
                  <a:extLst>
                    <a:ext uri="{9D8B030D-6E8A-4147-A177-3AD203B41FA5}">
                      <a16:colId xmlns:a16="http://schemas.microsoft.com/office/drawing/2014/main" val="459590720"/>
                    </a:ext>
                  </a:extLst>
                </a:gridCol>
              </a:tblGrid>
              <a:tr h="394591">
                <a:tc>
                  <a:txBody>
                    <a:bodyPr/>
                    <a:lstStyle/>
                    <a:p>
                      <a:pPr algn="ctr"/>
                      <a:r>
                        <a:rPr lang="cs-CZ" b="1" dirty="0"/>
                        <a:t>Syntaxe příkazu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/>
                        <a:t>Sémantika příkazu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27625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/>
                        <a:t>promenna = input("Text zobrazený na obrazovce")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Program zobrazí výzvu, načte text zadaný uživatelem a uloží jej do proměnné </a:t>
                      </a:r>
                      <a:r>
                        <a:rPr lang="cs-CZ" b="1" i="1" dirty="0" err="1"/>
                        <a:t>promenna</a:t>
                      </a:r>
                      <a:endParaRPr lang="cs-CZ" b="1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09543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err="1"/>
                        <a:t>jmeno</a:t>
                      </a:r>
                      <a:r>
                        <a:rPr lang="cs-CZ" dirty="0"/>
                        <a:t> = input("Zadej své jméno: ")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Program zobrazí výzvu, načte zadaný údaj jako text a uloží jej do proměnné </a:t>
                      </a:r>
                      <a:r>
                        <a:rPr lang="cs-CZ" b="1" dirty="0" err="1"/>
                        <a:t>jmeno</a:t>
                      </a:r>
                      <a:endParaRPr lang="cs-CZ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5676883"/>
                  </a:ext>
                </a:extLst>
              </a:tr>
            </a:tbl>
          </a:graphicData>
        </a:graphic>
      </p:graphicFrame>
      <p:sp>
        <p:nvSpPr>
          <p:cNvPr id="6" name="Rectangle 1">
            <a:extLst>
              <a:ext uri="{FF2B5EF4-FFF2-40B4-BE49-F238E27FC236}">
                <a16:creationId xmlns:a16="http://schemas.microsoft.com/office/drawing/2014/main" id="{60BC9BB0-469E-3B39-C567-7AE4FFCCA4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4096" y="819230"/>
            <a:ext cx="646553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Příkaz input() načte zadanou hodnotu vždy jako textový řetězec. 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EA10624D-1844-158B-B097-E5FB14CFB3E1}"/>
              </a:ext>
            </a:extLst>
          </p:cNvPr>
          <p:cNvSpPr txBox="1"/>
          <p:nvPr/>
        </p:nvSpPr>
        <p:spPr>
          <a:xfrm>
            <a:off x="299405" y="2943329"/>
            <a:ext cx="1145023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Pokud chcete se zadanou hodnotou počítat jako s </a:t>
            </a:r>
            <a:r>
              <a:rPr lang="cs-CZ" b="1" dirty="0"/>
              <a:t>celým číslem</a:t>
            </a:r>
            <a:r>
              <a:rPr lang="cs-CZ" dirty="0"/>
              <a:t>, musíme použít (proměnou nazveme vek (VĚK):</a:t>
            </a:r>
          </a:p>
        </p:txBody>
      </p:sp>
      <p:graphicFrame>
        <p:nvGraphicFramePr>
          <p:cNvPr id="9" name="Tabulka 8">
            <a:extLst>
              <a:ext uri="{FF2B5EF4-FFF2-40B4-BE49-F238E27FC236}">
                <a16:creationId xmlns:a16="http://schemas.microsoft.com/office/drawing/2014/main" id="{C70EB4C3-092C-4C97-8F26-55CA42A1C2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1090639"/>
              </p:ext>
            </p:extLst>
          </p:nvPr>
        </p:nvGraphicFramePr>
        <p:xfrm>
          <a:off x="370885" y="3375525"/>
          <a:ext cx="11450230" cy="1280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25115">
                  <a:extLst>
                    <a:ext uri="{9D8B030D-6E8A-4147-A177-3AD203B41FA5}">
                      <a16:colId xmlns:a16="http://schemas.microsoft.com/office/drawing/2014/main" val="391851106"/>
                    </a:ext>
                  </a:extLst>
                </a:gridCol>
                <a:gridCol w="5725115">
                  <a:extLst>
                    <a:ext uri="{9D8B030D-6E8A-4147-A177-3AD203B41FA5}">
                      <a16:colId xmlns:a16="http://schemas.microsoft.com/office/drawing/2014/main" val="45959072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pl-PL" dirty="0"/>
                        <a:t>promenna = int(input("Text zobrazený na obrazovce"))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Program zobrazí výzvu, načte číslo zadané uživatelem a uloží jej do proměnné </a:t>
                      </a:r>
                      <a:r>
                        <a:rPr lang="cs-CZ" b="1" i="1" dirty="0" err="1"/>
                        <a:t>promenna</a:t>
                      </a:r>
                      <a:endParaRPr lang="cs-CZ" b="1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09543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vek =</a:t>
                      </a:r>
                      <a:r>
                        <a:rPr lang="cs-CZ" dirty="0" err="1"/>
                        <a:t>int</a:t>
                      </a:r>
                      <a:r>
                        <a:rPr lang="cs-CZ" dirty="0"/>
                        <a:t>(input("Zadej své jméno: "))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Program zobrazí výzvu, načte zadaný údaj jako celé číslo a uloží je do proměnné </a:t>
                      </a:r>
                      <a:r>
                        <a:rPr lang="cs-CZ" b="1" dirty="0"/>
                        <a:t>vek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5676883"/>
                  </a:ext>
                </a:extLst>
              </a:tr>
            </a:tbl>
          </a:graphicData>
        </a:graphic>
      </p:graphicFrame>
      <p:sp>
        <p:nvSpPr>
          <p:cNvPr id="10" name="TextovéPole 9">
            <a:extLst>
              <a:ext uri="{FF2B5EF4-FFF2-40B4-BE49-F238E27FC236}">
                <a16:creationId xmlns:a16="http://schemas.microsoft.com/office/drawing/2014/main" id="{62AC9E45-0CB4-2473-A7D0-785556425D93}"/>
              </a:ext>
            </a:extLst>
          </p:cNvPr>
          <p:cNvSpPr txBox="1"/>
          <p:nvPr/>
        </p:nvSpPr>
        <p:spPr>
          <a:xfrm>
            <a:off x="299405" y="4828774"/>
            <a:ext cx="1145023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Pokud chcete se zadanou hodnotou počítat jako s </a:t>
            </a:r>
            <a:r>
              <a:rPr lang="cs-CZ" b="1" dirty="0"/>
              <a:t>reálným číslem</a:t>
            </a:r>
            <a:r>
              <a:rPr lang="cs-CZ" dirty="0"/>
              <a:t>, musíme použít (proměnou nazveme </a:t>
            </a:r>
            <a:r>
              <a:rPr lang="cs-CZ" dirty="0" err="1"/>
              <a:t>konst</a:t>
            </a:r>
            <a:r>
              <a:rPr lang="cs-CZ" dirty="0"/>
              <a:t>):</a:t>
            </a:r>
          </a:p>
        </p:txBody>
      </p:sp>
      <p:graphicFrame>
        <p:nvGraphicFramePr>
          <p:cNvPr id="11" name="Tabulka 10">
            <a:extLst>
              <a:ext uri="{FF2B5EF4-FFF2-40B4-BE49-F238E27FC236}">
                <a16:creationId xmlns:a16="http://schemas.microsoft.com/office/drawing/2014/main" id="{9C5CBBE3-1090-FBCD-D95A-B7F8EB8726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5747606"/>
              </p:ext>
            </p:extLst>
          </p:nvPr>
        </p:nvGraphicFramePr>
        <p:xfrm>
          <a:off x="370885" y="5260970"/>
          <a:ext cx="11450230" cy="1280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25115">
                  <a:extLst>
                    <a:ext uri="{9D8B030D-6E8A-4147-A177-3AD203B41FA5}">
                      <a16:colId xmlns:a16="http://schemas.microsoft.com/office/drawing/2014/main" val="391851106"/>
                    </a:ext>
                  </a:extLst>
                </a:gridCol>
                <a:gridCol w="5725115">
                  <a:extLst>
                    <a:ext uri="{9D8B030D-6E8A-4147-A177-3AD203B41FA5}">
                      <a16:colId xmlns:a16="http://schemas.microsoft.com/office/drawing/2014/main" val="45959072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pl-PL" dirty="0"/>
                        <a:t>promenna = float(input("Text zobrazený na obrazovce"))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Program zobrazí výzvu, načte číslo zadané uživatelem a uloží jej do proměnné </a:t>
                      </a:r>
                      <a:r>
                        <a:rPr lang="cs-CZ" b="1" i="1" dirty="0" err="1"/>
                        <a:t>promenna</a:t>
                      </a:r>
                      <a:endParaRPr lang="cs-CZ" b="1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09543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err="1"/>
                        <a:t>konst</a:t>
                      </a:r>
                      <a:r>
                        <a:rPr lang="cs-CZ" dirty="0"/>
                        <a:t> =</a:t>
                      </a:r>
                      <a:r>
                        <a:rPr lang="cs-CZ" dirty="0" err="1"/>
                        <a:t>float</a:t>
                      </a:r>
                      <a:r>
                        <a:rPr lang="cs-CZ" dirty="0"/>
                        <a:t>(input("Zadej konstantu: "))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Program zobrazí výzvu, načte zadaný údaj jako reálné číslo a uloží je do proměnné </a:t>
                      </a:r>
                      <a:r>
                        <a:rPr lang="cs-CZ" b="1" dirty="0" err="1"/>
                        <a:t>konst</a:t>
                      </a:r>
                      <a:endParaRPr lang="cs-CZ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5676883"/>
                  </a:ext>
                </a:extLst>
              </a:tr>
            </a:tbl>
          </a:graphicData>
        </a:graphic>
      </p:graphicFrame>
      <p:sp>
        <p:nvSpPr>
          <p:cNvPr id="7" name="TextovéPole 6">
            <a:extLst>
              <a:ext uri="{FF2B5EF4-FFF2-40B4-BE49-F238E27FC236}">
                <a16:creationId xmlns:a16="http://schemas.microsoft.com/office/drawing/2014/main" id="{25294485-2DC4-E874-34A0-99F009CA5EC5}"/>
              </a:ext>
            </a:extLst>
          </p:cNvPr>
          <p:cNvSpPr txBox="1"/>
          <p:nvPr/>
        </p:nvSpPr>
        <p:spPr>
          <a:xfrm>
            <a:off x="299403" y="819230"/>
            <a:ext cx="335469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800" dirty="0"/>
              <a:t>Požádá uživatele o zadání údaje. </a:t>
            </a:r>
          </a:p>
        </p:txBody>
      </p:sp>
    </p:spTree>
    <p:extLst>
      <p:ext uri="{BB962C8B-B14F-4D97-AF65-F5344CB8AC3E}">
        <p14:creationId xmlns:p14="http://schemas.microsoft.com/office/powerpoint/2010/main" val="19566726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ázek 10">
            <a:extLst>
              <a:ext uri="{FF2B5EF4-FFF2-40B4-BE49-F238E27FC236}">
                <a16:creationId xmlns:a16="http://schemas.microsoft.com/office/drawing/2014/main" id="{936650FA-7110-7EFD-7D58-CB6A01780C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257" y="877012"/>
            <a:ext cx="5268060" cy="5287113"/>
          </a:xfrm>
          <a:prstGeom prst="rect">
            <a:avLst/>
          </a:prstGeom>
        </p:spPr>
      </p:pic>
      <p:sp>
        <p:nvSpPr>
          <p:cNvPr id="12" name="TextovéPole 11">
            <a:extLst>
              <a:ext uri="{FF2B5EF4-FFF2-40B4-BE49-F238E27FC236}">
                <a16:creationId xmlns:a16="http://schemas.microsoft.com/office/drawing/2014/main" id="{90923141-63B4-BF0E-4CE8-8589CE0FB3C3}"/>
              </a:ext>
            </a:extLst>
          </p:cNvPr>
          <p:cNvSpPr txBox="1"/>
          <p:nvPr/>
        </p:nvSpPr>
        <p:spPr>
          <a:xfrm>
            <a:off x="6853504" y="245066"/>
            <a:ext cx="3260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Spustitelný program zapsaný v editačním okně IDLE</a:t>
            </a:r>
          </a:p>
        </p:txBody>
      </p:sp>
      <p:pic>
        <p:nvPicPr>
          <p:cNvPr id="14" name="Obrázek 13">
            <a:extLst>
              <a:ext uri="{FF2B5EF4-FFF2-40B4-BE49-F238E27FC236}">
                <a16:creationId xmlns:a16="http://schemas.microsoft.com/office/drawing/2014/main" id="{D4470CBC-E7FA-3A72-9CF7-B6E3C0A47D6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12389"/>
          <a:stretch>
            <a:fillRect/>
          </a:stretch>
        </p:blipFill>
        <p:spPr>
          <a:xfrm>
            <a:off x="6940969" y="891397"/>
            <a:ext cx="4467849" cy="3421902"/>
          </a:xfrm>
          <a:prstGeom prst="rect">
            <a:avLst/>
          </a:prstGeom>
        </p:spPr>
      </p:pic>
      <p:sp>
        <p:nvSpPr>
          <p:cNvPr id="15" name="TextovéPole 14">
            <a:extLst>
              <a:ext uri="{FF2B5EF4-FFF2-40B4-BE49-F238E27FC236}">
                <a16:creationId xmlns:a16="http://schemas.microsoft.com/office/drawing/2014/main" id="{E083C3CF-4D5B-C2E8-6A1A-B67619924448}"/>
              </a:ext>
            </a:extLst>
          </p:cNvPr>
          <p:cNvSpPr txBox="1"/>
          <p:nvPr/>
        </p:nvSpPr>
        <p:spPr>
          <a:xfrm>
            <a:off x="567695" y="230681"/>
            <a:ext cx="3741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Program zapsaný v okně </a:t>
            </a:r>
            <a:r>
              <a:rPr lang="cs-CZ" dirty="0" err="1"/>
              <a:t>Pytho</a:t>
            </a:r>
            <a:r>
              <a:rPr lang="cs-CZ" dirty="0"/>
              <a:t> Shell (interpret)</a:t>
            </a:r>
          </a:p>
        </p:txBody>
      </p:sp>
      <p:sp>
        <p:nvSpPr>
          <p:cNvPr id="16" name="Rectangle 1">
            <a:extLst>
              <a:ext uri="{FF2B5EF4-FFF2-40B4-BE49-F238E27FC236}">
                <a16:creationId xmlns:a16="http://schemas.microsoft.com/office/drawing/2014/main" id="{6E54ACB2-927A-C496-0188-27A357C776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61761" y="4327167"/>
            <a:ext cx="5268060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Program zapsaný v okně </a:t>
            </a: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Python Shell (interpret)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nelze přímo uložit jako program. Je nutné jej přenést do </a:t>
            </a: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editačního okna IDLE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Postup:</a:t>
            </a:r>
          </a:p>
          <a:p>
            <a:pPr marL="228600" marR="0" lvl="0" indent="-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 okně </a:t>
            </a: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Python Shell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označte pouze příkazy programu bez znaků 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&gt;&gt;&gt;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. </a:t>
            </a:r>
            <a:endParaRPr kumimoji="0" lang="cs-CZ" altLang="cs-CZ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28600" marR="0" lvl="0" indent="-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Zkopírujte je pomocí 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Ctrl + C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. </a:t>
            </a:r>
            <a:endParaRPr kumimoji="0" lang="cs-CZ" altLang="cs-CZ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28600" marR="0" lvl="0" indent="-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 nabídce IDLE zvolte </a:t>
            </a:r>
            <a:r>
              <a:rPr kumimoji="0" lang="cs-CZ" altLang="cs-CZ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File</a:t>
            </a: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→ New </a:t>
            </a:r>
            <a:r>
              <a:rPr kumimoji="0" lang="cs-CZ" altLang="cs-CZ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File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Ctrl + N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). </a:t>
            </a:r>
            <a:endParaRPr kumimoji="0" lang="cs-CZ" altLang="cs-CZ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28600" marR="0" lvl="0" indent="-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Do nového editačního okna vložte program pomocí 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Ctrl + V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. </a:t>
            </a:r>
            <a:endParaRPr kumimoji="0" lang="cs-CZ" altLang="cs-CZ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28600" marR="0" lvl="0" indent="-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Zvolte </a:t>
            </a:r>
            <a:r>
              <a:rPr kumimoji="0" lang="cs-CZ" altLang="cs-CZ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File</a:t>
            </a: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→ </a:t>
            </a:r>
            <a:r>
              <a:rPr kumimoji="0" lang="cs-CZ" altLang="cs-CZ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Save</a:t>
            </a: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As…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228600" marR="0" lvl="0" indent="-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Soubor pojmenujte například:    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Prikaz-input.py</a:t>
            </a:r>
          </a:p>
          <a:p>
            <a:pPr marL="228600" lvl="0" indent="-22860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cs-CZ" sz="1200" dirty="0"/>
              <a:t>Program spusťte v editačním okně klávesou </a:t>
            </a:r>
            <a:r>
              <a:rPr lang="cs-CZ" sz="1200" b="1" dirty="0"/>
              <a:t>F5</a:t>
            </a:r>
            <a:r>
              <a:rPr lang="cs-CZ" sz="1200" dirty="0"/>
              <a:t> nebo příkazem </a:t>
            </a:r>
            <a:r>
              <a:rPr lang="cs-CZ" sz="1200" b="1" dirty="0"/>
              <a:t>Run → Run Module</a:t>
            </a:r>
            <a:r>
              <a:rPr lang="cs-CZ" sz="1200" dirty="0"/>
              <a:t>.</a:t>
            </a:r>
            <a:endParaRPr kumimoji="0" lang="cs-CZ" altLang="cs-CZ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16570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3CF0681-2A51-ED0D-EA30-3BD49C4A726B}"/>
              </a:ext>
            </a:extLst>
          </p:cNvPr>
          <p:cNvSpPr txBox="1"/>
          <p:nvPr/>
        </p:nvSpPr>
        <p:spPr>
          <a:xfrm>
            <a:off x="230589" y="246490"/>
            <a:ext cx="1622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Příkaz </a:t>
            </a:r>
            <a:r>
              <a:rPr lang="cs-CZ" b="1" dirty="0" err="1"/>
              <a:t>print</a:t>
            </a:r>
            <a:r>
              <a:rPr lang="cs-CZ" b="1" dirty="0"/>
              <a:t>()</a:t>
            </a:r>
            <a:endParaRPr lang="cs-CZ" dirty="0"/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2CF8ED9F-4012-BB5C-360B-C723A5018A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0589" y="630343"/>
            <a:ext cx="1137831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Příkaz </a:t>
            </a:r>
            <a:r>
              <a:rPr lang="cs-CZ" altLang="cs-CZ" dirty="0" err="1"/>
              <a:t>print</a:t>
            </a:r>
            <a:r>
              <a:rPr lang="cs-CZ" altLang="cs-CZ" dirty="0"/>
              <a:t>() slouží k zobrazení textu nebo hodnoty v konzolovém okně. 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CCCDEAC8-3F1A-CBA6-1381-FC54DAF97F68}"/>
              </a:ext>
            </a:extLst>
          </p:cNvPr>
          <p:cNvSpPr txBox="1"/>
          <p:nvPr/>
        </p:nvSpPr>
        <p:spPr>
          <a:xfrm>
            <a:off x="230589" y="1567214"/>
            <a:ext cx="609467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Důležité zásady:</a:t>
            </a: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Text zapisujeme do uvozovek.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Název proměnné píšeme bez uvozovek.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Více údajů oddělujeme čárkami.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Po výpisu se kurzor automaticky přesune na nový řádek.</a:t>
            </a: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208354AF-2F7D-7C77-C744-E0C23B64A9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0589" y="5958696"/>
            <a:ext cx="1137831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Jednotlivé texty a proměnné jsou v příkazu </a:t>
            </a:r>
            <a:r>
              <a:rPr lang="cs-CZ" altLang="cs-CZ" dirty="0" err="1"/>
              <a:t>print</a:t>
            </a:r>
            <a:r>
              <a:rPr lang="cs-CZ" altLang="cs-CZ" dirty="0"/>
              <a:t>() odděleny čárkami. Python mezi ně automaticky vloží mezery.</a:t>
            </a: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0A18C844-2495-9030-57ED-1C1F70CB9F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5584" y="3242749"/>
            <a:ext cx="6400832" cy="2482190"/>
          </a:xfrm>
          <a:prstGeom prst="rect">
            <a:avLst/>
          </a:prstGeom>
        </p:spPr>
      </p:pic>
      <p:graphicFrame>
        <p:nvGraphicFramePr>
          <p:cNvPr id="5" name="Tabulka 4">
            <a:extLst>
              <a:ext uri="{FF2B5EF4-FFF2-40B4-BE49-F238E27FC236}">
                <a16:creationId xmlns:a16="http://schemas.microsoft.com/office/drawing/2014/main" id="{7159EBEA-8F67-E539-9F9F-B29343B8CB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3544841"/>
              </p:ext>
            </p:extLst>
          </p:nvPr>
        </p:nvGraphicFramePr>
        <p:xfrm>
          <a:off x="2032000" y="1048012"/>
          <a:ext cx="8128000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54300">
                  <a:extLst>
                    <a:ext uri="{9D8B030D-6E8A-4147-A177-3AD203B41FA5}">
                      <a16:colId xmlns:a16="http://schemas.microsoft.com/office/drawing/2014/main" val="229804601"/>
                    </a:ext>
                  </a:extLst>
                </a:gridCol>
                <a:gridCol w="5473700">
                  <a:extLst>
                    <a:ext uri="{9D8B030D-6E8A-4147-A177-3AD203B41FA5}">
                      <a16:colId xmlns:a16="http://schemas.microsoft.com/office/drawing/2014/main" val="391904951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Syntaxe příkazu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/>
                        <a:t>print</a:t>
                      </a:r>
                      <a:r>
                        <a:rPr lang="cs-CZ" dirty="0"/>
                        <a:t>(“</a:t>
                      </a:r>
                      <a:r>
                        <a:rPr lang="cs-CZ" dirty="0" err="1"/>
                        <a:t>String</a:t>
                      </a:r>
                      <a:r>
                        <a:rPr lang="cs-CZ" dirty="0"/>
                        <a:t>, celé číslo, reálné číslo“)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11989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652890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1B086DC-7F99-3AAC-B0EF-484FE5CDFE8B}"/>
              </a:ext>
            </a:extLst>
          </p:cNvPr>
          <p:cNvSpPr txBox="1"/>
          <p:nvPr/>
        </p:nvSpPr>
        <p:spPr>
          <a:xfrm>
            <a:off x="349858" y="341906"/>
            <a:ext cx="1288112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Přiřazení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D39E5208-4966-2D9D-B6D2-C8F45328F3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858" y="800301"/>
            <a:ext cx="1144987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>
                <a:latin typeface="Arial" panose="020B0604020202020204" pitchFamily="34" charset="0"/>
              </a:rPr>
              <a:t>Přiřazení uloží hodnotu do proměnné. Používá se znak =. 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CF8D1EE6-C787-A985-DF65-09A07E7BA21C}"/>
              </a:ext>
            </a:extLst>
          </p:cNvPr>
          <p:cNvSpPr txBox="1"/>
          <p:nvPr/>
        </p:nvSpPr>
        <p:spPr>
          <a:xfrm>
            <a:off x="5182594" y="1294074"/>
            <a:ext cx="182681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 err="1"/>
              <a:t>jmeno</a:t>
            </a:r>
            <a:r>
              <a:rPr lang="cs-CZ" dirty="0"/>
              <a:t> = "Petr" </a:t>
            </a:r>
          </a:p>
          <a:p>
            <a:r>
              <a:rPr lang="cs-CZ" dirty="0"/>
              <a:t>vek = 17 </a:t>
            </a:r>
          </a:p>
          <a:p>
            <a:r>
              <a:rPr lang="cs-CZ" dirty="0" err="1"/>
              <a:t>vyska</a:t>
            </a:r>
            <a:r>
              <a:rPr lang="cs-CZ" dirty="0"/>
              <a:t> = 1.75</a:t>
            </a: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E945BBF0-6CE0-BDF9-9C25-74421EB9BA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858" y="1321683"/>
            <a:ext cx="3781805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vlevo je </a:t>
            </a: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název proměnné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znak </a:t>
            </a:r>
            <a:r>
              <a:rPr lang="cs-CZ" altLang="cs-CZ" dirty="0">
                <a:latin typeface="Arial" panose="020B0604020202020204" pitchFamily="34" charset="0"/>
              </a:rPr>
              <a:t>= znamená </a:t>
            </a: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přiřaď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vpravo je </a:t>
            </a: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hodnota nebo výraz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867F75E5-5BFB-8D49-590D-BB01D854999C}"/>
              </a:ext>
            </a:extLst>
          </p:cNvPr>
          <p:cNvSpPr txBox="1"/>
          <p:nvPr/>
        </p:nvSpPr>
        <p:spPr>
          <a:xfrm>
            <a:off x="349858" y="4428322"/>
            <a:ext cx="415058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Hodnotu proměnné lze později změnit: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496E37A4-6485-510C-B3B3-74671344AF76}"/>
              </a:ext>
            </a:extLst>
          </p:cNvPr>
          <p:cNvSpPr txBox="1"/>
          <p:nvPr/>
        </p:nvSpPr>
        <p:spPr>
          <a:xfrm>
            <a:off x="5182594" y="2851707"/>
            <a:ext cx="247818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dirty="0"/>
              <a:t>cena = 120 </a:t>
            </a:r>
          </a:p>
          <a:p>
            <a:r>
              <a:rPr lang="pl-PL" dirty="0"/>
              <a:t>pocet = 3 </a:t>
            </a:r>
          </a:p>
          <a:p>
            <a:r>
              <a:rPr lang="pl-PL" dirty="0"/>
              <a:t>celkem = cena * pocet</a:t>
            </a:r>
            <a:endParaRPr lang="cs-CZ" dirty="0"/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5EE2F765-FF56-8803-EA7A-08BE37D4861C}"/>
              </a:ext>
            </a:extLst>
          </p:cNvPr>
          <p:cNvSpPr txBox="1"/>
          <p:nvPr/>
        </p:nvSpPr>
        <p:spPr>
          <a:xfrm>
            <a:off x="5182594" y="4409340"/>
            <a:ext cx="16345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index=index+1</a:t>
            </a:r>
          </a:p>
        </p:txBody>
      </p:sp>
      <p:sp>
        <p:nvSpPr>
          <p:cNvPr id="12" name="Rectangle 3">
            <a:extLst>
              <a:ext uri="{FF2B5EF4-FFF2-40B4-BE49-F238E27FC236}">
                <a16:creationId xmlns:a16="http://schemas.microsoft.com/office/drawing/2014/main" id="{EC274992-0FD5-4DBE-3D57-B12BA61A59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6" y="4797654"/>
            <a:ext cx="6532564" cy="1046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Důležité: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Znak = neznamená matematickou rovnost.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800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Příkaz čteme: „Hodnotu proměnné index zvyš o jedničku“</a:t>
            </a:r>
          </a:p>
        </p:txBody>
      </p:sp>
      <p:pic>
        <p:nvPicPr>
          <p:cNvPr id="14" name="Obrázek 13">
            <a:extLst>
              <a:ext uri="{FF2B5EF4-FFF2-40B4-BE49-F238E27FC236}">
                <a16:creationId xmlns:a16="http://schemas.microsoft.com/office/drawing/2014/main" id="{10E6B02E-C84B-3395-6AA3-27D190A7130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35145"/>
          <a:stretch>
            <a:fillRect/>
          </a:stretch>
        </p:blipFill>
        <p:spPr>
          <a:xfrm>
            <a:off x="7751636" y="1538965"/>
            <a:ext cx="3912136" cy="3933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2362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2994350-5F13-F791-8361-E44069083A8C}"/>
              </a:ext>
            </a:extLst>
          </p:cNvPr>
          <p:cNvSpPr txBox="1"/>
          <p:nvPr/>
        </p:nvSpPr>
        <p:spPr>
          <a:xfrm>
            <a:off x="122571" y="93186"/>
            <a:ext cx="18265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Příkaz  </a:t>
            </a:r>
            <a:r>
              <a:rPr lang="cs-CZ" b="1" dirty="0" err="1"/>
              <a:t>if</a:t>
            </a:r>
            <a:r>
              <a:rPr lang="cs-CZ" b="1" dirty="0"/>
              <a:t> </a:t>
            </a:r>
            <a:r>
              <a:rPr lang="cs-CZ" dirty="0"/>
              <a:t>-</a:t>
            </a:r>
            <a:r>
              <a:rPr lang="cs-CZ" b="1" dirty="0"/>
              <a:t> </a:t>
            </a:r>
            <a:r>
              <a:rPr lang="cs-CZ" b="1" dirty="0" err="1"/>
              <a:t>else</a:t>
            </a:r>
            <a:endParaRPr lang="cs-CZ" b="1" dirty="0"/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00DBEECB-ACC5-87A1-2214-C55F3E5CBC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2571" y="385223"/>
            <a:ext cx="662349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200" b="1" dirty="0"/>
              <a:t>Příkaz </a:t>
            </a:r>
            <a:r>
              <a:rPr lang="cs-CZ" sz="1200" b="1" dirty="0" err="1"/>
              <a:t>if</a:t>
            </a:r>
            <a:r>
              <a:rPr lang="cs-CZ" sz="1200" b="1" dirty="0"/>
              <a:t> (podmíněný příkaz)</a:t>
            </a:r>
            <a:r>
              <a:rPr lang="cs-CZ" sz="1200" dirty="0"/>
              <a:t> umožňuje rozhodnout, zda se určitá část programu vykoná. Příkazy uvnitř bloku </a:t>
            </a:r>
            <a:r>
              <a:rPr lang="cs-CZ" sz="1200" dirty="0" err="1"/>
              <a:t>if</a:t>
            </a:r>
            <a:r>
              <a:rPr lang="cs-CZ" sz="1200" dirty="0"/>
              <a:t> se provedou </a:t>
            </a:r>
            <a:r>
              <a:rPr lang="cs-CZ" sz="1200" b="1" dirty="0"/>
              <a:t>pouze tehdy, když je zadaná podmínka splněna (je pravdivá)</a:t>
            </a:r>
            <a:r>
              <a:rPr lang="cs-CZ" sz="1200" dirty="0"/>
              <a:t>. Blok </a:t>
            </a:r>
            <a:r>
              <a:rPr lang="cs-CZ" sz="1200" dirty="0" err="1"/>
              <a:t>if</a:t>
            </a:r>
            <a:r>
              <a:rPr lang="cs-CZ" sz="1200" dirty="0"/>
              <a:t> je vymezen </a:t>
            </a:r>
            <a:r>
              <a:rPr lang="cs-CZ" sz="1200" b="1" dirty="0"/>
              <a:t>odsazením</a:t>
            </a:r>
            <a:r>
              <a:rPr lang="cs-CZ" sz="1200" dirty="0"/>
              <a:t> a končí návratem na původní úroveň odsazení. </a:t>
            </a:r>
            <a:r>
              <a:rPr lang="cs-CZ" sz="1200" b="1" dirty="0"/>
              <a:t>Program potom pokračuje prvním neodsazeným příkazem za blokem </a:t>
            </a:r>
            <a:r>
              <a:rPr lang="cs-CZ" sz="1200" b="1" dirty="0" err="1"/>
              <a:t>if</a:t>
            </a:r>
            <a:r>
              <a:rPr lang="cs-CZ" sz="1200" b="1" dirty="0"/>
              <a:t>.</a:t>
            </a:r>
            <a:endParaRPr lang="cs-CZ" altLang="cs-CZ" sz="1200" dirty="0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74D117D5-6075-C8E0-22EA-ADF2EBB771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5063" y="2219152"/>
            <a:ext cx="5235939" cy="125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4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 podmínkou musí být </a:t>
            </a: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dvojtečka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: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.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4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Příkazy patřící k podmínce musí být </a:t>
            </a: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odsazeny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4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Je-li podmínka pravdivá provedou se odsazené příkazy za </a:t>
            </a:r>
            <a:r>
              <a:rPr kumimoji="0" lang="cs-CZ" altLang="cs-CZ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if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. </a:t>
            </a:r>
            <a:endParaRPr kumimoji="0" lang="cs-CZ" altLang="cs-CZ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4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Je-li podmínka nepravdivá, provedou se odsazené příkazy za </a:t>
            </a:r>
            <a:r>
              <a:rPr kumimoji="0" lang="cs-CZ" altLang="cs-CZ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else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4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Program pokračuje prvním neodsazeným příkazem.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</p:txBody>
      </p:sp>
      <p:graphicFrame>
        <p:nvGraphicFramePr>
          <p:cNvPr id="5" name="Tabulka 4">
            <a:extLst>
              <a:ext uri="{FF2B5EF4-FFF2-40B4-BE49-F238E27FC236}">
                <a16:creationId xmlns:a16="http://schemas.microsoft.com/office/drawing/2014/main" id="{AC21AB74-880B-56C9-CC5B-BF8F3CCAC8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2483646"/>
              </p:ext>
            </p:extLst>
          </p:nvPr>
        </p:nvGraphicFramePr>
        <p:xfrm>
          <a:off x="445063" y="3925977"/>
          <a:ext cx="4114126" cy="2063294"/>
        </p:xfrm>
        <a:graphic>
          <a:graphicData uri="http://schemas.openxmlformats.org/drawingml/2006/table">
            <a:tbl>
              <a:tblPr/>
              <a:tblGrid>
                <a:gridCol w="931026">
                  <a:extLst>
                    <a:ext uri="{9D8B030D-6E8A-4147-A177-3AD203B41FA5}">
                      <a16:colId xmlns:a16="http://schemas.microsoft.com/office/drawing/2014/main" val="680709166"/>
                    </a:ext>
                  </a:extLst>
                </a:gridCol>
                <a:gridCol w="3183100">
                  <a:extLst>
                    <a:ext uri="{9D8B030D-6E8A-4147-A177-3AD203B41FA5}">
                      <a16:colId xmlns:a16="http://schemas.microsoft.com/office/drawing/2014/main" val="424291877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Operátor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Význam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657026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==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rovná se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22155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!=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nerovná se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221325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&lt;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je menší než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5303704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&gt;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je větší než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098188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&lt;=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je menší nebo rovno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68864845"/>
                  </a:ext>
                </a:extLst>
              </a:tr>
              <a:tr h="41737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&gt;=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je větší nebo rovno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5165209"/>
                  </a:ext>
                </a:extLst>
              </a:tr>
            </a:tbl>
          </a:graphicData>
        </a:graphic>
      </p:graphicFrame>
      <p:sp>
        <p:nvSpPr>
          <p:cNvPr id="6" name="Rectangle 3">
            <a:extLst>
              <a:ext uri="{FF2B5EF4-FFF2-40B4-BE49-F238E27FC236}">
                <a16:creationId xmlns:a16="http://schemas.microsoft.com/office/drawing/2014/main" id="{21D212DB-A5EE-8776-B42F-9B037AE73A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5063" y="3537250"/>
            <a:ext cx="2709396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Časté porovnávací operátory:</a:t>
            </a: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A1E29D71-6BBC-AA39-7C77-133C97B40722}"/>
              </a:ext>
            </a:extLst>
          </p:cNvPr>
          <p:cNvSpPr txBox="1"/>
          <p:nvPr/>
        </p:nvSpPr>
        <p:spPr>
          <a:xfrm>
            <a:off x="445063" y="6070221"/>
            <a:ext cx="556731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sz="1600" b="1" dirty="0"/>
              <a:t>Pozor:</a:t>
            </a:r>
            <a:r>
              <a:rPr lang="cs-CZ" altLang="cs-CZ" sz="1600" dirty="0"/>
              <a:t> = slouží k přiřazení hodnoty, zatímco == porovnává dvě hodnoty.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E9A20027-044D-7602-42A3-2D9A0B4035C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8522" b="20185"/>
          <a:stretch>
            <a:fillRect/>
          </a:stretch>
        </p:blipFill>
        <p:spPr>
          <a:xfrm>
            <a:off x="6746061" y="462518"/>
            <a:ext cx="5000876" cy="1988440"/>
          </a:xfrm>
          <a:prstGeom prst="rect">
            <a:avLst/>
          </a:prstGeom>
        </p:spPr>
      </p:pic>
      <p:pic>
        <p:nvPicPr>
          <p:cNvPr id="12" name="Obrázek 11">
            <a:extLst>
              <a:ext uri="{FF2B5EF4-FFF2-40B4-BE49-F238E27FC236}">
                <a16:creationId xmlns:a16="http://schemas.microsoft.com/office/drawing/2014/main" id="{7365AA69-4D3B-2875-BAD0-D22CDDA779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00203" y="4962260"/>
            <a:ext cx="4344006" cy="1895740"/>
          </a:xfrm>
          <a:prstGeom prst="rect">
            <a:avLst/>
          </a:prstGeom>
        </p:spPr>
      </p:pic>
      <p:pic>
        <p:nvPicPr>
          <p:cNvPr id="14" name="Obrázek 13">
            <a:extLst>
              <a:ext uri="{FF2B5EF4-FFF2-40B4-BE49-F238E27FC236}">
                <a16:creationId xmlns:a16="http://schemas.microsoft.com/office/drawing/2014/main" id="{224EED11-13FE-F8F4-6E55-BD17065B3C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00203" y="2655025"/>
            <a:ext cx="4344006" cy="1829055"/>
          </a:xfrm>
          <a:prstGeom prst="rect">
            <a:avLst/>
          </a:prstGeom>
        </p:spPr>
      </p:pic>
      <p:sp>
        <p:nvSpPr>
          <p:cNvPr id="15" name="TextovéPole 14">
            <a:extLst>
              <a:ext uri="{FF2B5EF4-FFF2-40B4-BE49-F238E27FC236}">
                <a16:creationId xmlns:a16="http://schemas.microsoft.com/office/drawing/2014/main" id="{B72528DF-C1DA-1448-D7B1-C5C8F756F6FC}"/>
              </a:ext>
            </a:extLst>
          </p:cNvPr>
          <p:cNvSpPr txBox="1"/>
          <p:nvPr/>
        </p:nvSpPr>
        <p:spPr>
          <a:xfrm>
            <a:off x="6746061" y="100696"/>
            <a:ext cx="16130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/>
              <a:t>Program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13AE6368-5EC0-D735-5402-608C52586CCB}"/>
              </a:ext>
            </a:extLst>
          </p:cNvPr>
          <p:cNvSpPr txBox="1"/>
          <p:nvPr/>
        </p:nvSpPr>
        <p:spPr>
          <a:xfrm>
            <a:off x="6835466" y="2261357"/>
            <a:ext cx="37570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/>
              <a:t>Splněná podmínka, vek&gt;18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E7DEB636-BEF6-1BEF-92F4-882C3CEC00F6}"/>
              </a:ext>
            </a:extLst>
          </p:cNvPr>
          <p:cNvSpPr txBox="1"/>
          <p:nvPr/>
        </p:nvSpPr>
        <p:spPr>
          <a:xfrm>
            <a:off x="6900203" y="4592928"/>
            <a:ext cx="37570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/>
              <a:t>Nesplněná podmínka, vek&lt;18</a:t>
            </a:r>
          </a:p>
        </p:txBody>
      </p:sp>
      <p:graphicFrame>
        <p:nvGraphicFramePr>
          <p:cNvPr id="9" name="Tabulka 8">
            <a:extLst>
              <a:ext uri="{FF2B5EF4-FFF2-40B4-BE49-F238E27FC236}">
                <a16:creationId xmlns:a16="http://schemas.microsoft.com/office/drawing/2014/main" id="{991E2F88-7607-93C8-FD42-C0E6E1A942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4084620"/>
              </p:ext>
            </p:extLst>
          </p:nvPr>
        </p:nvGraphicFramePr>
        <p:xfrm>
          <a:off x="225622" y="1217386"/>
          <a:ext cx="5510031" cy="1005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21963">
                  <a:extLst>
                    <a:ext uri="{9D8B030D-6E8A-4147-A177-3AD203B41FA5}">
                      <a16:colId xmlns:a16="http://schemas.microsoft.com/office/drawing/2014/main" val="1171208088"/>
                    </a:ext>
                  </a:extLst>
                </a:gridCol>
                <a:gridCol w="4488068">
                  <a:extLst>
                    <a:ext uri="{9D8B030D-6E8A-4147-A177-3AD203B41FA5}">
                      <a16:colId xmlns:a16="http://schemas.microsoft.com/office/drawing/2014/main" val="27027971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Syntaxe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/>
                        <a:t>if</a:t>
                      </a:r>
                      <a:r>
                        <a:rPr lang="cs-CZ" sz="1200" dirty="0"/>
                        <a:t>  podmínka: </a:t>
                      </a:r>
                    </a:p>
                    <a:p>
                      <a:r>
                        <a:rPr lang="cs-CZ" sz="1200" dirty="0"/>
                        <a:t>    příkaz 1</a:t>
                      </a:r>
                    </a:p>
                    <a:p>
                      <a:r>
                        <a:rPr lang="cs-CZ" sz="1200" dirty="0" err="1"/>
                        <a:t>else</a:t>
                      </a:r>
                      <a:r>
                        <a:rPr lang="cs-CZ" sz="1200" dirty="0"/>
                        <a:t>: </a:t>
                      </a:r>
                    </a:p>
                    <a:p>
                      <a:r>
                        <a:rPr lang="cs-CZ" sz="1200" dirty="0"/>
                        <a:t>    příkaz 2</a:t>
                      </a:r>
                    </a:p>
                    <a:p>
                      <a:r>
                        <a:rPr lang="cs-CZ" sz="1200" dirty="0"/>
                        <a:t>příkaz, který se provede za příkazem 1 nebo 2 (podle podmínky)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75369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19278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CD795006-3A86-0228-294F-DBBC290515C9}"/>
              </a:ext>
            </a:extLst>
          </p:cNvPr>
          <p:cNvSpPr txBox="1"/>
          <p:nvPr/>
        </p:nvSpPr>
        <p:spPr>
          <a:xfrm>
            <a:off x="182880" y="246490"/>
            <a:ext cx="35939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Příkaz</a:t>
            </a:r>
            <a:r>
              <a:rPr lang="cs-CZ" b="1" dirty="0"/>
              <a:t> if – </a:t>
            </a:r>
            <a:r>
              <a:rPr lang="cs-CZ" b="1" dirty="0" err="1"/>
              <a:t>elif</a:t>
            </a:r>
            <a:r>
              <a:rPr lang="cs-CZ" b="1" dirty="0"/>
              <a:t> – </a:t>
            </a:r>
            <a:r>
              <a:rPr lang="cs-CZ" b="1" dirty="0" err="1"/>
              <a:t>elif</a:t>
            </a:r>
            <a:r>
              <a:rPr lang="cs-CZ" b="1" dirty="0"/>
              <a:t> – …… – </a:t>
            </a:r>
            <a:r>
              <a:rPr lang="cs-CZ" b="1" dirty="0" err="1"/>
              <a:t>else</a:t>
            </a:r>
            <a:endParaRPr lang="cs-CZ" b="1" dirty="0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67036D07-E9CC-5DB4-7355-3BEBE0BD6BAC}"/>
              </a:ext>
            </a:extLst>
          </p:cNvPr>
          <p:cNvSpPr txBox="1"/>
          <p:nvPr/>
        </p:nvSpPr>
        <p:spPr>
          <a:xfrm>
            <a:off x="182879" y="615822"/>
            <a:ext cx="1164416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Se používá v případě, kdy program vybírá </a:t>
            </a:r>
            <a:r>
              <a:rPr lang="cs-CZ" b="1" dirty="0"/>
              <a:t>jednu z několika možností</a:t>
            </a:r>
            <a:r>
              <a:rPr lang="cs-CZ" dirty="0"/>
              <a:t> podle splněné podmínky.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C245ABDF-139F-CC23-87C6-BD6B9E78B01C}"/>
              </a:ext>
            </a:extLst>
          </p:cNvPr>
          <p:cNvSpPr txBox="1"/>
          <p:nvPr/>
        </p:nvSpPr>
        <p:spPr>
          <a:xfrm>
            <a:off x="7599843" y="2233521"/>
            <a:ext cx="2025594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if podminka_1: </a:t>
            </a:r>
          </a:p>
          <a:p>
            <a:r>
              <a:rPr lang="cs-CZ" dirty="0"/>
              <a:t>       příkazy </a:t>
            </a:r>
          </a:p>
          <a:p>
            <a:r>
              <a:rPr lang="cs-CZ" dirty="0" err="1"/>
              <a:t>elif</a:t>
            </a:r>
            <a:r>
              <a:rPr lang="cs-CZ" dirty="0"/>
              <a:t> podminka_2: </a:t>
            </a:r>
          </a:p>
          <a:p>
            <a:r>
              <a:rPr lang="cs-CZ" dirty="0"/>
              <a:t>       příkazy </a:t>
            </a:r>
          </a:p>
          <a:p>
            <a:r>
              <a:rPr lang="cs-CZ" dirty="0" err="1"/>
              <a:t>elif</a:t>
            </a:r>
            <a:r>
              <a:rPr lang="cs-CZ" dirty="0"/>
              <a:t> podminka_3: </a:t>
            </a:r>
          </a:p>
          <a:p>
            <a:r>
              <a:rPr lang="cs-CZ" dirty="0"/>
              <a:t>       příkazy </a:t>
            </a:r>
          </a:p>
          <a:p>
            <a:r>
              <a:rPr lang="cs-CZ" dirty="0" err="1"/>
              <a:t>else</a:t>
            </a:r>
            <a:r>
              <a:rPr lang="cs-CZ" dirty="0"/>
              <a:t>: </a:t>
            </a:r>
          </a:p>
          <a:p>
            <a:r>
              <a:rPr lang="cs-CZ" dirty="0"/>
              <a:t>       příkazy</a:t>
            </a:r>
          </a:p>
        </p:txBody>
      </p:sp>
      <p:sp>
        <p:nvSpPr>
          <p:cNvPr id="7" name="Rectangle 1">
            <a:extLst>
              <a:ext uri="{FF2B5EF4-FFF2-40B4-BE49-F238E27FC236}">
                <a16:creationId xmlns:a16="http://schemas.microsoft.com/office/drawing/2014/main" id="{22B739C1-68F9-FD7B-B751-C13CA07931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3762" y="2233521"/>
            <a:ext cx="6558500" cy="25391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/>
              <a:t>Jak příkaz funguje?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800" dirty="0"/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dirty="0"/>
              <a:t>if – ověří první podmínku,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dirty="0" err="1"/>
              <a:t>elif</a:t>
            </a:r>
            <a:r>
              <a:rPr lang="cs-CZ" altLang="cs-CZ" dirty="0"/>
              <a:t> – ověří další podmínku, pokud předchozí neplatila,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dirty="0" err="1"/>
              <a:t>else</a:t>
            </a:r>
            <a:r>
              <a:rPr lang="cs-CZ" altLang="cs-CZ" dirty="0"/>
              <a:t> – provede se, pokud neplatila žádná podmínka,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dirty="0"/>
              <a:t>vykoná se pouze jedna větev,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dirty="0"/>
              <a:t>pořadí podmínek je důležité,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dirty="0"/>
              <a:t>příkazy ve větvích musí být odsazené. 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037BDFB4-AEB0-A541-8EA5-2C5A5C92B715}"/>
              </a:ext>
            </a:extLst>
          </p:cNvPr>
          <p:cNvSpPr txBox="1"/>
          <p:nvPr/>
        </p:nvSpPr>
        <p:spPr>
          <a:xfrm>
            <a:off x="182879" y="5121359"/>
            <a:ext cx="1179973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Program postupně kontroluje podmínky shora dolů a provede první větev, jejíž podmínka je splněna. Není-li splněna žádná podmínka, pokračuje příkazy následující za </a:t>
            </a:r>
            <a:r>
              <a:rPr lang="cs-CZ" b="1" dirty="0" err="1"/>
              <a:t>else</a:t>
            </a:r>
            <a:r>
              <a:rPr lang="cs-CZ" b="1" dirty="0"/>
              <a:t>.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07A2D6FB-9C7A-846B-C345-A6E4DF960E69}"/>
              </a:ext>
            </a:extLst>
          </p:cNvPr>
          <p:cNvSpPr txBox="1"/>
          <p:nvPr/>
        </p:nvSpPr>
        <p:spPr>
          <a:xfrm>
            <a:off x="3640538" y="5905061"/>
            <a:ext cx="491092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/>
              <a:t>Příklad: výpočet BMI na následujícím snímku</a:t>
            </a:r>
          </a:p>
        </p:txBody>
      </p:sp>
      <p:graphicFrame>
        <p:nvGraphicFramePr>
          <p:cNvPr id="5" name="Tabulka 4">
            <a:extLst>
              <a:ext uri="{FF2B5EF4-FFF2-40B4-BE49-F238E27FC236}">
                <a16:creationId xmlns:a16="http://schemas.microsoft.com/office/drawing/2014/main" id="{2FABAFE3-EB2F-08D0-2512-840B76BAFEF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1961687"/>
              </p:ext>
            </p:extLst>
          </p:nvPr>
        </p:nvGraphicFramePr>
        <p:xfrm>
          <a:off x="313762" y="1090310"/>
          <a:ext cx="5567319" cy="1005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38538">
                  <a:extLst>
                    <a:ext uri="{9D8B030D-6E8A-4147-A177-3AD203B41FA5}">
                      <a16:colId xmlns:a16="http://schemas.microsoft.com/office/drawing/2014/main" val="3350405329"/>
                    </a:ext>
                  </a:extLst>
                </a:gridCol>
                <a:gridCol w="3928781">
                  <a:extLst>
                    <a:ext uri="{9D8B030D-6E8A-4147-A177-3AD203B41FA5}">
                      <a16:colId xmlns:a16="http://schemas.microsoft.com/office/drawing/2014/main" val="130716560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Syntaxe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000" dirty="0" err="1"/>
                        <a:t>if</a:t>
                      </a:r>
                      <a:r>
                        <a:rPr lang="cs-CZ" sz="1000" dirty="0"/>
                        <a:t> podmínka1: </a:t>
                      </a:r>
                    </a:p>
                    <a:p>
                      <a:r>
                        <a:rPr lang="cs-CZ" sz="1000" dirty="0"/>
                        <a:t>    příkaz1 </a:t>
                      </a:r>
                    </a:p>
                    <a:p>
                      <a:r>
                        <a:rPr lang="cs-CZ" sz="1000" dirty="0" err="1"/>
                        <a:t>elif</a:t>
                      </a:r>
                      <a:r>
                        <a:rPr lang="cs-CZ" sz="1000" dirty="0"/>
                        <a:t> podmínka2: </a:t>
                      </a:r>
                    </a:p>
                    <a:p>
                      <a:r>
                        <a:rPr lang="cs-CZ" sz="1000" dirty="0"/>
                        <a:t>    příkaz2 </a:t>
                      </a:r>
                    </a:p>
                    <a:p>
                      <a:r>
                        <a:rPr lang="cs-CZ" sz="1000" dirty="0" err="1"/>
                        <a:t>else</a:t>
                      </a:r>
                      <a:r>
                        <a:rPr lang="cs-CZ" sz="1000" dirty="0"/>
                        <a:t>: </a:t>
                      </a:r>
                    </a:p>
                    <a:p>
                      <a:r>
                        <a:rPr lang="cs-CZ" sz="1000" dirty="0"/>
                        <a:t>    příkaz3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51639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135657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9621C8C3-E289-C32F-4E80-396D94CB89A9}"/>
              </a:ext>
            </a:extLst>
          </p:cNvPr>
          <p:cNvSpPr txBox="1"/>
          <p:nvPr/>
        </p:nvSpPr>
        <p:spPr>
          <a:xfrm>
            <a:off x="3637507" y="29114"/>
            <a:ext cx="50394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Vývojové schéma a program  pro výpočet BMI </a:t>
            </a:r>
            <a:r>
              <a:rPr lang="cs-CZ" b="1" baseline="30000" dirty="0"/>
              <a:t>*)</a:t>
            </a:r>
            <a:endParaRPr lang="cs-CZ" b="1" dirty="0"/>
          </a:p>
        </p:txBody>
      </p:sp>
      <p:pic>
        <p:nvPicPr>
          <p:cNvPr id="62" name="Obrázek 61">
            <a:extLst>
              <a:ext uri="{FF2B5EF4-FFF2-40B4-BE49-F238E27FC236}">
                <a16:creationId xmlns:a16="http://schemas.microsoft.com/office/drawing/2014/main" id="{0A9EEDEF-B7B3-52D1-CC45-FC7B57362F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2718" y="422570"/>
            <a:ext cx="4191585" cy="2753109"/>
          </a:xfrm>
          <a:prstGeom prst="rect">
            <a:avLst/>
          </a:prstGeom>
        </p:spPr>
      </p:pic>
      <p:pic>
        <p:nvPicPr>
          <p:cNvPr id="63" name="Obrázek 62">
            <a:extLst>
              <a:ext uri="{FF2B5EF4-FFF2-40B4-BE49-F238E27FC236}">
                <a16:creationId xmlns:a16="http://schemas.microsoft.com/office/drawing/2014/main" id="{B49DC9D6-397B-4048-B586-88399E6179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2718" y="3246401"/>
            <a:ext cx="5039428" cy="216247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ovéPole 63">
                <a:extLst>
                  <a:ext uri="{FF2B5EF4-FFF2-40B4-BE49-F238E27FC236}">
                    <a16:creationId xmlns:a16="http://schemas.microsoft.com/office/drawing/2014/main" id="{36964325-FEB7-2EC9-44BC-564BA2FFE601}"/>
                  </a:ext>
                </a:extLst>
              </p:cNvPr>
              <p:cNvSpPr txBox="1"/>
              <p:nvPr/>
            </p:nvSpPr>
            <p:spPr>
              <a:xfrm>
                <a:off x="5592494" y="5537035"/>
                <a:ext cx="6554526" cy="12133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200" b="1" baseline="30000" dirty="0"/>
                  <a:t>*)</a:t>
                </a:r>
                <a:r>
                  <a:rPr lang="cs-CZ" sz="1200" b="1" dirty="0"/>
                  <a:t> BMI</a:t>
                </a:r>
                <a:r>
                  <a:rPr lang="cs-CZ" sz="1200" dirty="0"/>
                  <a:t> je zkratka anglického názvu </a:t>
                </a:r>
                <a:r>
                  <a:rPr lang="cs-CZ" sz="1200" b="1" dirty="0"/>
                  <a:t>Body </a:t>
                </a:r>
                <a:r>
                  <a:rPr lang="cs-CZ" sz="1200" b="1" dirty="0" err="1"/>
                  <a:t>Mass</a:t>
                </a:r>
                <a:r>
                  <a:rPr lang="cs-CZ" sz="1200" b="1" dirty="0"/>
                  <a:t> Index</a:t>
                </a:r>
                <a:r>
                  <a:rPr lang="cs-CZ" sz="1200" dirty="0"/>
                  <a:t>, česky </a:t>
                </a:r>
                <a:r>
                  <a:rPr lang="cs-CZ" sz="1200" b="1" dirty="0"/>
                  <a:t>index tělesné hmotnosti</a:t>
                </a:r>
                <a:r>
                  <a:rPr lang="cs-CZ" sz="1200" dirty="0"/>
                  <a:t>.</a:t>
                </a:r>
              </a:p>
              <a:p>
                <a:r>
                  <a:rPr lang="cs-CZ" sz="1200" dirty="0"/>
                  <a:t>Používá se k orientačně k posouzení, zda má člověk vzhledem ke své výšce přiměřenou tělesnou hmotnost.</a:t>
                </a:r>
              </a:p>
              <a:p>
                <a:r>
                  <a:rPr lang="cs-CZ" sz="1200" dirty="0"/>
                  <a:t>Výpočet:</a:t>
                </a:r>
              </a:p>
              <a:p>
                <a:pPr/>
                <a14:m>
                  <m:oMathPara xmlns:m="http://schemas.openxmlformats.org/officeDocument/2006/math">
                    <m:oMath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𝐵𝑀𝐼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2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ℎ𝑚𝑜𝑡𝑛𝑜𝑠𝑡</m:t>
                          </m:r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cs-CZ" sz="1200" b="0" i="0" smtClean="0">
                              <a:latin typeface="Cambria Math" panose="02040503050406030204" pitchFamily="18" charset="0"/>
                            </a:rPr>
                            <m:t>kg</m:t>
                          </m:r>
                        </m:num>
                        <m:den>
                          <m:sSup>
                            <m:sSupPr>
                              <m:ctrlPr>
                                <a:rPr lang="cs-CZ" sz="12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sz="12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cs-CZ" sz="1200" b="0" i="1" smtClean="0">
                                      <a:latin typeface="Cambria Math" panose="02040503050406030204" pitchFamily="18" charset="0"/>
                                    </a:rPr>
                                    <m:t>𝑣</m:t>
                                  </m:r>
                                  <m:r>
                                    <a:rPr lang="cs-CZ" sz="1200" b="0" i="1" smtClean="0">
                                      <a:latin typeface="Cambria Math" panose="02040503050406030204" pitchFamily="18" charset="0"/>
                                    </a:rPr>
                                    <m:t>ýš</m:t>
                                  </m:r>
                                  <m:r>
                                    <a:rPr lang="cs-CZ" sz="1200" b="0" i="1" smtClean="0">
                                      <a:latin typeface="Cambria Math" panose="02040503050406030204" pitchFamily="18" charset="0"/>
                                    </a:rPr>
                                    <m:t>𝑘𝑎</m:t>
                                  </m:r>
                                  <m:r>
                                    <a:rPr lang="cs-CZ" sz="1200" b="0" i="1" smtClean="0">
                                      <a:latin typeface="Cambria Math" panose="02040503050406030204" pitchFamily="18" charset="0"/>
                                    </a:rPr>
                                    <m:t> </m:t>
                                  </m:r>
                                  <m:r>
                                    <a:rPr lang="cs-CZ" sz="1200" b="0" i="1" smtClean="0">
                                      <a:latin typeface="Cambria Math" panose="02040503050406030204" pitchFamily="18" charset="0"/>
                                    </a:rPr>
                                    <m:t>𝑣</m:t>
                                  </m:r>
                                  <m:r>
                                    <a:rPr lang="cs-CZ" sz="1200" b="0" i="1" smtClean="0">
                                      <a:latin typeface="Cambria Math" panose="02040503050406030204" pitchFamily="18" charset="0"/>
                                    </a:rPr>
                                    <m:t> 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cs-CZ" sz="1200" b="0" i="0" smtClean="0">
                                      <a:latin typeface="Cambria Math" panose="02040503050406030204" pitchFamily="18" charset="0"/>
                                    </a:rPr>
                                    <m:t>m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64" name="TextovéPole 63">
                <a:extLst>
                  <a:ext uri="{FF2B5EF4-FFF2-40B4-BE49-F238E27FC236}">
                    <a16:creationId xmlns:a16="http://schemas.microsoft.com/office/drawing/2014/main" id="{36964325-FEB7-2EC9-44BC-564BA2FFE60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92494" y="5537035"/>
                <a:ext cx="6554526" cy="1213345"/>
              </a:xfrm>
              <a:prstGeom prst="rect">
                <a:avLst/>
              </a:prstGeom>
              <a:blipFill>
                <a:blip r:embed="rId4"/>
                <a:stretch>
                  <a:fillRect b="-150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5" name="TextovéPole 64">
            <a:extLst>
              <a:ext uri="{FF2B5EF4-FFF2-40B4-BE49-F238E27FC236}">
                <a16:creationId xmlns:a16="http://schemas.microsoft.com/office/drawing/2014/main" id="{060364CD-1F7A-F24E-7771-27F2AA558D01}"/>
              </a:ext>
            </a:extLst>
          </p:cNvPr>
          <p:cNvSpPr txBox="1"/>
          <p:nvPr/>
        </p:nvSpPr>
        <p:spPr>
          <a:xfrm>
            <a:off x="2481375" y="344400"/>
            <a:ext cx="373808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200" dirty="0"/>
              <a:t>Použitá kritéria:</a:t>
            </a:r>
          </a:p>
          <a:p>
            <a:pPr>
              <a:buNone/>
            </a:pPr>
            <a:endParaRPr lang="cs-CZ" sz="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200" dirty="0"/>
              <a:t>BMI pod 18,5 – podváha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200" dirty="0"/>
              <a:t>BMI 18,5 až 24,9 – normální hmotnost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200" dirty="0"/>
              <a:t>BMI 25 až 29,9 – nadváha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200" dirty="0"/>
              <a:t>BMI 30 a více – obezita </a:t>
            </a:r>
          </a:p>
          <a:p>
            <a:pPr>
              <a:buNone/>
            </a:pPr>
            <a:endParaRPr lang="cs-CZ" sz="600" dirty="0"/>
          </a:p>
          <a:p>
            <a:pPr>
              <a:buNone/>
            </a:pPr>
            <a:r>
              <a:rPr lang="cs-CZ" sz="1200" dirty="0"/>
              <a:t>BMI je pouze orientační ukazatel. Nerozlišuje například svalovou a tukovou hmotu.</a:t>
            </a:r>
          </a:p>
        </p:txBody>
      </p:sp>
      <p:grpSp>
        <p:nvGrpSpPr>
          <p:cNvPr id="69" name="Skupina 68">
            <a:extLst>
              <a:ext uri="{FF2B5EF4-FFF2-40B4-BE49-F238E27FC236}">
                <a16:creationId xmlns:a16="http://schemas.microsoft.com/office/drawing/2014/main" id="{ABDBCE3F-2334-BF3C-29E3-78906BDAC99C}"/>
              </a:ext>
            </a:extLst>
          </p:cNvPr>
          <p:cNvGrpSpPr/>
          <p:nvPr/>
        </p:nvGrpSpPr>
        <p:grpSpPr>
          <a:xfrm>
            <a:off x="752194" y="100720"/>
            <a:ext cx="4937090" cy="6664510"/>
            <a:chOff x="752194" y="53014"/>
            <a:chExt cx="4937090" cy="6664510"/>
          </a:xfrm>
        </p:grpSpPr>
        <p:grpSp>
          <p:nvGrpSpPr>
            <p:cNvPr id="10" name="Skupina 9">
              <a:extLst>
                <a:ext uri="{FF2B5EF4-FFF2-40B4-BE49-F238E27FC236}">
                  <a16:creationId xmlns:a16="http://schemas.microsoft.com/office/drawing/2014/main" id="{8D40C8FD-8ABC-0BB0-1DED-DEE6B044F25A}"/>
                </a:ext>
              </a:extLst>
            </p:cNvPr>
            <p:cNvGrpSpPr/>
            <p:nvPr/>
          </p:nvGrpSpPr>
          <p:grpSpPr>
            <a:xfrm>
              <a:off x="931782" y="53014"/>
              <a:ext cx="1114315" cy="600745"/>
              <a:chOff x="6096000" y="222638"/>
              <a:chExt cx="1114315" cy="600745"/>
            </a:xfrm>
          </p:grpSpPr>
          <p:sp>
            <p:nvSpPr>
              <p:cNvPr id="3" name="Vývojový diagram: spojnice 2">
                <a:extLst>
                  <a:ext uri="{FF2B5EF4-FFF2-40B4-BE49-F238E27FC236}">
                    <a16:creationId xmlns:a16="http://schemas.microsoft.com/office/drawing/2014/main" id="{740D23FB-B87D-8FD7-1349-1FC89B1E539C}"/>
                  </a:ext>
                </a:extLst>
              </p:cNvPr>
              <p:cNvSpPr/>
              <p:nvPr/>
            </p:nvSpPr>
            <p:spPr>
              <a:xfrm>
                <a:off x="6096000" y="222638"/>
                <a:ext cx="1114315" cy="600745"/>
              </a:xfrm>
              <a:prstGeom prst="flowChartConnector">
                <a:avLst/>
              </a:prstGeom>
              <a:noFill/>
              <a:ln w="127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AC45FFDD-92F6-551D-CF5E-1A757882AE1A}"/>
                  </a:ext>
                </a:extLst>
              </p:cNvPr>
              <p:cNvSpPr txBox="1"/>
              <p:nvPr/>
            </p:nvSpPr>
            <p:spPr>
              <a:xfrm>
                <a:off x="6292317" y="338344"/>
                <a:ext cx="7216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Start</a:t>
                </a:r>
              </a:p>
            </p:txBody>
          </p:sp>
        </p:grpSp>
        <p:grpSp>
          <p:nvGrpSpPr>
            <p:cNvPr id="9" name="Skupina 8">
              <a:extLst>
                <a:ext uri="{FF2B5EF4-FFF2-40B4-BE49-F238E27FC236}">
                  <a16:creationId xmlns:a16="http://schemas.microsoft.com/office/drawing/2014/main" id="{FB03C8C0-FDD6-ACF2-3BA2-5AA5A2CF6A55}"/>
                </a:ext>
              </a:extLst>
            </p:cNvPr>
            <p:cNvGrpSpPr/>
            <p:nvPr/>
          </p:nvGrpSpPr>
          <p:grpSpPr>
            <a:xfrm>
              <a:off x="910087" y="835670"/>
              <a:ext cx="1157705" cy="530951"/>
              <a:chOff x="6097863" y="958217"/>
              <a:chExt cx="1157705" cy="530951"/>
            </a:xfrm>
          </p:grpSpPr>
          <p:sp>
            <p:nvSpPr>
              <p:cNvPr id="5" name="Vývojový diagram: údaje 4">
                <a:extLst>
                  <a:ext uri="{FF2B5EF4-FFF2-40B4-BE49-F238E27FC236}">
                    <a16:creationId xmlns:a16="http://schemas.microsoft.com/office/drawing/2014/main" id="{17BC9663-CE5C-6277-FF92-19A93DAC18D5}"/>
                  </a:ext>
                </a:extLst>
              </p:cNvPr>
              <p:cNvSpPr/>
              <p:nvPr/>
            </p:nvSpPr>
            <p:spPr>
              <a:xfrm>
                <a:off x="6097863" y="958217"/>
                <a:ext cx="1157705" cy="530951"/>
              </a:xfrm>
              <a:prstGeom prst="flowChartInputOutput">
                <a:avLst/>
              </a:prstGeom>
              <a:noFill/>
              <a:ln w="127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53316C6E-058D-430A-E27E-87DE1C6E5B52}"/>
                  </a:ext>
                </a:extLst>
              </p:cNvPr>
              <p:cNvSpPr txBox="1"/>
              <p:nvPr/>
            </p:nvSpPr>
            <p:spPr>
              <a:xfrm>
                <a:off x="6357147" y="992860"/>
                <a:ext cx="63913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200" dirty="0"/>
                  <a:t>Váha?</a:t>
                </a:r>
              </a:p>
              <a:p>
                <a:r>
                  <a:rPr lang="cs-CZ" sz="1200" dirty="0"/>
                  <a:t>Výška?</a:t>
                </a:r>
              </a:p>
            </p:txBody>
          </p:sp>
        </p:grpSp>
        <p:grpSp>
          <p:nvGrpSpPr>
            <p:cNvPr id="11" name="Skupina 10">
              <a:extLst>
                <a:ext uri="{FF2B5EF4-FFF2-40B4-BE49-F238E27FC236}">
                  <a16:creationId xmlns:a16="http://schemas.microsoft.com/office/drawing/2014/main" id="{737961B7-D00A-0801-4B72-323FABE48BE6}"/>
                </a:ext>
              </a:extLst>
            </p:cNvPr>
            <p:cNvGrpSpPr/>
            <p:nvPr/>
          </p:nvGrpSpPr>
          <p:grpSpPr>
            <a:xfrm>
              <a:off x="803533" y="1524679"/>
              <a:ext cx="1370812" cy="600745"/>
              <a:chOff x="6153520" y="1755623"/>
              <a:chExt cx="1370812" cy="600745"/>
            </a:xfrm>
          </p:grpSpPr>
          <p:sp>
            <p:nvSpPr>
              <p:cNvPr id="7" name="Vývojový diagram: postup 6">
                <a:extLst>
                  <a:ext uri="{FF2B5EF4-FFF2-40B4-BE49-F238E27FC236}">
                    <a16:creationId xmlns:a16="http://schemas.microsoft.com/office/drawing/2014/main" id="{A3D00002-9C77-96F5-3674-E15707A1E157}"/>
                  </a:ext>
                </a:extLst>
              </p:cNvPr>
              <p:cNvSpPr/>
              <p:nvPr/>
            </p:nvSpPr>
            <p:spPr>
              <a:xfrm>
                <a:off x="6153520" y="1755623"/>
                <a:ext cx="1370812" cy="600745"/>
              </a:xfrm>
              <a:prstGeom prst="flowChartProcess">
                <a:avLst/>
              </a:prstGeom>
              <a:noFill/>
              <a:ln w="127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8" name="TextovéPole 7">
                    <a:extLst>
                      <a:ext uri="{FF2B5EF4-FFF2-40B4-BE49-F238E27FC236}">
                        <a16:creationId xmlns:a16="http://schemas.microsoft.com/office/drawing/2014/main" id="{695DDC6F-F5B5-B6F8-7A2D-506BC65BC394}"/>
                      </a:ext>
                    </a:extLst>
                  </p:cNvPr>
                  <p:cNvSpPr txBox="1"/>
                  <p:nvPr/>
                </p:nvSpPr>
                <p:spPr>
                  <a:xfrm>
                    <a:off x="6185403" y="1842122"/>
                    <a:ext cx="1307047" cy="443648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>
                          <m:r>
                            <a:rPr lang="cs-CZ" sz="1100" b="0" i="1" smtClean="0">
                              <a:latin typeface="Cambria Math" panose="02040503050406030204" pitchFamily="18" charset="0"/>
                            </a:rPr>
                            <m:t>𝐵𝑀𝐼</m:t>
                          </m:r>
                          <m:r>
                            <a:rPr lang="cs-CZ" sz="1100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f>
                            <m:fPr>
                              <m:ctrlPr>
                                <a:rPr lang="cs-CZ" sz="1100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sz="1100" b="0" i="1" smtClean="0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  <m:r>
                                <a:rPr lang="cs-CZ" sz="1100" b="0" i="1" smtClean="0">
                                  <a:latin typeface="Cambria Math" panose="02040503050406030204" pitchFamily="18" charset="0"/>
                                </a:rPr>
                                <m:t>á</m:t>
                              </m:r>
                              <m:r>
                                <a:rPr lang="cs-CZ" sz="1100" b="0" i="1" smtClean="0">
                                  <a:latin typeface="Cambria Math" panose="02040503050406030204" pitchFamily="18" charset="0"/>
                                </a:rPr>
                                <m:t>ℎ𝑎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cs-CZ" sz="11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cs-CZ" sz="1100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cs-CZ" sz="1100" b="0" i="1" smtClean="0">
                                          <a:latin typeface="Cambria Math" panose="02040503050406030204" pitchFamily="18" charset="0"/>
                                        </a:rPr>
                                        <m:t>𝑉</m:t>
                                      </m:r>
                                      <m:r>
                                        <a:rPr lang="cs-CZ" sz="1100" b="0" i="1" smtClean="0">
                                          <a:latin typeface="Cambria Math" panose="02040503050406030204" pitchFamily="18" charset="0"/>
                                        </a:rPr>
                                        <m:t>ýš</m:t>
                                      </m:r>
                                      <m:r>
                                        <a:rPr lang="cs-CZ" sz="1100" b="0" i="1" smtClean="0">
                                          <a:latin typeface="Cambria Math" panose="02040503050406030204" pitchFamily="18" charset="0"/>
                                        </a:rPr>
                                        <m:t>𝑘𝑎</m:t>
                                      </m:r>
                                    </m:e>
                                  </m:d>
                                </m:e>
                                <m:sup>
                                  <m:r>
                                    <a:rPr lang="cs-CZ" sz="1100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den>
                          </m:f>
                        </m:oMath>
                      </m:oMathPara>
                    </a14:m>
                    <a:endParaRPr lang="cs-CZ" sz="1100" dirty="0"/>
                  </a:p>
                </p:txBody>
              </p:sp>
            </mc:Choice>
            <mc:Fallback xmlns="">
              <p:sp>
                <p:nvSpPr>
                  <p:cNvPr id="8" name="TextovéPole 7">
                    <a:extLst>
                      <a:ext uri="{FF2B5EF4-FFF2-40B4-BE49-F238E27FC236}">
                        <a16:creationId xmlns:a16="http://schemas.microsoft.com/office/drawing/2014/main" id="{695DDC6F-F5B5-B6F8-7A2D-506BC65BC394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185403" y="1842122"/>
                    <a:ext cx="1307047" cy="443648"/>
                  </a:xfrm>
                  <a:prstGeom prst="rect">
                    <a:avLst/>
                  </a:prstGeom>
                  <a:blipFill>
                    <a:blip r:embed="rId5"/>
                    <a:stretch>
                      <a:fillRect b="-4110"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14" name="Skupina 13">
              <a:extLst>
                <a:ext uri="{FF2B5EF4-FFF2-40B4-BE49-F238E27FC236}">
                  <a16:creationId xmlns:a16="http://schemas.microsoft.com/office/drawing/2014/main" id="{98B76085-DC2F-9636-378C-9476C5E0CD62}"/>
                </a:ext>
              </a:extLst>
            </p:cNvPr>
            <p:cNvGrpSpPr/>
            <p:nvPr/>
          </p:nvGrpSpPr>
          <p:grpSpPr>
            <a:xfrm>
              <a:off x="752194" y="2299384"/>
              <a:ext cx="1473490" cy="663795"/>
              <a:chOff x="5608250" y="2190723"/>
              <a:chExt cx="1473490" cy="663795"/>
            </a:xfrm>
          </p:grpSpPr>
          <p:sp>
            <p:nvSpPr>
              <p:cNvPr id="12" name="Vývojový diagram: rozhodnutí 11">
                <a:extLst>
                  <a:ext uri="{FF2B5EF4-FFF2-40B4-BE49-F238E27FC236}">
                    <a16:creationId xmlns:a16="http://schemas.microsoft.com/office/drawing/2014/main" id="{D5BDA587-A577-3C21-40A7-FEC46E129179}"/>
                  </a:ext>
                </a:extLst>
              </p:cNvPr>
              <p:cNvSpPr/>
              <p:nvPr/>
            </p:nvSpPr>
            <p:spPr>
              <a:xfrm>
                <a:off x="5608250" y="2190723"/>
                <a:ext cx="1473490" cy="663795"/>
              </a:xfrm>
              <a:prstGeom prst="flowChartDecision">
                <a:avLst/>
              </a:prstGeom>
              <a:noFill/>
              <a:ln w="127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3" name="TextovéPole 12">
                    <a:extLst>
                      <a:ext uri="{FF2B5EF4-FFF2-40B4-BE49-F238E27FC236}">
                        <a16:creationId xmlns:a16="http://schemas.microsoft.com/office/drawing/2014/main" id="{CD12B107-0B98-FA44-B5CA-B39BB6D76E76}"/>
                      </a:ext>
                    </a:extLst>
                  </p:cNvPr>
                  <p:cNvSpPr txBox="1"/>
                  <p:nvPr/>
                </p:nvSpPr>
                <p:spPr>
                  <a:xfrm>
                    <a:off x="5863941" y="2384121"/>
                    <a:ext cx="962108" cy="27699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>
                          <m:r>
                            <a:rPr lang="cs-CZ" sz="1200">
                              <a:latin typeface="Cambria Math" panose="02040503050406030204" pitchFamily="18" charset="0"/>
                            </a:rPr>
                            <m:t>𝐵𝑀𝐼</m:t>
                          </m:r>
                          <m:r>
                            <a:rPr lang="cs-CZ" sz="1200">
                              <a:latin typeface="Cambria Math" panose="02040503050406030204" pitchFamily="18" charset="0"/>
                            </a:rPr>
                            <m:t>&lt;18,5</m:t>
                          </m:r>
                        </m:oMath>
                      </m:oMathPara>
                    </a14:m>
                    <a:endParaRPr lang="cs-CZ" sz="1200" dirty="0"/>
                  </a:p>
                </p:txBody>
              </p:sp>
            </mc:Choice>
            <mc:Fallback xmlns="">
              <p:sp>
                <p:nvSpPr>
                  <p:cNvPr id="13" name="TextovéPole 12">
                    <a:extLst>
                      <a:ext uri="{FF2B5EF4-FFF2-40B4-BE49-F238E27FC236}">
                        <a16:creationId xmlns:a16="http://schemas.microsoft.com/office/drawing/2014/main" id="{CD12B107-0B98-FA44-B5CA-B39BB6D76E76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863941" y="2384121"/>
                    <a:ext cx="962108" cy="276999"/>
                  </a:xfrm>
                  <a:prstGeom prst="rect">
                    <a:avLst/>
                  </a:prstGeom>
                  <a:blipFill>
                    <a:blip r:embed="rId6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15" name="Skupina 14">
              <a:extLst>
                <a:ext uri="{FF2B5EF4-FFF2-40B4-BE49-F238E27FC236}">
                  <a16:creationId xmlns:a16="http://schemas.microsoft.com/office/drawing/2014/main" id="{DC6502B6-DF0B-3CD1-784C-C865A1F67EE8}"/>
                </a:ext>
              </a:extLst>
            </p:cNvPr>
            <p:cNvGrpSpPr/>
            <p:nvPr/>
          </p:nvGrpSpPr>
          <p:grpSpPr>
            <a:xfrm>
              <a:off x="752194" y="3325104"/>
              <a:ext cx="1473490" cy="663795"/>
              <a:chOff x="5608250" y="2190723"/>
              <a:chExt cx="1473490" cy="663795"/>
            </a:xfrm>
          </p:grpSpPr>
          <p:sp>
            <p:nvSpPr>
              <p:cNvPr id="16" name="Vývojový diagram: rozhodnutí 15">
                <a:extLst>
                  <a:ext uri="{FF2B5EF4-FFF2-40B4-BE49-F238E27FC236}">
                    <a16:creationId xmlns:a16="http://schemas.microsoft.com/office/drawing/2014/main" id="{E4F2D18C-EEA4-F855-1BB3-627489BE7B2C}"/>
                  </a:ext>
                </a:extLst>
              </p:cNvPr>
              <p:cNvSpPr/>
              <p:nvPr/>
            </p:nvSpPr>
            <p:spPr>
              <a:xfrm>
                <a:off x="5608250" y="2190723"/>
                <a:ext cx="1473490" cy="663795"/>
              </a:xfrm>
              <a:prstGeom prst="flowChartDecision">
                <a:avLst/>
              </a:prstGeom>
              <a:noFill/>
              <a:ln w="127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7" name="TextovéPole 16">
                    <a:extLst>
                      <a:ext uri="{FF2B5EF4-FFF2-40B4-BE49-F238E27FC236}">
                        <a16:creationId xmlns:a16="http://schemas.microsoft.com/office/drawing/2014/main" id="{AFFE3D6B-AA21-23AB-72C3-61F88A0F2654}"/>
                      </a:ext>
                    </a:extLst>
                  </p:cNvPr>
                  <p:cNvSpPr txBox="1"/>
                  <p:nvPr/>
                </p:nvSpPr>
                <p:spPr>
                  <a:xfrm>
                    <a:off x="5863941" y="2384121"/>
                    <a:ext cx="962108" cy="27699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>
                          <m:r>
                            <a:rPr lang="cs-CZ" sz="1200" smtClean="0">
                              <a:latin typeface="Cambria Math" panose="02040503050406030204" pitchFamily="18" charset="0"/>
                            </a:rPr>
                            <m:t>𝐵𝑀𝐼</m:t>
                          </m:r>
                          <m:r>
                            <a:rPr lang="cs-CZ" sz="1200" smtClean="0">
                              <a:latin typeface="Cambria Math" panose="02040503050406030204" pitchFamily="18" charset="0"/>
                            </a:rPr>
                            <m:t>&lt;25</m:t>
                          </m:r>
                        </m:oMath>
                      </m:oMathPara>
                    </a14:m>
                    <a:endParaRPr lang="cs-CZ" sz="1200" dirty="0"/>
                  </a:p>
                </p:txBody>
              </p:sp>
            </mc:Choice>
            <mc:Fallback xmlns="">
              <p:sp>
                <p:nvSpPr>
                  <p:cNvPr id="17" name="TextovéPole 16">
                    <a:extLst>
                      <a:ext uri="{FF2B5EF4-FFF2-40B4-BE49-F238E27FC236}">
                        <a16:creationId xmlns:a16="http://schemas.microsoft.com/office/drawing/2014/main" id="{AFFE3D6B-AA21-23AB-72C3-61F88A0F2654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863941" y="2384121"/>
                    <a:ext cx="962108" cy="276999"/>
                  </a:xfrm>
                  <a:prstGeom prst="rect">
                    <a:avLst/>
                  </a:prstGeom>
                  <a:blipFill>
                    <a:blip r:embed="rId7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18" name="Skupina 17">
              <a:extLst>
                <a:ext uri="{FF2B5EF4-FFF2-40B4-BE49-F238E27FC236}">
                  <a16:creationId xmlns:a16="http://schemas.microsoft.com/office/drawing/2014/main" id="{9C55E518-882B-9027-EA8F-BEA74F926DE2}"/>
                </a:ext>
              </a:extLst>
            </p:cNvPr>
            <p:cNvGrpSpPr/>
            <p:nvPr/>
          </p:nvGrpSpPr>
          <p:grpSpPr>
            <a:xfrm>
              <a:off x="760145" y="4350821"/>
              <a:ext cx="1473490" cy="663795"/>
              <a:chOff x="5616201" y="2262282"/>
              <a:chExt cx="1473490" cy="663795"/>
            </a:xfrm>
          </p:grpSpPr>
          <p:sp>
            <p:nvSpPr>
              <p:cNvPr id="19" name="Vývojový diagram: rozhodnutí 18">
                <a:extLst>
                  <a:ext uri="{FF2B5EF4-FFF2-40B4-BE49-F238E27FC236}">
                    <a16:creationId xmlns:a16="http://schemas.microsoft.com/office/drawing/2014/main" id="{B6C8405C-8A44-B5E9-5C5F-60A6EB53CCA6}"/>
                  </a:ext>
                </a:extLst>
              </p:cNvPr>
              <p:cNvSpPr/>
              <p:nvPr/>
            </p:nvSpPr>
            <p:spPr>
              <a:xfrm>
                <a:off x="5616201" y="2262282"/>
                <a:ext cx="1473490" cy="663795"/>
              </a:xfrm>
              <a:prstGeom prst="flowChartDecision">
                <a:avLst/>
              </a:prstGeom>
              <a:noFill/>
              <a:ln w="127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0" name="TextovéPole 19">
                    <a:extLst>
                      <a:ext uri="{FF2B5EF4-FFF2-40B4-BE49-F238E27FC236}">
                        <a16:creationId xmlns:a16="http://schemas.microsoft.com/office/drawing/2014/main" id="{43C137F8-C361-0CB8-E246-902C3D3FABF9}"/>
                      </a:ext>
                    </a:extLst>
                  </p:cNvPr>
                  <p:cNvSpPr txBox="1"/>
                  <p:nvPr/>
                </p:nvSpPr>
                <p:spPr>
                  <a:xfrm>
                    <a:off x="5871892" y="2455680"/>
                    <a:ext cx="962108" cy="27699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>
                          <m:r>
                            <a:rPr lang="cs-CZ" sz="1200" smtClean="0">
                              <a:latin typeface="Cambria Math" panose="02040503050406030204" pitchFamily="18" charset="0"/>
                            </a:rPr>
                            <m:t>𝐵𝑀𝐼</m:t>
                          </m:r>
                          <m:r>
                            <a:rPr lang="cs-CZ" sz="1200" smtClean="0">
                              <a:latin typeface="Cambria Math" panose="02040503050406030204" pitchFamily="18" charset="0"/>
                            </a:rPr>
                            <m:t>&lt;30</m:t>
                          </m:r>
                        </m:oMath>
                      </m:oMathPara>
                    </a14:m>
                    <a:endParaRPr lang="cs-CZ" sz="1200" dirty="0"/>
                  </a:p>
                </p:txBody>
              </p:sp>
            </mc:Choice>
            <mc:Fallback xmlns="">
              <p:sp>
                <p:nvSpPr>
                  <p:cNvPr id="20" name="TextovéPole 19">
                    <a:extLst>
                      <a:ext uri="{FF2B5EF4-FFF2-40B4-BE49-F238E27FC236}">
                        <a16:creationId xmlns:a16="http://schemas.microsoft.com/office/drawing/2014/main" id="{43C137F8-C361-0CB8-E246-902C3D3FABF9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871892" y="2455680"/>
                    <a:ext cx="962108" cy="276999"/>
                  </a:xfrm>
                  <a:prstGeom prst="rect">
                    <a:avLst/>
                  </a:prstGeom>
                  <a:blipFill>
                    <a:blip r:embed="rId8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cxnSp>
          <p:nvCxnSpPr>
            <p:cNvPr id="22" name="Přímá spojnice se šipkou 21">
              <a:extLst>
                <a:ext uri="{FF2B5EF4-FFF2-40B4-BE49-F238E27FC236}">
                  <a16:creationId xmlns:a16="http://schemas.microsoft.com/office/drawing/2014/main" id="{301CE98E-BCB1-4DEF-BEAC-D6D39A2085C6}"/>
                </a:ext>
              </a:extLst>
            </p:cNvPr>
            <p:cNvCxnSpPr>
              <a:cxnSpLocks/>
            </p:cNvCxnSpPr>
            <p:nvPr/>
          </p:nvCxnSpPr>
          <p:spPr>
            <a:xfrm>
              <a:off x="1488939" y="2979082"/>
              <a:ext cx="0" cy="360000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Přímá spojnice se šipkou 22">
              <a:extLst>
                <a:ext uri="{FF2B5EF4-FFF2-40B4-BE49-F238E27FC236}">
                  <a16:creationId xmlns:a16="http://schemas.microsoft.com/office/drawing/2014/main" id="{1F5009D3-2AA4-558B-608B-2228F4A2401E}"/>
                </a:ext>
              </a:extLst>
            </p:cNvPr>
            <p:cNvCxnSpPr/>
            <p:nvPr/>
          </p:nvCxnSpPr>
          <p:spPr>
            <a:xfrm>
              <a:off x="1496890" y="3996847"/>
              <a:ext cx="0" cy="360000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Přímá spojnice se šipkou 24">
              <a:extLst>
                <a:ext uri="{FF2B5EF4-FFF2-40B4-BE49-F238E27FC236}">
                  <a16:creationId xmlns:a16="http://schemas.microsoft.com/office/drawing/2014/main" id="{DC4F0C46-9EE4-150C-ED29-D044B7740266}"/>
                </a:ext>
              </a:extLst>
            </p:cNvPr>
            <p:cNvCxnSpPr>
              <a:cxnSpLocks/>
            </p:cNvCxnSpPr>
            <p:nvPr/>
          </p:nvCxnSpPr>
          <p:spPr>
            <a:xfrm>
              <a:off x="1488940" y="653758"/>
              <a:ext cx="0" cy="180000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Přímá spojnice se šipkou 25">
              <a:extLst>
                <a:ext uri="{FF2B5EF4-FFF2-40B4-BE49-F238E27FC236}">
                  <a16:creationId xmlns:a16="http://schemas.microsoft.com/office/drawing/2014/main" id="{F69A0BBA-85AD-79C0-CC46-5718C209D398}"/>
                </a:ext>
              </a:extLst>
            </p:cNvPr>
            <p:cNvCxnSpPr/>
            <p:nvPr/>
          </p:nvCxnSpPr>
          <p:spPr>
            <a:xfrm>
              <a:off x="1473037" y="1355116"/>
              <a:ext cx="0" cy="180000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nice se šipkou 27">
              <a:extLst>
                <a:ext uri="{FF2B5EF4-FFF2-40B4-BE49-F238E27FC236}">
                  <a16:creationId xmlns:a16="http://schemas.microsoft.com/office/drawing/2014/main" id="{8D5B094C-7B9F-F080-EB87-5BDBCDFE9204}"/>
                </a:ext>
              </a:extLst>
            </p:cNvPr>
            <p:cNvCxnSpPr>
              <a:cxnSpLocks/>
            </p:cNvCxnSpPr>
            <p:nvPr/>
          </p:nvCxnSpPr>
          <p:spPr>
            <a:xfrm>
              <a:off x="1488939" y="2125424"/>
              <a:ext cx="0" cy="180000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ovéPole 28">
              <a:extLst>
                <a:ext uri="{FF2B5EF4-FFF2-40B4-BE49-F238E27FC236}">
                  <a16:creationId xmlns:a16="http://schemas.microsoft.com/office/drawing/2014/main" id="{509C0970-A904-B45E-BDD2-9D43481B7C1D}"/>
                </a:ext>
              </a:extLst>
            </p:cNvPr>
            <p:cNvSpPr txBox="1"/>
            <p:nvPr/>
          </p:nvSpPr>
          <p:spPr>
            <a:xfrm>
              <a:off x="1469061" y="2990141"/>
              <a:ext cx="421419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/>
                <a:t>NE</a:t>
              </a:r>
            </a:p>
          </p:txBody>
        </p:sp>
        <p:sp>
          <p:nvSpPr>
            <p:cNvPr id="30" name="TextovéPole 29">
              <a:extLst>
                <a:ext uri="{FF2B5EF4-FFF2-40B4-BE49-F238E27FC236}">
                  <a16:creationId xmlns:a16="http://schemas.microsoft.com/office/drawing/2014/main" id="{B4C93F84-A0CF-EAB0-09C3-41BF5DAEBB86}"/>
                </a:ext>
              </a:extLst>
            </p:cNvPr>
            <p:cNvSpPr txBox="1"/>
            <p:nvPr/>
          </p:nvSpPr>
          <p:spPr>
            <a:xfrm>
              <a:off x="1494016" y="4009244"/>
              <a:ext cx="421419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/>
                <a:t>NE</a:t>
              </a:r>
            </a:p>
          </p:txBody>
        </p:sp>
        <p:sp>
          <p:nvSpPr>
            <p:cNvPr id="31" name="TextovéPole 30">
              <a:extLst>
                <a:ext uri="{FF2B5EF4-FFF2-40B4-BE49-F238E27FC236}">
                  <a16:creationId xmlns:a16="http://schemas.microsoft.com/office/drawing/2014/main" id="{AF2D750D-E728-4134-FF71-075943B00C65}"/>
                </a:ext>
              </a:extLst>
            </p:cNvPr>
            <p:cNvSpPr txBox="1"/>
            <p:nvPr/>
          </p:nvSpPr>
          <p:spPr>
            <a:xfrm>
              <a:off x="1483035" y="5013506"/>
              <a:ext cx="421419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/>
                <a:t>NE</a:t>
              </a:r>
            </a:p>
          </p:txBody>
        </p:sp>
        <p:sp>
          <p:nvSpPr>
            <p:cNvPr id="32" name="Vývojový diagram: údaje 31">
              <a:extLst>
                <a:ext uri="{FF2B5EF4-FFF2-40B4-BE49-F238E27FC236}">
                  <a16:creationId xmlns:a16="http://schemas.microsoft.com/office/drawing/2014/main" id="{ED72DA18-EAC0-E9B4-2ACC-02CF1F29D9F7}"/>
                </a:ext>
              </a:extLst>
            </p:cNvPr>
            <p:cNvSpPr/>
            <p:nvPr/>
          </p:nvSpPr>
          <p:spPr>
            <a:xfrm>
              <a:off x="4318472" y="2291433"/>
              <a:ext cx="1370812" cy="663795"/>
            </a:xfrm>
            <a:prstGeom prst="flowChartInputOutput">
              <a:avLst/>
            </a:prstGeom>
            <a:noFill/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3" name="Vývojový diagram: údaje 32">
              <a:extLst>
                <a:ext uri="{FF2B5EF4-FFF2-40B4-BE49-F238E27FC236}">
                  <a16:creationId xmlns:a16="http://schemas.microsoft.com/office/drawing/2014/main" id="{07D2BAA2-551D-CA91-114F-A7F7E1A7AAB0}"/>
                </a:ext>
              </a:extLst>
            </p:cNvPr>
            <p:cNvSpPr/>
            <p:nvPr/>
          </p:nvSpPr>
          <p:spPr>
            <a:xfrm>
              <a:off x="3412023" y="3325103"/>
              <a:ext cx="1370812" cy="663795"/>
            </a:xfrm>
            <a:prstGeom prst="flowChartInputOutput">
              <a:avLst/>
            </a:prstGeom>
            <a:noFill/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" name="Vývojový diagram: údaje 33">
              <a:extLst>
                <a:ext uri="{FF2B5EF4-FFF2-40B4-BE49-F238E27FC236}">
                  <a16:creationId xmlns:a16="http://schemas.microsoft.com/office/drawing/2014/main" id="{D76C2D82-2079-020C-61B0-7EB524D1A56C}"/>
                </a:ext>
              </a:extLst>
            </p:cNvPr>
            <p:cNvSpPr/>
            <p:nvPr/>
          </p:nvSpPr>
          <p:spPr>
            <a:xfrm>
              <a:off x="2449571" y="4366723"/>
              <a:ext cx="1370812" cy="663795"/>
            </a:xfrm>
            <a:prstGeom prst="flowChartInputOutput">
              <a:avLst/>
            </a:prstGeom>
            <a:noFill/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" name="Vývojový diagram: údaje 34">
              <a:extLst>
                <a:ext uri="{FF2B5EF4-FFF2-40B4-BE49-F238E27FC236}">
                  <a16:creationId xmlns:a16="http://schemas.microsoft.com/office/drawing/2014/main" id="{065713CF-C825-123C-2045-86FBB84C40A4}"/>
                </a:ext>
              </a:extLst>
            </p:cNvPr>
            <p:cNvSpPr/>
            <p:nvPr/>
          </p:nvSpPr>
          <p:spPr>
            <a:xfrm>
              <a:off x="803533" y="5332305"/>
              <a:ext cx="1370812" cy="663795"/>
            </a:xfrm>
            <a:prstGeom prst="flowChartInputOutput">
              <a:avLst/>
            </a:prstGeom>
            <a:noFill/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36" name="Přímá spojnice se šipkou 35">
              <a:extLst>
                <a:ext uri="{FF2B5EF4-FFF2-40B4-BE49-F238E27FC236}">
                  <a16:creationId xmlns:a16="http://schemas.microsoft.com/office/drawing/2014/main" id="{6D02C869-1610-F358-D1D2-479B826A0D8B}"/>
                </a:ext>
              </a:extLst>
            </p:cNvPr>
            <p:cNvCxnSpPr/>
            <p:nvPr/>
          </p:nvCxnSpPr>
          <p:spPr>
            <a:xfrm>
              <a:off x="1483035" y="5026041"/>
              <a:ext cx="0" cy="324000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Přímá spojnice se šipkou 39">
              <a:extLst>
                <a:ext uri="{FF2B5EF4-FFF2-40B4-BE49-F238E27FC236}">
                  <a16:creationId xmlns:a16="http://schemas.microsoft.com/office/drawing/2014/main" id="{840B5876-582A-7A12-251A-832D8E328CDB}"/>
                </a:ext>
              </a:extLst>
            </p:cNvPr>
            <p:cNvCxnSpPr>
              <a:stCxn id="12" idx="3"/>
              <a:endCxn id="32" idx="2"/>
            </p:cNvCxnSpPr>
            <p:nvPr/>
          </p:nvCxnSpPr>
          <p:spPr>
            <a:xfrm flipV="1">
              <a:off x="2225684" y="2623331"/>
              <a:ext cx="2229869" cy="7951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Přímá spojnice se šipkou 41">
              <a:extLst>
                <a:ext uri="{FF2B5EF4-FFF2-40B4-BE49-F238E27FC236}">
                  <a16:creationId xmlns:a16="http://schemas.microsoft.com/office/drawing/2014/main" id="{932FEB33-5841-EEC1-7033-DA134E97A691}"/>
                </a:ext>
              </a:extLst>
            </p:cNvPr>
            <p:cNvCxnSpPr>
              <a:stCxn id="16" idx="3"/>
              <a:endCxn id="33" idx="2"/>
            </p:cNvCxnSpPr>
            <p:nvPr/>
          </p:nvCxnSpPr>
          <p:spPr>
            <a:xfrm flipV="1">
              <a:off x="2225684" y="3657001"/>
              <a:ext cx="1323420" cy="1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Přímá spojnice se šipkou 43">
              <a:extLst>
                <a:ext uri="{FF2B5EF4-FFF2-40B4-BE49-F238E27FC236}">
                  <a16:creationId xmlns:a16="http://schemas.microsoft.com/office/drawing/2014/main" id="{5BCEB776-5450-83D1-B9A1-D8DBC43B7E91}"/>
                </a:ext>
              </a:extLst>
            </p:cNvPr>
            <p:cNvCxnSpPr>
              <a:stCxn id="19" idx="3"/>
              <a:endCxn id="34" idx="2"/>
            </p:cNvCxnSpPr>
            <p:nvPr/>
          </p:nvCxnSpPr>
          <p:spPr>
            <a:xfrm>
              <a:off x="2233635" y="4682719"/>
              <a:ext cx="353017" cy="15902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Vývojový diagram: spojnice 44">
              <a:extLst>
                <a:ext uri="{FF2B5EF4-FFF2-40B4-BE49-F238E27FC236}">
                  <a16:creationId xmlns:a16="http://schemas.microsoft.com/office/drawing/2014/main" id="{A725C558-8F93-0B02-F303-9509AD79C73E}"/>
                </a:ext>
              </a:extLst>
            </p:cNvPr>
            <p:cNvSpPr/>
            <p:nvPr/>
          </p:nvSpPr>
          <p:spPr>
            <a:xfrm>
              <a:off x="881692" y="6116779"/>
              <a:ext cx="1250392" cy="600745"/>
            </a:xfrm>
            <a:prstGeom prst="flowChartConnector">
              <a:avLst/>
            </a:prstGeom>
            <a:noFill/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47" name="Přímá spojnice se šipkou 46">
              <a:extLst>
                <a:ext uri="{FF2B5EF4-FFF2-40B4-BE49-F238E27FC236}">
                  <a16:creationId xmlns:a16="http://schemas.microsoft.com/office/drawing/2014/main" id="{EB26E4CB-4662-83F1-07C6-A80CFF83D5C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510741" y="5996100"/>
              <a:ext cx="137" cy="147608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TextovéPole 47">
              <a:extLst>
                <a:ext uri="{FF2B5EF4-FFF2-40B4-BE49-F238E27FC236}">
                  <a16:creationId xmlns:a16="http://schemas.microsoft.com/office/drawing/2014/main" id="{A73B1F40-A7A7-B41B-65E5-780D9B26E3C3}"/>
                </a:ext>
              </a:extLst>
            </p:cNvPr>
            <p:cNvSpPr txBox="1"/>
            <p:nvPr/>
          </p:nvSpPr>
          <p:spPr>
            <a:xfrm>
              <a:off x="1089445" y="6232485"/>
              <a:ext cx="8348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Konec</a:t>
              </a:r>
            </a:p>
          </p:txBody>
        </p:sp>
        <p:sp>
          <p:nvSpPr>
            <p:cNvPr id="49" name="TextovéPole 48">
              <a:extLst>
                <a:ext uri="{FF2B5EF4-FFF2-40B4-BE49-F238E27FC236}">
                  <a16:creationId xmlns:a16="http://schemas.microsoft.com/office/drawing/2014/main" id="{360776A9-117F-8BD7-C8D0-60C04F4D5CA3}"/>
                </a:ext>
              </a:extLst>
            </p:cNvPr>
            <p:cNvSpPr txBox="1"/>
            <p:nvPr/>
          </p:nvSpPr>
          <p:spPr>
            <a:xfrm>
              <a:off x="4602337" y="2484830"/>
              <a:ext cx="80308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/>
                <a:t>Podváha</a:t>
              </a:r>
            </a:p>
          </p:txBody>
        </p:sp>
        <p:sp>
          <p:nvSpPr>
            <p:cNvPr id="50" name="TextovéPole 49">
              <a:extLst>
                <a:ext uri="{FF2B5EF4-FFF2-40B4-BE49-F238E27FC236}">
                  <a16:creationId xmlns:a16="http://schemas.microsoft.com/office/drawing/2014/main" id="{F53ECA64-4E9E-D076-A40E-1D1E50A1B83C}"/>
                </a:ext>
              </a:extLst>
            </p:cNvPr>
            <p:cNvSpPr txBox="1"/>
            <p:nvPr/>
          </p:nvSpPr>
          <p:spPr>
            <a:xfrm>
              <a:off x="3679254" y="3426168"/>
              <a:ext cx="83635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200" dirty="0"/>
                <a:t>Normální</a:t>
              </a:r>
            </a:p>
            <a:p>
              <a:pPr algn="ctr"/>
              <a:r>
                <a:rPr lang="cs-CZ" sz="1200" dirty="0"/>
                <a:t>hmotnost</a:t>
              </a:r>
            </a:p>
          </p:txBody>
        </p:sp>
        <p:sp>
          <p:nvSpPr>
            <p:cNvPr id="51" name="TextovéPole 50">
              <a:extLst>
                <a:ext uri="{FF2B5EF4-FFF2-40B4-BE49-F238E27FC236}">
                  <a16:creationId xmlns:a16="http://schemas.microsoft.com/office/drawing/2014/main" id="{96AD8446-29A8-5FE0-0C55-FD693FA52FB9}"/>
                </a:ext>
              </a:extLst>
            </p:cNvPr>
            <p:cNvSpPr txBox="1"/>
            <p:nvPr/>
          </p:nvSpPr>
          <p:spPr>
            <a:xfrm>
              <a:off x="2733436" y="4560121"/>
              <a:ext cx="80308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/>
                <a:t>Nadváha</a:t>
              </a:r>
            </a:p>
          </p:txBody>
        </p:sp>
        <p:sp>
          <p:nvSpPr>
            <p:cNvPr id="52" name="TextovéPole 51">
              <a:extLst>
                <a:ext uri="{FF2B5EF4-FFF2-40B4-BE49-F238E27FC236}">
                  <a16:creationId xmlns:a16="http://schemas.microsoft.com/office/drawing/2014/main" id="{0968C3AF-C0E1-DC36-57CC-44B5B6FC5952}"/>
                </a:ext>
              </a:extLst>
            </p:cNvPr>
            <p:cNvSpPr txBox="1"/>
            <p:nvPr/>
          </p:nvSpPr>
          <p:spPr>
            <a:xfrm>
              <a:off x="1087398" y="5525703"/>
              <a:ext cx="80308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200" dirty="0"/>
                <a:t>Obezita</a:t>
              </a:r>
            </a:p>
          </p:txBody>
        </p:sp>
        <p:cxnSp>
          <p:nvCxnSpPr>
            <p:cNvPr id="54" name="Přímá spojnice se šipkou 53">
              <a:extLst>
                <a:ext uri="{FF2B5EF4-FFF2-40B4-BE49-F238E27FC236}">
                  <a16:creationId xmlns:a16="http://schemas.microsoft.com/office/drawing/2014/main" id="{13703E84-B016-08C2-947D-EBE87F872F2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139857" y="6401249"/>
              <a:ext cx="2880000" cy="1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Přímá spojnice se šipkou 55">
              <a:extLst>
                <a:ext uri="{FF2B5EF4-FFF2-40B4-BE49-F238E27FC236}">
                  <a16:creationId xmlns:a16="http://schemas.microsoft.com/office/drawing/2014/main" id="{13B9A44B-85E3-EA71-AF38-CE95AAB09683}"/>
                </a:ext>
              </a:extLst>
            </p:cNvPr>
            <p:cNvCxnSpPr>
              <a:stCxn id="32" idx="4"/>
            </p:cNvCxnSpPr>
            <p:nvPr/>
          </p:nvCxnSpPr>
          <p:spPr>
            <a:xfrm>
              <a:off x="5003878" y="2955228"/>
              <a:ext cx="0" cy="3456000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Přímá spojnice se šipkou 57">
              <a:extLst>
                <a:ext uri="{FF2B5EF4-FFF2-40B4-BE49-F238E27FC236}">
                  <a16:creationId xmlns:a16="http://schemas.microsoft.com/office/drawing/2014/main" id="{41E6B6FC-408F-C277-6C37-1E455DFC6BA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999502" y="3980947"/>
              <a:ext cx="0" cy="2412000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Přímá spojnice se šipkou 59">
              <a:extLst>
                <a:ext uri="{FF2B5EF4-FFF2-40B4-BE49-F238E27FC236}">
                  <a16:creationId xmlns:a16="http://schemas.microsoft.com/office/drawing/2014/main" id="{A7EC963C-DEB9-D7D8-4950-F554D92B57C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021495" y="5030518"/>
              <a:ext cx="0" cy="1368000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TextovéPole 65">
              <a:extLst>
                <a:ext uri="{FF2B5EF4-FFF2-40B4-BE49-F238E27FC236}">
                  <a16:creationId xmlns:a16="http://schemas.microsoft.com/office/drawing/2014/main" id="{1FF00782-2EA5-3323-4C4C-F0E712896184}"/>
                </a:ext>
              </a:extLst>
            </p:cNvPr>
            <p:cNvSpPr txBox="1"/>
            <p:nvPr/>
          </p:nvSpPr>
          <p:spPr>
            <a:xfrm>
              <a:off x="2142488" y="3359657"/>
              <a:ext cx="50350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/>
                <a:t>ANO</a:t>
              </a:r>
            </a:p>
          </p:txBody>
        </p:sp>
        <p:sp>
          <p:nvSpPr>
            <p:cNvPr id="67" name="TextovéPole 66">
              <a:extLst>
                <a:ext uri="{FF2B5EF4-FFF2-40B4-BE49-F238E27FC236}">
                  <a16:creationId xmlns:a16="http://schemas.microsoft.com/office/drawing/2014/main" id="{1DC09D56-5094-5BD8-CB8C-E6EED937A743}"/>
                </a:ext>
              </a:extLst>
            </p:cNvPr>
            <p:cNvSpPr txBox="1"/>
            <p:nvPr/>
          </p:nvSpPr>
          <p:spPr>
            <a:xfrm>
              <a:off x="2142161" y="2340620"/>
              <a:ext cx="50350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/>
                <a:t>ANO</a:t>
              </a:r>
            </a:p>
          </p:txBody>
        </p:sp>
        <p:sp>
          <p:nvSpPr>
            <p:cNvPr id="68" name="TextovéPole 67">
              <a:extLst>
                <a:ext uri="{FF2B5EF4-FFF2-40B4-BE49-F238E27FC236}">
                  <a16:creationId xmlns:a16="http://schemas.microsoft.com/office/drawing/2014/main" id="{DC4AF71D-A8E1-06B8-09D4-1628E2E5D374}"/>
                </a:ext>
              </a:extLst>
            </p:cNvPr>
            <p:cNvSpPr txBox="1"/>
            <p:nvPr/>
          </p:nvSpPr>
          <p:spPr>
            <a:xfrm>
              <a:off x="2140371" y="4394048"/>
              <a:ext cx="50350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/>
                <a:t>ANO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593267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A2E4B4B-E3C4-D4EA-5C64-22CEF95EE84C}"/>
              </a:ext>
            </a:extLst>
          </p:cNvPr>
          <p:cNvSpPr txBox="1"/>
          <p:nvPr/>
        </p:nvSpPr>
        <p:spPr>
          <a:xfrm>
            <a:off x="222637" y="70436"/>
            <a:ext cx="24132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Cyklus </a:t>
            </a:r>
            <a:r>
              <a:rPr lang="cs-CZ" b="1" dirty="0" err="1"/>
              <a:t>for</a:t>
            </a:r>
            <a:r>
              <a:rPr lang="cs-CZ" b="1" dirty="0"/>
              <a:t> in </a:t>
            </a:r>
            <a:r>
              <a:rPr lang="cs-CZ" b="1" dirty="0" err="1"/>
              <a:t>range</a:t>
            </a:r>
            <a:r>
              <a:rPr lang="cs-CZ" b="1" dirty="0"/>
              <a:t>()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31057D55-99AA-44E7-1CDA-C4A4E19257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2638" y="390552"/>
            <a:ext cx="1168841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altLang="cs-CZ" sz="1600" dirty="0"/>
              <a:t>Cyklus </a:t>
            </a:r>
            <a:r>
              <a:rPr lang="cs-CZ" altLang="cs-CZ" sz="1600" b="1" dirty="0" err="1"/>
              <a:t>for</a:t>
            </a:r>
            <a:r>
              <a:rPr lang="cs-CZ" altLang="cs-CZ" sz="1600" dirty="0"/>
              <a:t> slouží k opakovanému provedení příkazů. Používá se zejména tehdy, když předem víme, kolikrát se mají příkazy opakovat. </a:t>
            </a:r>
            <a:r>
              <a:rPr lang="cs-CZ" sz="1600" dirty="0"/>
              <a:t>Cyklus </a:t>
            </a:r>
            <a:r>
              <a:rPr lang="cs-CZ" sz="1600" dirty="0" err="1"/>
              <a:t>for</a:t>
            </a:r>
            <a:r>
              <a:rPr lang="cs-CZ" sz="1600" dirty="0"/>
              <a:t> je ukončen návratem na původní úroveň odsazení. Program potom pokračuje </a:t>
            </a:r>
            <a:r>
              <a:rPr lang="cs-CZ" sz="1600" b="1" dirty="0"/>
              <a:t>prvním neodsazeným příkazem za cyklem</a:t>
            </a:r>
            <a:r>
              <a:rPr lang="cs-CZ" sz="1600" dirty="0"/>
              <a:t>:</a:t>
            </a:r>
            <a:r>
              <a:rPr lang="cs-CZ" altLang="cs-CZ" sz="1600" dirty="0"/>
              <a:t> </a:t>
            </a: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EDD50042-A461-890A-D58E-422858455F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3410" y="2205920"/>
            <a:ext cx="4292717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i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r>
              <a:rPr lang="cs-CZ" altLang="cs-CZ" sz="1600" dirty="0"/>
              <a:t>je řídicí proměnná cyklu.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sz="1600" dirty="0" err="1"/>
              <a:t>range</a:t>
            </a:r>
            <a:r>
              <a:rPr lang="cs-CZ" altLang="cs-CZ" sz="1600" dirty="0"/>
              <a:t>(5) vytvoří hodnoty 0, 1, 2, 3, 4.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sz="1600" dirty="0"/>
              <a:t>Dvojtečka za příkazem </a:t>
            </a:r>
            <a:r>
              <a:rPr lang="cs-CZ" altLang="cs-CZ" sz="1600" dirty="0" err="1"/>
              <a:t>for</a:t>
            </a:r>
            <a:r>
              <a:rPr lang="cs-CZ" altLang="cs-CZ" sz="1600" dirty="0"/>
              <a:t> je povinná.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sz="1600" dirty="0"/>
              <a:t>Příkazy uvnitř cyklu musí být odsazené.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sz="1600" dirty="0"/>
              <a:t>Cyklus se v tomto příkladu provede pětkrát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3DEB19AB-E6C3-D908-4E63-3AE08B545F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2041" y="1218330"/>
            <a:ext cx="4191585" cy="3077004"/>
          </a:xfrm>
          <a:prstGeom prst="rect">
            <a:avLst/>
          </a:prstGeom>
        </p:spPr>
      </p:pic>
      <p:grpSp>
        <p:nvGrpSpPr>
          <p:cNvPr id="18" name="Skupina 17">
            <a:extLst>
              <a:ext uri="{FF2B5EF4-FFF2-40B4-BE49-F238E27FC236}">
                <a16:creationId xmlns:a16="http://schemas.microsoft.com/office/drawing/2014/main" id="{0D152D26-FEFF-06AE-44DC-06FF568D6DBA}"/>
              </a:ext>
            </a:extLst>
          </p:cNvPr>
          <p:cNvGrpSpPr/>
          <p:nvPr/>
        </p:nvGrpSpPr>
        <p:grpSpPr>
          <a:xfrm>
            <a:off x="1252270" y="4901741"/>
            <a:ext cx="9687461" cy="1873311"/>
            <a:chOff x="870669" y="4901741"/>
            <a:chExt cx="9687461" cy="1873311"/>
          </a:xfrm>
        </p:grpSpPr>
        <p:pic>
          <p:nvPicPr>
            <p:cNvPr id="14" name="Obrázek 13">
              <a:extLst>
                <a:ext uri="{FF2B5EF4-FFF2-40B4-BE49-F238E27FC236}">
                  <a16:creationId xmlns:a16="http://schemas.microsoft.com/office/drawing/2014/main" id="{FE0093BF-6B86-D52B-A42E-3B37DFB09AD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1056" b="6359"/>
            <a:stretch>
              <a:fillRect/>
            </a:stretch>
          </p:blipFill>
          <p:spPr>
            <a:xfrm>
              <a:off x="6448507" y="4901741"/>
              <a:ext cx="4109623" cy="1873311"/>
            </a:xfrm>
            <a:prstGeom prst="rect">
              <a:avLst/>
            </a:prstGeom>
          </p:spPr>
        </p:pic>
        <p:pic>
          <p:nvPicPr>
            <p:cNvPr id="16" name="Obrázek 15">
              <a:extLst>
                <a:ext uri="{FF2B5EF4-FFF2-40B4-BE49-F238E27FC236}">
                  <a16:creationId xmlns:a16="http://schemas.microsoft.com/office/drawing/2014/main" id="{31F39774-FF4C-B469-5D40-2D329CB10F5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70669" y="4901741"/>
              <a:ext cx="4639322" cy="1743318"/>
            </a:xfrm>
            <a:prstGeom prst="rect">
              <a:avLst/>
            </a:prstGeom>
          </p:spPr>
        </p:pic>
      </p:grp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C289F477-ED49-4EBC-C513-938216C58765}"/>
              </a:ext>
            </a:extLst>
          </p:cNvPr>
          <p:cNvSpPr txBox="1"/>
          <p:nvPr/>
        </p:nvSpPr>
        <p:spPr>
          <a:xfrm>
            <a:off x="2635858" y="4384618"/>
            <a:ext cx="68619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/>
              <a:t>Program pro součet deseti po sobě jdoucích čísel, počínaje zadaným číslem</a:t>
            </a:r>
          </a:p>
        </p:txBody>
      </p:sp>
      <p:graphicFrame>
        <p:nvGraphicFramePr>
          <p:cNvPr id="4" name="Tabulka 3">
            <a:extLst>
              <a:ext uri="{FF2B5EF4-FFF2-40B4-BE49-F238E27FC236}">
                <a16:creationId xmlns:a16="http://schemas.microsoft.com/office/drawing/2014/main" id="{BC1AF91F-C5D5-F9A0-3903-82AEBD2F4A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3004373"/>
              </p:ext>
            </p:extLst>
          </p:nvPr>
        </p:nvGraphicFramePr>
        <p:xfrm>
          <a:off x="283410" y="1309757"/>
          <a:ext cx="5812590" cy="640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07643">
                  <a:extLst>
                    <a:ext uri="{9D8B030D-6E8A-4147-A177-3AD203B41FA5}">
                      <a16:colId xmlns:a16="http://schemas.microsoft.com/office/drawing/2014/main" val="2947780708"/>
                    </a:ext>
                  </a:extLst>
                </a:gridCol>
                <a:gridCol w="4804947">
                  <a:extLst>
                    <a:ext uri="{9D8B030D-6E8A-4147-A177-3AD203B41FA5}">
                      <a16:colId xmlns:a16="http://schemas.microsoft.com/office/drawing/2014/main" val="424375809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Syntaxe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/>
                        <a:t>for</a:t>
                      </a:r>
                      <a:r>
                        <a:rPr lang="cs-CZ" dirty="0"/>
                        <a:t> </a:t>
                      </a:r>
                      <a:r>
                        <a:rPr lang="cs-CZ" dirty="0" err="1"/>
                        <a:t>promenna</a:t>
                      </a:r>
                      <a:r>
                        <a:rPr lang="cs-CZ" dirty="0"/>
                        <a:t> in </a:t>
                      </a:r>
                      <a:r>
                        <a:rPr lang="cs-CZ" dirty="0" err="1"/>
                        <a:t>range</a:t>
                      </a:r>
                      <a:r>
                        <a:rPr lang="cs-CZ" dirty="0"/>
                        <a:t>(</a:t>
                      </a:r>
                      <a:r>
                        <a:rPr lang="cs-CZ" dirty="0" err="1"/>
                        <a:t>pocet</a:t>
                      </a:r>
                      <a:r>
                        <a:rPr lang="cs-CZ" dirty="0"/>
                        <a:t>): </a:t>
                      </a:r>
                    </a:p>
                    <a:p>
                      <a:r>
                        <a:rPr lang="cs-CZ" dirty="0"/>
                        <a:t>       </a:t>
                      </a:r>
                      <a:r>
                        <a:rPr lang="cs-CZ" dirty="0" err="1"/>
                        <a:t>opakovany_prikaz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5973835"/>
                  </a:ext>
                </a:extLst>
              </a:tr>
            </a:tbl>
          </a:graphicData>
        </a:graphic>
      </p:graphicFrame>
      <p:sp>
        <p:nvSpPr>
          <p:cNvPr id="10" name="Šipka: doprava 9">
            <a:extLst>
              <a:ext uri="{FF2B5EF4-FFF2-40B4-BE49-F238E27FC236}">
                <a16:creationId xmlns:a16="http://schemas.microsoft.com/office/drawing/2014/main" id="{023C3ECB-2C86-89C5-2CEB-4278C462598A}"/>
              </a:ext>
            </a:extLst>
          </p:cNvPr>
          <p:cNvSpPr/>
          <p:nvPr/>
        </p:nvSpPr>
        <p:spPr>
          <a:xfrm>
            <a:off x="4789960" y="2816991"/>
            <a:ext cx="2129590" cy="204537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82898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6D697952-5BC2-5FE8-ABAB-8B9891D10547}"/>
              </a:ext>
            </a:extLst>
          </p:cNvPr>
          <p:cNvSpPr txBox="1"/>
          <p:nvPr/>
        </p:nvSpPr>
        <p:spPr>
          <a:xfrm>
            <a:off x="222637" y="113554"/>
            <a:ext cx="3013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Cyklus </a:t>
            </a:r>
            <a:r>
              <a:rPr lang="cs-CZ" b="1" dirty="0" err="1"/>
              <a:t>for</a:t>
            </a:r>
            <a:r>
              <a:rPr lang="cs-CZ" b="1" dirty="0"/>
              <a:t> </a:t>
            </a:r>
            <a:r>
              <a:rPr lang="cs-CZ" dirty="0"/>
              <a:t>s podmínkou </a:t>
            </a:r>
            <a:r>
              <a:rPr lang="cs-CZ" b="1" dirty="0"/>
              <a:t>if</a:t>
            </a:r>
            <a:endParaRPr lang="cs-CZ" dirty="0"/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25965D54-A81F-039E-C76B-31A2770279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2637" y="397566"/>
            <a:ext cx="1136241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Samotný cyklus </a:t>
            </a:r>
            <a:r>
              <a:rPr lang="cs-CZ" altLang="cs-CZ" b="1" dirty="0" err="1"/>
              <a:t>for</a:t>
            </a:r>
            <a:r>
              <a:rPr lang="cs-CZ" altLang="cs-CZ" dirty="0"/>
              <a:t> nemá podmínku. Podmínku zapisujeme dovnitř cyklu pomocí příkazu </a:t>
            </a:r>
            <a:r>
              <a:rPr lang="cs-CZ" altLang="cs-CZ" b="1" dirty="0"/>
              <a:t>if</a:t>
            </a:r>
            <a:r>
              <a:rPr lang="cs-CZ" altLang="cs-CZ" dirty="0"/>
              <a:t>. 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A31F39BA-E70E-C3EB-A3AB-75EBDEE53246}"/>
              </a:ext>
            </a:extLst>
          </p:cNvPr>
          <p:cNvSpPr txBox="1"/>
          <p:nvPr/>
        </p:nvSpPr>
        <p:spPr>
          <a:xfrm>
            <a:off x="3343523" y="709613"/>
            <a:ext cx="25603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err="1"/>
              <a:t>for</a:t>
            </a:r>
            <a:r>
              <a:rPr lang="cs-CZ" dirty="0"/>
              <a:t> </a:t>
            </a:r>
            <a:r>
              <a:rPr lang="cs-CZ" dirty="0" err="1"/>
              <a:t>císlo</a:t>
            </a:r>
            <a:r>
              <a:rPr lang="cs-CZ" dirty="0"/>
              <a:t> in </a:t>
            </a:r>
            <a:r>
              <a:rPr lang="cs-CZ" b="1" dirty="0" err="1"/>
              <a:t>range</a:t>
            </a:r>
            <a:r>
              <a:rPr lang="cs-CZ" dirty="0"/>
              <a:t> (</a:t>
            </a:r>
            <a:r>
              <a:rPr lang="cs-CZ" dirty="0" err="1"/>
              <a:t>x,y</a:t>
            </a:r>
            <a:r>
              <a:rPr lang="cs-CZ" dirty="0"/>
              <a:t>):</a:t>
            </a:r>
          </a:p>
          <a:p>
            <a:r>
              <a:rPr lang="cs-CZ" dirty="0"/>
              <a:t>       </a:t>
            </a:r>
            <a:r>
              <a:rPr lang="cs-CZ" b="1" dirty="0"/>
              <a:t>if</a:t>
            </a:r>
            <a:r>
              <a:rPr lang="cs-CZ" dirty="0"/>
              <a:t>  podmínka:</a:t>
            </a:r>
          </a:p>
          <a:p>
            <a:r>
              <a:rPr lang="cs-CZ" dirty="0"/>
              <a:t>                  příkaz</a:t>
            </a: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7F996F22-9723-6522-78D3-3DD1781169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63479" y="883649"/>
            <a:ext cx="5746834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sz="1400" dirty="0"/>
              <a:t>Program postupně přiřazuje proměnné </a:t>
            </a:r>
            <a:r>
              <a:rPr lang="cs-CZ" altLang="cs-CZ" sz="1400" dirty="0" err="1"/>
              <a:t>cislo</a:t>
            </a:r>
            <a:r>
              <a:rPr lang="cs-CZ" altLang="cs-CZ" sz="1400" dirty="0"/>
              <a:t> hodnoty od x do y − 1. Při každém průchodu cyklem vyhodnotí podmínku. Je-li podmínka splněna, provede odsazený příkaz. 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6F5BBDF3-BF51-E6B4-F956-87842355C646}"/>
              </a:ext>
            </a:extLst>
          </p:cNvPr>
          <p:cNvSpPr txBox="1"/>
          <p:nvPr/>
        </p:nvSpPr>
        <p:spPr>
          <a:xfrm>
            <a:off x="3466769" y="1791964"/>
            <a:ext cx="28130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Vytvoř program, který vypíše pouze sudá čísla v zadaném intervalu čísel. </a:t>
            </a:r>
          </a:p>
        </p:txBody>
      </p:sp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B89AFED0-C71B-1170-CF59-C796540DDDE1}"/>
              </a:ext>
            </a:extLst>
          </p:cNvPr>
          <p:cNvCxnSpPr>
            <a:cxnSpLocks/>
          </p:cNvCxnSpPr>
          <p:nvPr/>
        </p:nvCxnSpPr>
        <p:spPr>
          <a:xfrm flipV="1">
            <a:off x="3466769" y="1712453"/>
            <a:ext cx="8434375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12" name="Obrázek 11">
            <a:extLst>
              <a:ext uri="{FF2B5EF4-FFF2-40B4-BE49-F238E27FC236}">
                <a16:creationId xmlns:a16="http://schemas.microsoft.com/office/drawing/2014/main" id="{B7096E88-CA34-2E63-00B2-F2854D4976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9255" y="4110049"/>
            <a:ext cx="3905795" cy="2648320"/>
          </a:xfrm>
          <a:prstGeom prst="rect">
            <a:avLst/>
          </a:prstGeom>
        </p:spPr>
      </p:pic>
      <p:pic>
        <p:nvPicPr>
          <p:cNvPr id="14" name="Obrázek 13">
            <a:extLst>
              <a:ext uri="{FF2B5EF4-FFF2-40B4-BE49-F238E27FC236}">
                <a16:creationId xmlns:a16="http://schemas.microsoft.com/office/drawing/2014/main" id="{213527F9-491C-F16C-9203-990D6C2129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7786" y="1822396"/>
            <a:ext cx="3892527" cy="2177711"/>
          </a:xfrm>
          <a:prstGeom prst="rect">
            <a:avLst/>
          </a:prstGeom>
        </p:spPr>
      </p:pic>
      <p:sp>
        <p:nvSpPr>
          <p:cNvPr id="26" name="Rectangle 4">
            <a:extLst>
              <a:ext uri="{FF2B5EF4-FFF2-40B4-BE49-F238E27FC236}">
                <a16:creationId xmlns:a16="http://schemas.microsoft.com/office/drawing/2014/main" id="{233C3E4D-926C-ACCC-55E7-9A5922C8CE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66769" y="3087191"/>
            <a:ext cx="3753015" cy="2831544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dirty="0"/>
              <a:t>Vysvětlení příkazu </a:t>
            </a:r>
            <a:r>
              <a:rPr lang="cs-CZ" b="1" dirty="0" err="1"/>
              <a:t>cislo</a:t>
            </a:r>
            <a:r>
              <a:rPr lang="cs-CZ" b="1" dirty="0"/>
              <a:t> % 2 == 0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800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Je to podmínka, která zjišťuje, zda je číslo sudé.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800" dirty="0"/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dirty="0" err="1"/>
              <a:t>cislo</a:t>
            </a:r>
            <a:r>
              <a:rPr lang="cs-CZ" altLang="cs-CZ" dirty="0"/>
              <a:t> – kontrolované číslo,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dirty="0"/>
              <a:t>% – operátor modulo, vypočítá zbytek po dělení,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dirty="0"/>
              <a:t>2 – číslo dělíme dvěma,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dirty="0"/>
              <a:t>== – porovnání „rovná se“,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dirty="0"/>
              <a:t>0 – očekávaný zbytek.</a:t>
            </a:r>
          </a:p>
        </p:txBody>
      </p:sp>
      <p:pic>
        <p:nvPicPr>
          <p:cNvPr id="29" name="Obrázek 28">
            <a:extLst>
              <a:ext uri="{FF2B5EF4-FFF2-40B4-BE49-F238E27FC236}">
                <a16:creationId xmlns:a16="http://schemas.microsoft.com/office/drawing/2014/main" id="{5F2F015E-4817-4DBC-9630-AD08912368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28" y="818235"/>
            <a:ext cx="2984906" cy="5926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1407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701009D-7612-5DE8-76E9-75EF30187FC3}"/>
              </a:ext>
            </a:extLst>
          </p:cNvPr>
          <p:cNvSpPr txBox="1"/>
          <p:nvPr/>
        </p:nvSpPr>
        <p:spPr>
          <a:xfrm>
            <a:off x="127901" y="209327"/>
            <a:ext cx="21150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Cyklus </a:t>
            </a:r>
            <a:r>
              <a:rPr lang="cs-CZ" b="1" dirty="0" err="1"/>
              <a:t>while</a:t>
            </a:r>
            <a:endParaRPr lang="cs-CZ" dirty="0"/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B249E88E-B2D1-BC64-1D71-74BEDDB590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901" y="623773"/>
            <a:ext cx="801146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Cyklus </a:t>
            </a:r>
            <a:r>
              <a:rPr lang="cs-CZ" altLang="cs-CZ" dirty="0" err="1"/>
              <a:t>while</a:t>
            </a:r>
            <a:r>
              <a:rPr lang="cs-CZ" altLang="cs-CZ" dirty="0"/>
              <a:t> opakuje příkazy tak dlouho, dokud je zadaná podmínka splněna.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Není-li podmínka splněna, program pokračuje neodsazeným příkazem. 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9B715A95-4BF8-AA06-82CE-17A42603BB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8296" y="2239950"/>
            <a:ext cx="5462546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Jak cyklus pracuje: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lang="cs-CZ" altLang="cs-CZ" dirty="0">
                <a:latin typeface="Arial" panose="020B0604020202020204" pitchFamily="34" charset="0"/>
              </a:rPr>
              <a:t>Vyhodnotí podmínku například: </a:t>
            </a:r>
            <a:r>
              <a:rPr lang="cs-CZ" altLang="cs-CZ" dirty="0" err="1">
                <a:latin typeface="Arial" panose="020B0604020202020204" pitchFamily="34" charset="0"/>
              </a:rPr>
              <a:t>cislo</a:t>
            </a:r>
            <a:r>
              <a:rPr lang="cs-CZ" altLang="cs-CZ" dirty="0">
                <a:latin typeface="Arial" panose="020B0604020202020204" pitchFamily="34" charset="0"/>
              </a:rPr>
              <a:t> &lt;= 5.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lang="cs-CZ" altLang="cs-CZ" dirty="0">
                <a:latin typeface="Arial" panose="020B0604020202020204" pitchFamily="34" charset="0"/>
              </a:rPr>
              <a:t>Je-li podmínka splněna (</a:t>
            </a:r>
            <a:r>
              <a:rPr lang="cs-CZ" altLang="cs-CZ" dirty="0" err="1">
                <a:latin typeface="Arial" panose="020B0604020202020204" pitchFamily="34" charset="0"/>
              </a:rPr>
              <a:t>True</a:t>
            </a:r>
            <a:r>
              <a:rPr lang="cs-CZ" altLang="cs-CZ" dirty="0">
                <a:latin typeface="Arial" panose="020B0604020202020204" pitchFamily="34" charset="0"/>
              </a:rPr>
              <a:t>), provede odsazené příkazy.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lang="cs-CZ" altLang="cs-CZ" dirty="0">
                <a:latin typeface="Arial" panose="020B0604020202020204" pitchFamily="34" charset="0"/>
              </a:rPr>
              <a:t>Vrátí se ke kontrole podmínky.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lang="cs-CZ" altLang="cs-CZ" dirty="0">
                <a:latin typeface="Arial" panose="020B0604020202020204" pitchFamily="34" charset="0"/>
              </a:rPr>
              <a:t>Není-li podmínka splněna (</a:t>
            </a:r>
            <a:r>
              <a:rPr lang="cs-CZ" altLang="cs-CZ" dirty="0" err="1">
                <a:latin typeface="Arial" panose="020B0604020202020204" pitchFamily="34" charset="0"/>
              </a:rPr>
              <a:t>False</a:t>
            </a:r>
            <a:r>
              <a:rPr lang="cs-CZ" altLang="cs-CZ" dirty="0">
                <a:latin typeface="Arial" panose="020B0604020202020204" pitchFamily="34" charset="0"/>
              </a:rPr>
              <a:t>), cyklus ukončí.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Důležité:</a:t>
            </a: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 podmínkou musí být dvojtečka.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Opakované příkazy musí být odsazené.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Pokud bude podmínka stále splněna, vznikne </a:t>
            </a: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nekonečný cyklus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9EF3BDEA-1248-EF02-71E9-A29F855B85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92" r="8340"/>
          <a:stretch>
            <a:fillRect/>
          </a:stretch>
        </p:blipFill>
        <p:spPr>
          <a:xfrm>
            <a:off x="7896967" y="578659"/>
            <a:ext cx="4016737" cy="5486101"/>
          </a:xfrm>
          <a:prstGeom prst="rect">
            <a:avLst/>
          </a:prstGeom>
        </p:spPr>
      </p:pic>
      <p:graphicFrame>
        <p:nvGraphicFramePr>
          <p:cNvPr id="6" name="Tabulka 5">
            <a:extLst>
              <a:ext uri="{FF2B5EF4-FFF2-40B4-BE49-F238E27FC236}">
                <a16:creationId xmlns:a16="http://schemas.microsoft.com/office/drawing/2014/main" id="{1E6F0CE8-8546-DA61-4369-4A1D019E57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6527390"/>
              </p:ext>
            </p:extLst>
          </p:nvPr>
        </p:nvGraphicFramePr>
        <p:xfrm>
          <a:off x="278294" y="1408199"/>
          <a:ext cx="5887889" cy="640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01160">
                  <a:extLst>
                    <a:ext uri="{9D8B030D-6E8A-4147-A177-3AD203B41FA5}">
                      <a16:colId xmlns:a16="http://schemas.microsoft.com/office/drawing/2014/main" val="2839797883"/>
                    </a:ext>
                  </a:extLst>
                </a:gridCol>
                <a:gridCol w="4886729">
                  <a:extLst>
                    <a:ext uri="{9D8B030D-6E8A-4147-A177-3AD203B41FA5}">
                      <a16:colId xmlns:a16="http://schemas.microsoft.com/office/drawing/2014/main" val="225067592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Syntaxe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/>
                        <a:t>while</a:t>
                      </a:r>
                      <a:r>
                        <a:rPr lang="cs-CZ" dirty="0"/>
                        <a:t> podmínka:</a:t>
                      </a:r>
                    </a:p>
                    <a:p>
                      <a:r>
                        <a:rPr lang="cs-CZ" dirty="0"/>
                        <a:t>       opakovaný příkaz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05196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075235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Vývojový diagram: údaje 7">
            <a:extLst>
              <a:ext uri="{FF2B5EF4-FFF2-40B4-BE49-F238E27FC236}">
                <a16:creationId xmlns:a16="http://schemas.microsoft.com/office/drawing/2014/main" id="{2599757F-9D69-58E2-B887-8FFC26225DCF}"/>
              </a:ext>
            </a:extLst>
          </p:cNvPr>
          <p:cNvSpPr/>
          <p:nvPr/>
        </p:nvSpPr>
        <p:spPr>
          <a:xfrm>
            <a:off x="7344851" y="521629"/>
            <a:ext cx="1701903" cy="359160"/>
          </a:xfrm>
          <a:prstGeom prst="flowChartInputOutput">
            <a:avLst/>
          </a:prstGeom>
          <a:noFill/>
          <a:ln w="127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grpSp>
        <p:nvGrpSpPr>
          <p:cNvPr id="11" name="Skupina 10">
            <a:extLst>
              <a:ext uri="{FF2B5EF4-FFF2-40B4-BE49-F238E27FC236}">
                <a16:creationId xmlns:a16="http://schemas.microsoft.com/office/drawing/2014/main" id="{B1E1B9B7-99F6-2C9D-6D7C-F02E3FEDDF56}"/>
              </a:ext>
            </a:extLst>
          </p:cNvPr>
          <p:cNvGrpSpPr/>
          <p:nvPr/>
        </p:nvGrpSpPr>
        <p:grpSpPr>
          <a:xfrm>
            <a:off x="2240232" y="141775"/>
            <a:ext cx="789217" cy="359160"/>
            <a:chOff x="204696" y="144390"/>
            <a:chExt cx="789217" cy="359160"/>
          </a:xfrm>
        </p:grpSpPr>
        <p:sp>
          <p:nvSpPr>
            <p:cNvPr id="5" name="Vývojový diagram: spojnice 4">
              <a:extLst>
                <a:ext uri="{FF2B5EF4-FFF2-40B4-BE49-F238E27FC236}">
                  <a16:creationId xmlns:a16="http://schemas.microsoft.com/office/drawing/2014/main" id="{C7D52E5C-D7B0-D206-E7DB-CD25697DB57C}"/>
                </a:ext>
              </a:extLst>
            </p:cNvPr>
            <p:cNvSpPr/>
            <p:nvPr/>
          </p:nvSpPr>
          <p:spPr>
            <a:xfrm>
              <a:off x="204696" y="144390"/>
              <a:ext cx="789217" cy="359160"/>
            </a:xfrm>
            <a:prstGeom prst="flowChartConnector">
              <a:avLst/>
            </a:prstGeom>
            <a:noFill/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ovéPole 9">
              <a:extLst>
                <a:ext uri="{FF2B5EF4-FFF2-40B4-BE49-F238E27FC236}">
                  <a16:creationId xmlns:a16="http://schemas.microsoft.com/office/drawing/2014/main" id="{26A012D5-6F3B-F380-BD1E-8B51D23EB9CC}"/>
                </a:ext>
              </a:extLst>
            </p:cNvPr>
            <p:cNvSpPr txBox="1"/>
            <p:nvPr/>
          </p:nvSpPr>
          <p:spPr>
            <a:xfrm>
              <a:off x="328960" y="185471"/>
              <a:ext cx="54068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/>
                <a:t>Start</a:t>
              </a:r>
            </a:p>
          </p:txBody>
        </p:sp>
      </p:grpSp>
      <p:grpSp>
        <p:nvGrpSpPr>
          <p:cNvPr id="15" name="Skupina 14">
            <a:extLst>
              <a:ext uri="{FF2B5EF4-FFF2-40B4-BE49-F238E27FC236}">
                <a16:creationId xmlns:a16="http://schemas.microsoft.com/office/drawing/2014/main" id="{A7A68E7C-993B-7B43-3237-402FF87EE089}"/>
              </a:ext>
            </a:extLst>
          </p:cNvPr>
          <p:cNvGrpSpPr/>
          <p:nvPr/>
        </p:nvGrpSpPr>
        <p:grpSpPr>
          <a:xfrm>
            <a:off x="9152613" y="576558"/>
            <a:ext cx="789217" cy="359160"/>
            <a:chOff x="185379" y="680068"/>
            <a:chExt cx="789217" cy="359160"/>
          </a:xfrm>
        </p:grpSpPr>
        <p:sp>
          <p:nvSpPr>
            <p:cNvPr id="13" name="Vývojový diagram: spojnice 12">
              <a:extLst>
                <a:ext uri="{FF2B5EF4-FFF2-40B4-BE49-F238E27FC236}">
                  <a16:creationId xmlns:a16="http://schemas.microsoft.com/office/drawing/2014/main" id="{AA939EE6-0F50-14AE-D8AC-7434DCA6D354}"/>
                </a:ext>
              </a:extLst>
            </p:cNvPr>
            <p:cNvSpPr/>
            <p:nvPr/>
          </p:nvSpPr>
          <p:spPr>
            <a:xfrm>
              <a:off x="185379" y="680068"/>
              <a:ext cx="789217" cy="359160"/>
            </a:xfrm>
            <a:prstGeom prst="flowChartConnector">
              <a:avLst/>
            </a:prstGeom>
            <a:noFill/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TextovéPole 13">
              <a:extLst>
                <a:ext uri="{FF2B5EF4-FFF2-40B4-BE49-F238E27FC236}">
                  <a16:creationId xmlns:a16="http://schemas.microsoft.com/office/drawing/2014/main" id="{5A34D8DB-908C-D533-1962-83372CE32562}"/>
                </a:ext>
              </a:extLst>
            </p:cNvPr>
            <p:cNvSpPr txBox="1"/>
            <p:nvPr/>
          </p:nvSpPr>
          <p:spPr>
            <a:xfrm>
              <a:off x="247511" y="721149"/>
              <a:ext cx="66495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/>
                <a:t>Konec</a:t>
              </a:r>
            </a:p>
          </p:txBody>
        </p:sp>
      </p:grpSp>
      <p:grpSp>
        <p:nvGrpSpPr>
          <p:cNvPr id="17" name="Skupina 16">
            <a:extLst>
              <a:ext uri="{FF2B5EF4-FFF2-40B4-BE49-F238E27FC236}">
                <a16:creationId xmlns:a16="http://schemas.microsoft.com/office/drawing/2014/main" id="{673D6CB9-6A7A-8F39-01C0-1E77FC68001B}"/>
              </a:ext>
            </a:extLst>
          </p:cNvPr>
          <p:cNvGrpSpPr/>
          <p:nvPr/>
        </p:nvGrpSpPr>
        <p:grpSpPr>
          <a:xfrm>
            <a:off x="1887836" y="583562"/>
            <a:ext cx="1486138" cy="359160"/>
            <a:chOff x="2856334" y="541569"/>
            <a:chExt cx="1486138" cy="359160"/>
          </a:xfrm>
        </p:grpSpPr>
        <p:sp>
          <p:nvSpPr>
            <p:cNvPr id="6" name="Vývojový diagram: postup 5">
              <a:extLst>
                <a:ext uri="{FF2B5EF4-FFF2-40B4-BE49-F238E27FC236}">
                  <a16:creationId xmlns:a16="http://schemas.microsoft.com/office/drawing/2014/main" id="{56D81A59-E800-ED9D-E279-00B5E1DF609C}"/>
                </a:ext>
              </a:extLst>
            </p:cNvPr>
            <p:cNvSpPr/>
            <p:nvPr/>
          </p:nvSpPr>
          <p:spPr>
            <a:xfrm>
              <a:off x="2856334" y="541569"/>
              <a:ext cx="1486138" cy="359160"/>
            </a:xfrm>
            <a:prstGeom prst="flowChartProcess">
              <a:avLst/>
            </a:prstGeom>
            <a:noFill/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TextovéPole 15">
              <a:extLst>
                <a:ext uri="{FF2B5EF4-FFF2-40B4-BE49-F238E27FC236}">
                  <a16:creationId xmlns:a16="http://schemas.microsoft.com/office/drawing/2014/main" id="{97241F26-9EF5-1EE4-C27F-F75F42651CE6}"/>
                </a:ext>
              </a:extLst>
            </p:cNvPr>
            <p:cNvSpPr txBox="1"/>
            <p:nvPr/>
          </p:nvSpPr>
          <p:spPr>
            <a:xfrm>
              <a:off x="2871293" y="582650"/>
              <a:ext cx="145622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err="1"/>
                <a:t>pocet</a:t>
              </a:r>
              <a:r>
                <a:rPr lang="cs-CZ" sz="1200" dirty="0"/>
                <a:t>=0, </a:t>
              </a:r>
              <a:r>
                <a:rPr lang="cs-CZ" sz="1200" dirty="0" err="1"/>
                <a:t>soucet</a:t>
              </a:r>
              <a:r>
                <a:rPr lang="cs-CZ" sz="1200" dirty="0"/>
                <a:t>=0</a:t>
              </a:r>
            </a:p>
          </p:txBody>
        </p:sp>
      </p:grpSp>
      <p:grpSp>
        <p:nvGrpSpPr>
          <p:cNvPr id="21" name="Skupina 20">
            <a:extLst>
              <a:ext uri="{FF2B5EF4-FFF2-40B4-BE49-F238E27FC236}">
                <a16:creationId xmlns:a16="http://schemas.microsoft.com/office/drawing/2014/main" id="{3EE35F8A-38CA-B4C1-5158-5BC38F9C7DB1}"/>
              </a:ext>
            </a:extLst>
          </p:cNvPr>
          <p:cNvGrpSpPr/>
          <p:nvPr/>
        </p:nvGrpSpPr>
        <p:grpSpPr>
          <a:xfrm>
            <a:off x="1551080" y="1035010"/>
            <a:ext cx="2159650" cy="461665"/>
            <a:chOff x="3724316" y="1150558"/>
            <a:chExt cx="2159650" cy="461665"/>
          </a:xfrm>
        </p:grpSpPr>
        <p:sp>
          <p:nvSpPr>
            <p:cNvPr id="18" name="Vývojový diagram: údaje 17">
              <a:extLst>
                <a:ext uri="{FF2B5EF4-FFF2-40B4-BE49-F238E27FC236}">
                  <a16:creationId xmlns:a16="http://schemas.microsoft.com/office/drawing/2014/main" id="{488F1830-9B95-038B-0F0B-02C9E70F6B87}"/>
                </a:ext>
              </a:extLst>
            </p:cNvPr>
            <p:cNvSpPr/>
            <p:nvPr/>
          </p:nvSpPr>
          <p:spPr>
            <a:xfrm>
              <a:off x="3724316" y="1201810"/>
              <a:ext cx="2159650" cy="359160"/>
            </a:xfrm>
            <a:prstGeom prst="flowChartInputOutput">
              <a:avLst/>
            </a:prstGeom>
            <a:noFill/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TextovéPole 18">
              <a:extLst>
                <a:ext uri="{FF2B5EF4-FFF2-40B4-BE49-F238E27FC236}">
                  <a16:creationId xmlns:a16="http://schemas.microsoft.com/office/drawing/2014/main" id="{0275C6B2-ACA5-8171-883D-CA8CC25B5055}"/>
                </a:ext>
              </a:extLst>
            </p:cNvPr>
            <p:cNvSpPr txBox="1"/>
            <p:nvPr/>
          </p:nvSpPr>
          <p:spPr>
            <a:xfrm>
              <a:off x="4044789" y="1150558"/>
              <a:ext cx="169362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200" dirty="0"/>
                <a:t>Zadej tělesnou teplotu</a:t>
              </a:r>
            </a:p>
            <a:p>
              <a:pPr algn="ctr"/>
              <a:r>
                <a:rPr lang="cs-CZ" sz="1200" dirty="0"/>
                <a:t>0=konec</a:t>
              </a:r>
            </a:p>
          </p:txBody>
        </p:sp>
      </p:grpSp>
      <p:grpSp>
        <p:nvGrpSpPr>
          <p:cNvPr id="26" name="Skupina 25">
            <a:extLst>
              <a:ext uri="{FF2B5EF4-FFF2-40B4-BE49-F238E27FC236}">
                <a16:creationId xmlns:a16="http://schemas.microsoft.com/office/drawing/2014/main" id="{D25CCD5C-1A95-EE52-F076-0200B147735F}"/>
              </a:ext>
            </a:extLst>
          </p:cNvPr>
          <p:cNvGrpSpPr/>
          <p:nvPr/>
        </p:nvGrpSpPr>
        <p:grpSpPr>
          <a:xfrm>
            <a:off x="1740132" y="1588963"/>
            <a:ext cx="1618883" cy="636749"/>
            <a:chOff x="2332916" y="1502152"/>
            <a:chExt cx="1618883" cy="636749"/>
          </a:xfrm>
        </p:grpSpPr>
        <p:sp>
          <p:nvSpPr>
            <p:cNvPr id="22" name="Vývojový diagram: rozhodnutí 21">
              <a:extLst>
                <a:ext uri="{FF2B5EF4-FFF2-40B4-BE49-F238E27FC236}">
                  <a16:creationId xmlns:a16="http://schemas.microsoft.com/office/drawing/2014/main" id="{DA9B31AD-A06B-BFFF-701E-C50EFD44FA75}"/>
                </a:ext>
              </a:extLst>
            </p:cNvPr>
            <p:cNvSpPr/>
            <p:nvPr/>
          </p:nvSpPr>
          <p:spPr>
            <a:xfrm>
              <a:off x="2332916" y="1502152"/>
              <a:ext cx="1618883" cy="636749"/>
            </a:xfrm>
            <a:prstGeom prst="flowChartDecision">
              <a:avLst/>
            </a:prstGeom>
            <a:noFill/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" name="TextovéPole 22">
              <a:extLst>
                <a:ext uri="{FF2B5EF4-FFF2-40B4-BE49-F238E27FC236}">
                  <a16:creationId xmlns:a16="http://schemas.microsoft.com/office/drawing/2014/main" id="{F3A08D93-EAD5-55EE-D920-F946B2FDFB1C}"/>
                </a:ext>
              </a:extLst>
            </p:cNvPr>
            <p:cNvSpPr txBox="1"/>
            <p:nvPr/>
          </p:nvSpPr>
          <p:spPr>
            <a:xfrm>
              <a:off x="2661303" y="1689721"/>
              <a:ext cx="960930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100" dirty="0"/>
                <a:t>Teplota !=0 </a:t>
              </a:r>
            </a:p>
          </p:txBody>
        </p:sp>
      </p:grpSp>
      <p:sp>
        <p:nvSpPr>
          <p:cNvPr id="27" name="Vývojový diagram: rozhodnutí 26">
            <a:extLst>
              <a:ext uri="{FF2B5EF4-FFF2-40B4-BE49-F238E27FC236}">
                <a16:creationId xmlns:a16="http://schemas.microsoft.com/office/drawing/2014/main" id="{08FBEA4B-FCE1-2330-CEF0-89EBE6C3B208}"/>
              </a:ext>
            </a:extLst>
          </p:cNvPr>
          <p:cNvSpPr/>
          <p:nvPr/>
        </p:nvSpPr>
        <p:spPr>
          <a:xfrm>
            <a:off x="1738953" y="2375942"/>
            <a:ext cx="1618883" cy="636749"/>
          </a:xfrm>
          <a:prstGeom prst="flowChartDecision">
            <a:avLst/>
          </a:prstGeom>
          <a:noFill/>
          <a:ln w="127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ývojový diagram: rozhodnutí 27">
            <a:extLst>
              <a:ext uri="{FF2B5EF4-FFF2-40B4-BE49-F238E27FC236}">
                <a16:creationId xmlns:a16="http://schemas.microsoft.com/office/drawing/2014/main" id="{2105C76E-433E-158F-F4D4-D7B610B7AD54}"/>
              </a:ext>
            </a:extLst>
          </p:cNvPr>
          <p:cNvSpPr/>
          <p:nvPr/>
        </p:nvSpPr>
        <p:spPr>
          <a:xfrm>
            <a:off x="1738953" y="3162921"/>
            <a:ext cx="1618883" cy="636749"/>
          </a:xfrm>
          <a:prstGeom prst="flowChartDecision">
            <a:avLst/>
          </a:prstGeom>
          <a:noFill/>
          <a:ln w="127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ývojový diagram: rozhodnutí 28">
            <a:extLst>
              <a:ext uri="{FF2B5EF4-FFF2-40B4-BE49-F238E27FC236}">
                <a16:creationId xmlns:a16="http://schemas.microsoft.com/office/drawing/2014/main" id="{2D37DD32-9A19-FA2B-C843-62B95EC1109F}"/>
              </a:ext>
            </a:extLst>
          </p:cNvPr>
          <p:cNvSpPr/>
          <p:nvPr/>
        </p:nvSpPr>
        <p:spPr>
          <a:xfrm>
            <a:off x="1738953" y="3955766"/>
            <a:ext cx="1618883" cy="636749"/>
          </a:xfrm>
          <a:prstGeom prst="flowChartDecision">
            <a:avLst/>
          </a:prstGeom>
          <a:noFill/>
          <a:ln w="127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ývojový diagram: rozhodnutí 29">
            <a:extLst>
              <a:ext uri="{FF2B5EF4-FFF2-40B4-BE49-F238E27FC236}">
                <a16:creationId xmlns:a16="http://schemas.microsoft.com/office/drawing/2014/main" id="{94469013-1D87-6B01-72A6-9F95A268C782}"/>
              </a:ext>
            </a:extLst>
          </p:cNvPr>
          <p:cNvSpPr/>
          <p:nvPr/>
        </p:nvSpPr>
        <p:spPr>
          <a:xfrm>
            <a:off x="1730455" y="4748611"/>
            <a:ext cx="1618883" cy="636749"/>
          </a:xfrm>
          <a:prstGeom prst="flowChartDecision">
            <a:avLst/>
          </a:prstGeom>
          <a:noFill/>
          <a:ln w="127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TextovéPole 31">
            <a:extLst>
              <a:ext uri="{FF2B5EF4-FFF2-40B4-BE49-F238E27FC236}">
                <a16:creationId xmlns:a16="http://schemas.microsoft.com/office/drawing/2014/main" id="{E5ACD5D3-023D-C11A-9DA5-6831CA293513}"/>
              </a:ext>
            </a:extLst>
          </p:cNvPr>
          <p:cNvSpPr txBox="1"/>
          <p:nvPr/>
        </p:nvSpPr>
        <p:spPr>
          <a:xfrm>
            <a:off x="2067341" y="2598171"/>
            <a:ext cx="96210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Teplota &lt; 35  </a:t>
            </a:r>
          </a:p>
        </p:txBody>
      </p: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E846297C-7629-E7A2-B35D-5CF11C850781}"/>
              </a:ext>
            </a:extLst>
          </p:cNvPr>
          <p:cNvSpPr txBox="1"/>
          <p:nvPr/>
        </p:nvSpPr>
        <p:spPr>
          <a:xfrm>
            <a:off x="2083519" y="3361810"/>
            <a:ext cx="96210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Teplota &lt; 37  </a:t>
            </a:r>
          </a:p>
        </p:txBody>
      </p:sp>
      <p:sp>
        <p:nvSpPr>
          <p:cNvPr id="34" name="TextovéPole 33">
            <a:extLst>
              <a:ext uri="{FF2B5EF4-FFF2-40B4-BE49-F238E27FC236}">
                <a16:creationId xmlns:a16="http://schemas.microsoft.com/office/drawing/2014/main" id="{86CA9B91-59C7-F78E-3D2F-1D032A143E68}"/>
              </a:ext>
            </a:extLst>
          </p:cNvPr>
          <p:cNvSpPr txBox="1"/>
          <p:nvPr/>
        </p:nvSpPr>
        <p:spPr>
          <a:xfrm>
            <a:off x="2042742" y="4143335"/>
            <a:ext cx="96210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Teplota &lt; 38  </a:t>
            </a:r>
          </a:p>
        </p:txBody>
      </p:sp>
      <p:sp>
        <p:nvSpPr>
          <p:cNvPr id="35" name="TextovéPole 34">
            <a:extLst>
              <a:ext uri="{FF2B5EF4-FFF2-40B4-BE49-F238E27FC236}">
                <a16:creationId xmlns:a16="http://schemas.microsoft.com/office/drawing/2014/main" id="{92249131-6FD6-FE2F-4E3E-E3254B4BECE0}"/>
              </a:ext>
            </a:extLst>
          </p:cNvPr>
          <p:cNvSpPr txBox="1"/>
          <p:nvPr/>
        </p:nvSpPr>
        <p:spPr>
          <a:xfrm>
            <a:off x="2067341" y="4947088"/>
            <a:ext cx="96210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Teplota &lt; 42  </a:t>
            </a:r>
          </a:p>
        </p:txBody>
      </p:sp>
      <p:grpSp>
        <p:nvGrpSpPr>
          <p:cNvPr id="38" name="Skupina 37">
            <a:extLst>
              <a:ext uri="{FF2B5EF4-FFF2-40B4-BE49-F238E27FC236}">
                <a16:creationId xmlns:a16="http://schemas.microsoft.com/office/drawing/2014/main" id="{D1288FDC-94DE-3B17-0675-3F570BBD081F}"/>
              </a:ext>
            </a:extLst>
          </p:cNvPr>
          <p:cNvGrpSpPr/>
          <p:nvPr/>
        </p:nvGrpSpPr>
        <p:grpSpPr>
          <a:xfrm>
            <a:off x="291455" y="2393503"/>
            <a:ext cx="1469438" cy="534075"/>
            <a:chOff x="2358097" y="5542909"/>
            <a:chExt cx="1469438" cy="534075"/>
          </a:xfrm>
        </p:grpSpPr>
        <p:sp>
          <p:nvSpPr>
            <p:cNvPr id="36" name="TextovéPole 35">
              <a:extLst>
                <a:ext uri="{FF2B5EF4-FFF2-40B4-BE49-F238E27FC236}">
                  <a16:creationId xmlns:a16="http://schemas.microsoft.com/office/drawing/2014/main" id="{EF9F4A25-A5E1-6B18-C3A8-E0CEFD810A42}"/>
                </a:ext>
              </a:extLst>
            </p:cNvPr>
            <p:cNvSpPr txBox="1"/>
            <p:nvPr/>
          </p:nvSpPr>
          <p:spPr>
            <a:xfrm>
              <a:off x="2618559" y="5556031"/>
              <a:ext cx="948515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900" dirty="0"/>
                <a:t>Zadaná</a:t>
              </a:r>
            </a:p>
            <a:p>
              <a:pPr algn="ctr"/>
              <a:r>
                <a:rPr lang="cs-CZ" sz="900" dirty="0"/>
                <a:t>hodnota není</a:t>
              </a:r>
            </a:p>
            <a:p>
              <a:pPr algn="ctr"/>
              <a:r>
                <a:rPr lang="cs-CZ" sz="900" dirty="0"/>
                <a:t>věrohodná</a:t>
              </a:r>
            </a:p>
          </p:txBody>
        </p:sp>
        <p:sp>
          <p:nvSpPr>
            <p:cNvPr id="37" name="Vývojový diagram: údaje 36">
              <a:extLst>
                <a:ext uri="{FF2B5EF4-FFF2-40B4-BE49-F238E27FC236}">
                  <a16:creationId xmlns:a16="http://schemas.microsoft.com/office/drawing/2014/main" id="{5FD6112F-F36B-FDD3-3664-643DB9F033DB}"/>
                </a:ext>
              </a:extLst>
            </p:cNvPr>
            <p:cNvSpPr/>
            <p:nvPr/>
          </p:nvSpPr>
          <p:spPr>
            <a:xfrm>
              <a:off x="2358097" y="5542909"/>
              <a:ext cx="1469438" cy="534075"/>
            </a:xfrm>
            <a:prstGeom prst="flowChartInputOutput">
              <a:avLst/>
            </a:prstGeom>
            <a:noFill/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cxnSp>
        <p:nvCxnSpPr>
          <p:cNvPr id="42" name="Přímá spojnice se šipkou 41">
            <a:extLst>
              <a:ext uri="{FF2B5EF4-FFF2-40B4-BE49-F238E27FC236}">
                <a16:creationId xmlns:a16="http://schemas.microsoft.com/office/drawing/2014/main" id="{36BC161E-295A-487C-A538-070D19167C1E}"/>
              </a:ext>
            </a:extLst>
          </p:cNvPr>
          <p:cNvCxnSpPr>
            <a:stCxn id="5" idx="4"/>
            <a:endCxn id="6" idx="0"/>
          </p:cNvCxnSpPr>
          <p:nvPr/>
        </p:nvCxnSpPr>
        <p:spPr>
          <a:xfrm flipH="1">
            <a:off x="2630905" y="500935"/>
            <a:ext cx="0" cy="8262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se šipkou 43">
            <a:extLst>
              <a:ext uri="{FF2B5EF4-FFF2-40B4-BE49-F238E27FC236}">
                <a16:creationId xmlns:a16="http://schemas.microsoft.com/office/drawing/2014/main" id="{784AA9ED-CDA6-36A9-4145-926A8C04EEA1}"/>
              </a:ext>
            </a:extLst>
          </p:cNvPr>
          <p:cNvCxnSpPr>
            <a:cxnSpLocks/>
          </p:cNvCxnSpPr>
          <p:nvPr/>
        </p:nvCxnSpPr>
        <p:spPr>
          <a:xfrm>
            <a:off x="2551395" y="942722"/>
            <a:ext cx="0" cy="16012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se šipkou 45">
            <a:extLst>
              <a:ext uri="{FF2B5EF4-FFF2-40B4-BE49-F238E27FC236}">
                <a16:creationId xmlns:a16="http://schemas.microsoft.com/office/drawing/2014/main" id="{C5812D44-42FD-711B-7BF4-331393C006C4}"/>
              </a:ext>
            </a:extLst>
          </p:cNvPr>
          <p:cNvCxnSpPr>
            <a:endCxn id="22" idx="0"/>
          </p:cNvCxnSpPr>
          <p:nvPr/>
        </p:nvCxnSpPr>
        <p:spPr>
          <a:xfrm>
            <a:off x="2548394" y="1445422"/>
            <a:ext cx="1180" cy="14354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nice se šipkou 47">
            <a:extLst>
              <a:ext uri="{FF2B5EF4-FFF2-40B4-BE49-F238E27FC236}">
                <a16:creationId xmlns:a16="http://schemas.microsoft.com/office/drawing/2014/main" id="{CFE78E91-9C70-DC0D-E264-44E9A6BD68CF}"/>
              </a:ext>
            </a:extLst>
          </p:cNvPr>
          <p:cNvCxnSpPr>
            <a:stCxn id="22" idx="2"/>
            <a:endCxn id="27" idx="0"/>
          </p:cNvCxnSpPr>
          <p:nvPr/>
        </p:nvCxnSpPr>
        <p:spPr>
          <a:xfrm flipH="1">
            <a:off x="2548395" y="2225712"/>
            <a:ext cx="1179" cy="15023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nice se šipkou 48">
            <a:extLst>
              <a:ext uri="{FF2B5EF4-FFF2-40B4-BE49-F238E27FC236}">
                <a16:creationId xmlns:a16="http://schemas.microsoft.com/office/drawing/2014/main" id="{1D9657DF-1684-3818-4D0A-B942838F7B8B}"/>
              </a:ext>
            </a:extLst>
          </p:cNvPr>
          <p:cNvCxnSpPr/>
          <p:nvPr/>
        </p:nvCxnSpPr>
        <p:spPr>
          <a:xfrm flipH="1">
            <a:off x="2526868" y="3020605"/>
            <a:ext cx="1179" cy="15023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nice se šipkou 49">
            <a:extLst>
              <a:ext uri="{FF2B5EF4-FFF2-40B4-BE49-F238E27FC236}">
                <a16:creationId xmlns:a16="http://schemas.microsoft.com/office/drawing/2014/main" id="{3F644DD6-8EFA-A892-3F4D-0A9CB444E8DB}"/>
              </a:ext>
            </a:extLst>
          </p:cNvPr>
          <p:cNvCxnSpPr/>
          <p:nvPr/>
        </p:nvCxnSpPr>
        <p:spPr>
          <a:xfrm flipH="1">
            <a:off x="2534903" y="3808304"/>
            <a:ext cx="1179" cy="15023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se šipkou 50">
            <a:extLst>
              <a:ext uri="{FF2B5EF4-FFF2-40B4-BE49-F238E27FC236}">
                <a16:creationId xmlns:a16="http://schemas.microsoft.com/office/drawing/2014/main" id="{C1B808E2-3EDC-3DEC-C1E9-0AC862D1823D}"/>
              </a:ext>
            </a:extLst>
          </p:cNvPr>
          <p:cNvCxnSpPr/>
          <p:nvPr/>
        </p:nvCxnSpPr>
        <p:spPr>
          <a:xfrm flipH="1">
            <a:off x="2548394" y="4596447"/>
            <a:ext cx="1179" cy="15023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se šipkou 51">
            <a:extLst>
              <a:ext uri="{FF2B5EF4-FFF2-40B4-BE49-F238E27FC236}">
                <a16:creationId xmlns:a16="http://schemas.microsoft.com/office/drawing/2014/main" id="{C7CB90F0-3DED-BD96-7D0F-3FE22DACB950}"/>
              </a:ext>
            </a:extLst>
          </p:cNvPr>
          <p:cNvCxnSpPr/>
          <p:nvPr/>
        </p:nvCxnSpPr>
        <p:spPr>
          <a:xfrm flipH="1">
            <a:off x="2523796" y="5376764"/>
            <a:ext cx="1179" cy="46800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4" name="TextovéPole 53">
            <a:extLst>
              <a:ext uri="{FF2B5EF4-FFF2-40B4-BE49-F238E27FC236}">
                <a16:creationId xmlns:a16="http://schemas.microsoft.com/office/drawing/2014/main" id="{ACF72D4B-4FFE-DEBB-6492-DE860247AD6B}"/>
              </a:ext>
            </a:extLst>
          </p:cNvPr>
          <p:cNvSpPr txBox="1"/>
          <p:nvPr/>
        </p:nvSpPr>
        <p:spPr>
          <a:xfrm>
            <a:off x="5194034" y="899779"/>
            <a:ext cx="3975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Ano</a:t>
            </a:r>
          </a:p>
        </p:txBody>
      </p:sp>
      <p:sp>
        <p:nvSpPr>
          <p:cNvPr id="55" name="TextovéPole 54">
            <a:extLst>
              <a:ext uri="{FF2B5EF4-FFF2-40B4-BE49-F238E27FC236}">
                <a16:creationId xmlns:a16="http://schemas.microsoft.com/office/drawing/2014/main" id="{C7BD6201-729F-ECFD-D543-E5325D2021D4}"/>
              </a:ext>
            </a:extLst>
          </p:cNvPr>
          <p:cNvSpPr txBox="1"/>
          <p:nvPr/>
        </p:nvSpPr>
        <p:spPr>
          <a:xfrm>
            <a:off x="3313166" y="1646066"/>
            <a:ext cx="3975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Ne</a:t>
            </a:r>
          </a:p>
        </p:txBody>
      </p:sp>
      <p:sp>
        <p:nvSpPr>
          <p:cNvPr id="56" name="TextovéPole 55">
            <a:extLst>
              <a:ext uri="{FF2B5EF4-FFF2-40B4-BE49-F238E27FC236}">
                <a16:creationId xmlns:a16="http://schemas.microsoft.com/office/drawing/2014/main" id="{DA1E7E2D-07FB-3596-5AF7-1F04A2ACF2D4}"/>
              </a:ext>
            </a:extLst>
          </p:cNvPr>
          <p:cNvSpPr txBox="1"/>
          <p:nvPr/>
        </p:nvSpPr>
        <p:spPr>
          <a:xfrm>
            <a:off x="2607286" y="2185604"/>
            <a:ext cx="3975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Ano</a:t>
            </a:r>
          </a:p>
        </p:txBody>
      </p:sp>
      <p:sp>
        <p:nvSpPr>
          <p:cNvPr id="57" name="TextovéPole 56">
            <a:extLst>
              <a:ext uri="{FF2B5EF4-FFF2-40B4-BE49-F238E27FC236}">
                <a16:creationId xmlns:a16="http://schemas.microsoft.com/office/drawing/2014/main" id="{19D431BE-C94A-90B9-971F-5A0817D59985}"/>
              </a:ext>
            </a:extLst>
          </p:cNvPr>
          <p:cNvSpPr txBox="1"/>
          <p:nvPr/>
        </p:nvSpPr>
        <p:spPr>
          <a:xfrm>
            <a:off x="2686561" y="2976625"/>
            <a:ext cx="3975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Ne</a:t>
            </a:r>
          </a:p>
        </p:txBody>
      </p:sp>
      <p:sp>
        <p:nvSpPr>
          <p:cNvPr id="58" name="TextovéPole 57">
            <a:extLst>
              <a:ext uri="{FF2B5EF4-FFF2-40B4-BE49-F238E27FC236}">
                <a16:creationId xmlns:a16="http://schemas.microsoft.com/office/drawing/2014/main" id="{09EC9334-D38B-7962-F85A-962FDA95D0D8}"/>
              </a:ext>
            </a:extLst>
          </p:cNvPr>
          <p:cNvSpPr txBox="1"/>
          <p:nvPr/>
        </p:nvSpPr>
        <p:spPr>
          <a:xfrm>
            <a:off x="2686561" y="3751926"/>
            <a:ext cx="3975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Ne</a:t>
            </a:r>
          </a:p>
        </p:txBody>
      </p:sp>
      <p:sp>
        <p:nvSpPr>
          <p:cNvPr id="59" name="TextovéPole 58">
            <a:extLst>
              <a:ext uri="{FF2B5EF4-FFF2-40B4-BE49-F238E27FC236}">
                <a16:creationId xmlns:a16="http://schemas.microsoft.com/office/drawing/2014/main" id="{9256EAD9-2FE2-AE4F-683A-F070502849CC}"/>
              </a:ext>
            </a:extLst>
          </p:cNvPr>
          <p:cNvSpPr txBox="1"/>
          <p:nvPr/>
        </p:nvSpPr>
        <p:spPr>
          <a:xfrm>
            <a:off x="2706402" y="4553643"/>
            <a:ext cx="3975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Ne</a:t>
            </a:r>
          </a:p>
        </p:txBody>
      </p:sp>
      <p:sp>
        <p:nvSpPr>
          <p:cNvPr id="60" name="TextovéPole 59">
            <a:extLst>
              <a:ext uri="{FF2B5EF4-FFF2-40B4-BE49-F238E27FC236}">
                <a16:creationId xmlns:a16="http://schemas.microsoft.com/office/drawing/2014/main" id="{F70D2928-F689-5991-2AE0-F1C1956A3FEB}"/>
              </a:ext>
            </a:extLst>
          </p:cNvPr>
          <p:cNvSpPr txBox="1"/>
          <p:nvPr/>
        </p:nvSpPr>
        <p:spPr>
          <a:xfrm>
            <a:off x="2722305" y="5290013"/>
            <a:ext cx="3975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Ne</a:t>
            </a:r>
          </a:p>
        </p:txBody>
      </p:sp>
      <p:grpSp>
        <p:nvGrpSpPr>
          <p:cNvPr id="63" name="Skupina 62">
            <a:extLst>
              <a:ext uri="{FF2B5EF4-FFF2-40B4-BE49-F238E27FC236}">
                <a16:creationId xmlns:a16="http://schemas.microsoft.com/office/drawing/2014/main" id="{86C9A3BB-6D64-8521-4255-AF679701D698}"/>
              </a:ext>
            </a:extLst>
          </p:cNvPr>
          <p:cNvGrpSpPr/>
          <p:nvPr/>
        </p:nvGrpSpPr>
        <p:grpSpPr>
          <a:xfrm>
            <a:off x="3569431" y="4837128"/>
            <a:ext cx="1553911" cy="459714"/>
            <a:chOff x="4583975" y="3351327"/>
            <a:chExt cx="1553911" cy="459714"/>
          </a:xfrm>
        </p:grpSpPr>
        <p:sp>
          <p:nvSpPr>
            <p:cNvPr id="61" name="TextovéPole 60">
              <a:extLst>
                <a:ext uri="{FF2B5EF4-FFF2-40B4-BE49-F238E27FC236}">
                  <a16:creationId xmlns:a16="http://schemas.microsoft.com/office/drawing/2014/main" id="{34458864-AE0E-0A3E-D3A5-3ECF1229C6CA}"/>
                </a:ext>
              </a:extLst>
            </p:cNvPr>
            <p:cNvSpPr txBox="1"/>
            <p:nvPr/>
          </p:nvSpPr>
          <p:spPr>
            <a:xfrm>
              <a:off x="4840119" y="3461287"/>
              <a:ext cx="104162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000" dirty="0"/>
                <a:t>Horečka</a:t>
              </a:r>
            </a:p>
          </p:txBody>
        </p:sp>
        <p:sp>
          <p:nvSpPr>
            <p:cNvPr id="62" name="Vývojový diagram: údaje 61">
              <a:extLst>
                <a:ext uri="{FF2B5EF4-FFF2-40B4-BE49-F238E27FC236}">
                  <a16:creationId xmlns:a16="http://schemas.microsoft.com/office/drawing/2014/main" id="{2AD0ADAA-6DA0-299A-DD9D-985CA54DB09D}"/>
                </a:ext>
              </a:extLst>
            </p:cNvPr>
            <p:cNvSpPr/>
            <p:nvPr/>
          </p:nvSpPr>
          <p:spPr>
            <a:xfrm>
              <a:off x="4583975" y="3351327"/>
              <a:ext cx="1553911" cy="459714"/>
            </a:xfrm>
            <a:prstGeom prst="flowChartInputOutput">
              <a:avLst/>
            </a:prstGeom>
            <a:noFill/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67" name="Skupina 66">
            <a:extLst>
              <a:ext uri="{FF2B5EF4-FFF2-40B4-BE49-F238E27FC236}">
                <a16:creationId xmlns:a16="http://schemas.microsoft.com/office/drawing/2014/main" id="{0710F594-42D5-27B5-916C-50ED275677DF}"/>
              </a:ext>
            </a:extLst>
          </p:cNvPr>
          <p:cNvGrpSpPr/>
          <p:nvPr/>
        </p:nvGrpSpPr>
        <p:grpSpPr>
          <a:xfrm>
            <a:off x="3561481" y="3251438"/>
            <a:ext cx="1553911" cy="459714"/>
            <a:chOff x="4583975" y="3351327"/>
            <a:chExt cx="1553911" cy="459714"/>
          </a:xfrm>
        </p:grpSpPr>
        <p:sp>
          <p:nvSpPr>
            <p:cNvPr id="68" name="TextovéPole 67">
              <a:extLst>
                <a:ext uri="{FF2B5EF4-FFF2-40B4-BE49-F238E27FC236}">
                  <a16:creationId xmlns:a16="http://schemas.microsoft.com/office/drawing/2014/main" id="{6DA97F50-01E8-6A49-E2AE-E690FE5D55D8}"/>
                </a:ext>
              </a:extLst>
            </p:cNvPr>
            <p:cNvSpPr txBox="1"/>
            <p:nvPr/>
          </p:nvSpPr>
          <p:spPr>
            <a:xfrm>
              <a:off x="4840120" y="3381129"/>
              <a:ext cx="104162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000" dirty="0"/>
                <a:t>Normální</a:t>
              </a:r>
            </a:p>
            <a:p>
              <a:pPr algn="ctr"/>
              <a:r>
                <a:rPr lang="cs-CZ" sz="1000" dirty="0"/>
                <a:t>Tělesná teplota</a:t>
              </a:r>
            </a:p>
          </p:txBody>
        </p:sp>
        <p:sp>
          <p:nvSpPr>
            <p:cNvPr id="69" name="Vývojový diagram: údaje 68">
              <a:extLst>
                <a:ext uri="{FF2B5EF4-FFF2-40B4-BE49-F238E27FC236}">
                  <a16:creationId xmlns:a16="http://schemas.microsoft.com/office/drawing/2014/main" id="{E40479FB-C3E5-F34C-72E6-CF7BD5D655E9}"/>
                </a:ext>
              </a:extLst>
            </p:cNvPr>
            <p:cNvSpPr/>
            <p:nvPr/>
          </p:nvSpPr>
          <p:spPr>
            <a:xfrm>
              <a:off x="4583975" y="3351327"/>
              <a:ext cx="1553911" cy="459714"/>
            </a:xfrm>
            <a:prstGeom prst="flowChartInputOutput">
              <a:avLst/>
            </a:prstGeom>
            <a:noFill/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70" name="Skupina 69">
            <a:extLst>
              <a:ext uri="{FF2B5EF4-FFF2-40B4-BE49-F238E27FC236}">
                <a16:creationId xmlns:a16="http://schemas.microsoft.com/office/drawing/2014/main" id="{CB125A28-C95E-46ED-10CB-11145688C3E2}"/>
              </a:ext>
            </a:extLst>
          </p:cNvPr>
          <p:cNvGrpSpPr/>
          <p:nvPr/>
        </p:nvGrpSpPr>
        <p:grpSpPr>
          <a:xfrm>
            <a:off x="3561480" y="4044283"/>
            <a:ext cx="1553911" cy="459714"/>
            <a:chOff x="4583975" y="3351327"/>
            <a:chExt cx="1553911" cy="459714"/>
          </a:xfrm>
        </p:grpSpPr>
        <p:sp>
          <p:nvSpPr>
            <p:cNvPr id="71" name="TextovéPole 70">
              <a:extLst>
                <a:ext uri="{FF2B5EF4-FFF2-40B4-BE49-F238E27FC236}">
                  <a16:creationId xmlns:a16="http://schemas.microsoft.com/office/drawing/2014/main" id="{E0C715CD-B8FC-10F0-A8E8-A8B46D341E55}"/>
                </a:ext>
              </a:extLst>
            </p:cNvPr>
            <p:cNvSpPr txBox="1"/>
            <p:nvPr/>
          </p:nvSpPr>
          <p:spPr>
            <a:xfrm>
              <a:off x="4840120" y="3381129"/>
              <a:ext cx="104162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000" dirty="0"/>
                <a:t>Zvýšená</a:t>
              </a:r>
            </a:p>
            <a:p>
              <a:pPr algn="ctr"/>
              <a:r>
                <a:rPr lang="cs-CZ" sz="1000" dirty="0"/>
                <a:t>Tělesná teplota</a:t>
              </a:r>
            </a:p>
          </p:txBody>
        </p:sp>
        <p:sp>
          <p:nvSpPr>
            <p:cNvPr id="72" name="Vývojový diagram: údaje 71">
              <a:extLst>
                <a:ext uri="{FF2B5EF4-FFF2-40B4-BE49-F238E27FC236}">
                  <a16:creationId xmlns:a16="http://schemas.microsoft.com/office/drawing/2014/main" id="{D9508D0B-029B-FC84-DDB5-A12B581B9888}"/>
                </a:ext>
              </a:extLst>
            </p:cNvPr>
            <p:cNvSpPr/>
            <p:nvPr/>
          </p:nvSpPr>
          <p:spPr>
            <a:xfrm>
              <a:off x="4583975" y="3351327"/>
              <a:ext cx="1553911" cy="459714"/>
            </a:xfrm>
            <a:prstGeom prst="flowChartInputOutput">
              <a:avLst/>
            </a:prstGeom>
            <a:noFill/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cxnSp>
        <p:nvCxnSpPr>
          <p:cNvPr id="75" name="Přímá spojnice se šipkou 74">
            <a:extLst>
              <a:ext uri="{FF2B5EF4-FFF2-40B4-BE49-F238E27FC236}">
                <a16:creationId xmlns:a16="http://schemas.microsoft.com/office/drawing/2014/main" id="{F53FB25E-01DC-9E12-6CE5-B3D012DDD838}"/>
              </a:ext>
            </a:extLst>
          </p:cNvPr>
          <p:cNvCxnSpPr/>
          <p:nvPr/>
        </p:nvCxnSpPr>
        <p:spPr>
          <a:xfrm flipV="1">
            <a:off x="3368824" y="3490329"/>
            <a:ext cx="362735" cy="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6" name="Přímá spojnice se šipkou 75">
            <a:extLst>
              <a:ext uri="{FF2B5EF4-FFF2-40B4-BE49-F238E27FC236}">
                <a16:creationId xmlns:a16="http://schemas.microsoft.com/office/drawing/2014/main" id="{1A500C44-BC79-B858-7293-28F9C269FBE8}"/>
              </a:ext>
            </a:extLst>
          </p:cNvPr>
          <p:cNvCxnSpPr/>
          <p:nvPr/>
        </p:nvCxnSpPr>
        <p:spPr>
          <a:xfrm flipV="1">
            <a:off x="3353068" y="4268273"/>
            <a:ext cx="362735" cy="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7" name="Přímá spojnice se šipkou 76">
            <a:extLst>
              <a:ext uri="{FF2B5EF4-FFF2-40B4-BE49-F238E27FC236}">
                <a16:creationId xmlns:a16="http://schemas.microsoft.com/office/drawing/2014/main" id="{4803905D-1174-3029-5C28-A06BCD585332}"/>
              </a:ext>
            </a:extLst>
          </p:cNvPr>
          <p:cNvCxnSpPr/>
          <p:nvPr/>
        </p:nvCxnSpPr>
        <p:spPr>
          <a:xfrm flipV="1">
            <a:off x="3374845" y="5057949"/>
            <a:ext cx="362735" cy="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8" name="TextovéPole 77">
            <a:extLst>
              <a:ext uri="{FF2B5EF4-FFF2-40B4-BE49-F238E27FC236}">
                <a16:creationId xmlns:a16="http://schemas.microsoft.com/office/drawing/2014/main" id="{986B8A8E-FF07-B181-749D-7C033CFD1382}"/>
              </a:ext>
            </a:extLst>
          </p:cNvPr>
          <p:cNvSpPr txBox="1"/>
          <p:nvPr/>
        </p:nvSpPr>
        <p:spPr>
          <a:xfrm>
            <a:off x="1509794" y="2683487"/>
            <a:ext cx="3975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Ano</a:t>
            </a:r>
          </a:p>
        </p:txBody>
      </p:sp>
      <p:sp>
        <p:nvSpPr>
          <p:cNvPr id="79" name="TextovéPole 78">
            <a:extLst>
              <a:ext uri="{FF2B5EF4-FFF2-40B4-BE49-F238E27FC236}">
                <a16:creationId xmlns:a16="http://schemas.microsoft.com/office/drawing/2014/main" id="{D3D76AD6-F3D1-78A3-D7DD-E809582B0E4C}"/>
              </a:ext>
            </a:extLst>
          </p:cNvPr>
          <p:cNvSpPr txBox="1"/>
          <p:nvPr/>
        </p:nvSpPr>
        <p:spPr>
          <a:xfrm>
            <a:off x="3333276" y="3232595"/>
            <a:ext cx="3975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Ano</a:t>
            </a:r>
          </a:p>
        </p:txBody>
      </p:sp>
      <p:sp>
        <p:nvSpPr>
          <p:cNvPr id="80" name="TextovéPole 79">
            <a:extLst>
              <a:ext uri="{FF2B5EF4-FFF2-40B4-BE49-F238E27FC236}">
                <a16:creationId xmlns:a16="http://schemas.microsoft.com/office/drawing/2014/main" id="{C2A72627-AFC6-C517-56E4-A1C6EAC7EED3}"/>
              </a:ext>
            </a:extLst>
          </p:cNvPr>
          <p:cNvSpPr txBox="1"/>
          <p:nvPr/>
        </p:nvSpPr>
        <p:spPr>
          <a:xfrm>
            <a:off x="3318239" y="4040121"/>
            <a:ext cx="3975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Ano</a:t>
            </a:r>
          </a:p>
        </p:txBody>
      </p:sp>
      <p:sp>
        <p:nvSpPr>
          <p:cNvPr id="81" name="TextovéPole 80">
            <a:extLst>
              <a:ext uri="{FF2B5EF4-FFF2-40B4-BE49-F238E27FC236}">
                <a16:creationId xmlns:a16="http://schemas.microsoft.com/office/drawing/2014/main" id="{AA8DCB9B-FDE5-47F3-CD3B-947B11B22A4F}"/>
              </a:ext>
            </a:extLst>
          </p:cNvPr>
          <p:cNvSpPr txBox="1"/>
          <p:nvPr/>
        </p:nvSpPr>
        <p:spPr>
          <a:xfrm>
            <a:off x="3317965" y="4811792"/>
            <a:ext cx="3975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Ano</a:t>
            </a:r>
          </a:p>
        </p:txBody>
      </p:sp>
      <p:sp>
        <p:nvSpPr>
          <p:cNvPr id="83" name="Vývojový diagram: postup 82">
            <a:extLst>
              <a:ext uri="{FF2B5EF4-FFF2-40B4-BE49-F238E27FC236}">
                <a16:creationId xmlns:a16="http://schemas.microsoft.com/office/drawing/2014/main" id="{1EF7405A-5FE9-12BB-A963-3B53593FE42C}"/>
              </a:ext>
            </a:extLst>
          </p:cNvPr>
          <p:cNvSpPr/>
          <p:nvPr/>
        </p:nvSpPr>
        <p:spPr>
          <a:xfrm>
            <a:off x="4847132" y="5519115"/>
            <a:ext cx="1614022" cy="359160"/>
          </a:xfrm>
          <a:prstGeom prst="flowChartProcess">
            <a:avLst/>
          </a:prstGeom>
          <a:noFill/>
          <a:ln w="127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4" name="TextovéPole 83">
            <a:extLst>
              <a:ext uri="{FF2B5EF4-FFF2-40B4-BE49-F238E27FC236}">
                <a16:creationId xmlns:a16="http://schemas.microsoft.com/office/drawing/2014/main" id="{7C3DC738-CE71-FBC9-B634-9AC228D4FF28}"/>
              </a:ext>
            </a:extLst>
          </p:cNvPr>
          <p:cNvSpPr txBox="1"/>
          <p:nvPr/>
        </p:nvSpPr>
        <p:spPr>
          <a:xfrm>
            <a:off x="4859636" y="5504409"/>
            <a:ext cx="15935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err="1"/>
              <a:t>soucet</a:t>
            </a:r>
            <a:r>
              <a:rPr lang="cs-CZ" sz="1000" dirty="0"/>
              <a:t> = </a:t>
            </a:r>
            <a:r>
              <a:rPr lang="cs-CZ" sz="1000" dirty="0" err="1"/>
              <a:t>soucet</a:t>
            </a:r>
            <a:r>
              <a:rPr lang="cs-CZ" sz="1000" dirty="0"/>
              <a:t> + teplota</a:t>
            </a:r>
          </a:p>
          <a:p>
            <a:r>
              <a:rPr lang="cs-CZ" sz="1000" dirty="0"/>
              <a:t>počet = počet + 1</a:t>
            </a:r>
          </a:p>
        </p:txBody>
      </p:sp>
      <p:cxnSp>
        <p:nvCxnSpPr>
          <p:cNvPr id="88" name="Přímá spojnice 87">
            <a:extLst>
              <a:ext uri="{FF2B5EF4-FFF2-40B4-BE49-F238E27FC236}">
                <a16:creationId xmlns:a16="http://schemas.microsoft.com/office/drawing/2014/main" id="{D5D4749D-A139-5468-9489-FD1EB4F3C12D}"/>
              </a:ext>
            </a:extLst>
          </p:cNvPr>
          <p:cNvCxnSpPr>
            <a:cxnSpLocks/>
          </p:cNvCxnSpPr>
          <p:nvPr/>
        </p:nvCxnSpPr>
        <p:spPr>
          <a:xfrm flipV="1">
            <a:off x="159047" y="1241334"/>
            <a:ext cx="7187" cy="5040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0" name="Přímá spojnice se šipkou 89">
            <a:extLst>
              <a:ext uri="{FF2B5EF4-FFF2-40B4-BE49-F238E27FC236}">
                <a16:creationId xmlns:a16="http://schemas.microsoft.com/office/drawing/2014/main" id="{F3E2C74A-6343-ECF6-386A-9A11727F9E5A}"/>
              </a:ext>
            </a:extLst>
          </p:cNvPr>
          <p:cNvCxnSpPr>
            <a:cxnSpLocks/>
          </p:cNvCxnSpPr>
          <p:nvPr/>
        </p:nvCxnSpPr>
        <p:spPr>
          <a:xfrm>
            <a:off x="166234" y="1241334"/>
            <a:ext cx="1584000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3" name="Přímá spojnice 92">
            <a:extLst>
              <a:ext uri="{FF2B5EF4-FFF2-40B4-BE49-F238E27FC236}">
                <a16:creationId xmlns:a16="http://schemas.microsoft.com/office/drawing/2014/main" id="{E11B56A4-A30C-92F0-CE60-3D59A65CB78D}"/>
              </a:ext>
            </a:extLst>
          </p:cNvPr>
          <p:cNvCxnSpPr/>
          <p:nvPr/>
        </p:nvCxnSpPr>
        <p:spPr>
          <a:xfrm flipV="1">
            <a:off x="4970091" y="3490329"/>
            <a:ext cx="116675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4" name="Přímá spojnice 93">
            <a:extLst>
              <a:ext uri="{FF2B5EF4-FFF2-40B4-BE49-F238E27FC236}">
                <a16:creationId xmlns:a16="http://schemas.microsoft.com/office/drawing/2014/main" id="{CD47C693-BE86-CD8C-9F82-70A8E315790C}"/>
              </a:ext>
            </a:extLst>
          </p:cNvPr>
          <p:cNvCxnSpPr/>
          <p:nvPr/>
        </p:nvCxnSpPr>
        <p:spPr>
          <a:xfrm flipV="1">
            <a:off x="4949647" y="4286342"/>
            <a:ext cx="116675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5" name="Přímá spojnice 94">
            <a:extLst>
              <a:ext uri="{FF2B5EF4-FFF2-40B4-BE49-F238E27FC236}">
                <a16:creationId xmlns:a16="http://schemas.microsoft.com/office/drawing/2014/main" id="{2FFAE547-D6DC-B12C-DB96-5B96D0590F12}"/>
              </a:ext>
            </a:extLst>
          </p:cNvPr>
          <p:cNvCxnSpPr/>
          <p:nvPr/>
        </p:nvCxnSpPr>
        <p:spPr>
          <a:xfrm flipV="1">
            <a:off x="4963700" y="5098290"/>
            <a:ext cx="116675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7" name="Přímá spojnice se šipkou 96">
            <a:extLst>
              <a:ext uri="{FF2B5EF4-FFF2-40B4-BE49-F238E27FC236}">
                <a16:creationId xmlns:a16="http://schemas.microsoft.com/office/drawing/2014/main" id="{980D4F82-7A3C-CA60-5221-6E812F73C08C}"/>
              </a:ext>
            </a:extLst>
          </p:cNvPr>
          <p:cNvCxnSpPr>
            <a:cxnSpLocks/>
          </p:cNvCxnSpPr>
          <p:nvPr/>
        </p:nvCxnSpPr>
        <p:spPr>
          <a:xfrm>
            <a:off x="6130457" y="3490329"/>
            <a:ext cx="0" cy="201408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9" name="Přímá spojnice 98">
            <a:extLst>
              <a:ext uri="{FF2B5EF4-FFF2-40B4-BE49-F238E27FC236}">
                <a16:creationId xmlns:a16="http://schemas.microsoft.com/office/drawing/2014/main" id="{C4988AFC-2531-BFCF-73B9-4B14F2F41482}"/>
              </a:ext>
            </a:extLst>
          </p:cNvPr>
          <p:cNvCxnSpPr/>
          <p:nvPr/>
        </p:nvCxnSpPr>
        <p:spPr>
          <a:xfrm>
            <a:off x="6130457" y="5886066"/>
            <a:ext cx="0" cy="396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1" name="Přímá spojnice 100">
            <a:extLst>
              <a:ext uri="{FF2B5EF4-FFF2-40B4-BE49-F238E27FC236}">
                <a16:creationId xmlns:a16="http://schemas.microsoft.com/office/drawing/2014/main" id="{41F5D872-AC1D-D1D4-29B8-DA549D32DA33}"/>
              </a:ext>
            </a:extLst>
          </p:cNvPr>
          <p:cNvCxnSpPr>
            <a:cxnSpLocks/>
          </p:cNvCxnSpPr>
          <p:nvPr/>
        </p:nvCxnSpPr>
        <p:spPr>
          <a:xfrm flipH="1">
            <a:off x="158283" y="6298407"/>
            <a:ext cx="5970614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3" name="Přímá spojnice se šipkou 102">
            <a:extLst>
              <a:ext uri="{FF2B5EF4-FFF2-40B4-BE49-F238E27FC236}">
                <a16:creationId xmlns:a16="http://schemas.microsoft.com/office/drawing/2014/main" id="{E60DC6F0-BECE-4A9F-8D79-8E4D17DEBF52}"/>
              </a:ext>
            </a:extLst>
          </p:cNvPr>
          <p:cNvCxnSpPr>
            <a:cxnSpLocks/>
          </p:cNvCxnSpPr>
          <p:nvPr/>
        </p:nvCxnSpPr>
        <p:spPr>
          <a:xfrm flipV="1">
            <a:off x="1129086" y="1215185"/>
            <a:ext cx="0" cy="116075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7" name="TextovéPole 106">
                <a:extLst>
                  <a:ext uri="{FF2B5EF4-FFF2-40B4-BE49-F238E27FC236}">
                    <a16:creationId xmlns:a16="http://schemas.microsoft.com/office/drawing/2014/main" id="{0EFB4E1D-58EF-DF9C-8BFA-88A6554BCC66}"/>
                  </a:ext>
                </a:extLst>
              </p:cNvPr>
              <p:cNvSpPr txBox="1"/>
              <p:nvPr/>
            </p:nvSpPr>
            <p:spPr>
              <a:xfrm>
                <a:off x="6122515" y="524460"/>
                <a:ext cx="1056453" cy="365806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m:rPr>
                          <m:sty m:val="p"/>
                        </m:rPr>
                        <a:rPr lang="cs-CZ" sz="900" b="0" i="0" smtClean="0">
                          <a:latin typeface="Cambria Math" panose="02040503050406030204" pitchFamily="18" charset="0"/>
                        </a:rPr>
                        <m:t>prum</m:t>
                      </m:r>
                      <m:r>
                        <a:rPr lang="cs-CZ" sz="900" b="0" i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900" b="0" i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cs-CZ" sz="900" b="0" i="0" smtClean="0">
                              <a:latin typeface="Cambria Math" panose="02040503050406030204" pitchFamily="18" charset="0"/>
                            </a:rPr>
                            <m:t>soucet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cs-CZ" sz="900" b="0" i="0" smtClean="0">
                              <a:latin typeface="Cambria Math" panose="02040503050406030204" pitchFamily="18" charset="0"/>
                            </a:rPr>
                            <m:t>pocet</m:t>
                          </m:r>
                        </m:den>
                      </m:f>
                    </m:oMath>
                  </m:oMathPara>
                </a14:m>
                <a:endParaRPr lang="cs-CZ" sz="900" dirty="0"/>
              </a:p>
            </p:txBody>
          </p:sp>
        </mc:Choice>
        <mc:Fallback xmlns="">
          <p:sp>
            <p:nvSpPr>
              <p:cNvPr id="107" name="TextovéPole 106">
                <a:extLst>
                  <a:ext uri="{FF2B5EF4-FFF2-40B4-BE49-F238E27FC236}">
                    <a16:creationId xmlns:a16="http://schemas.microsoft.com/office/drawing/2014/main" id="{0EFB4E1D-58EF-DF9C-8BFA-88A6554BCC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22515" y="524460"/>
                <a:ext cx="1056453" cy="365806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  <a:ln w="1270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8" name="TextovéPole 107">
            <a:extLst>
              <a:ext uri="{FF2B5EF4-FFF2-40B4-BE49-F238E27FC236}">
                <a16:creationId xmlns:a16="http://schemas.microsoft.com/office/drawing/2014/main" id="{3BFB829D-FD5E-D806-019B-24D9D57FA6A0}"/>
              </a:ext>
            </a:extLst>
          </p:cNvPr>
          <p:cNvSpPr txBox="1"/>
          <p:nvPr/>
        </p:nvSpPr>
        <p:spPr>
          <a:xfrm>
            <a:off x="7709972" y="541306"/>
            <a:ext cx="94620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err="1"/>
              <a:t>print</a:t>
            </a:r>
            <a:r>
              <a:rPr lang="cs-CZ" sz="1200" dirty="0"/>
              <a:t>(</a:t>
            </a:r>
            <a:r>
              <a:rPr lang="cs-CZ" sz="1200" dirty="0" err="1"/>
              <a:t>prum</a:t>
            </a:r>
            <a:r>
              <a:rPr lang="cs-CZ" sz="1200" dirty="0"/>
              <a:t>)</a:t>
            </a:r>
          </a:p>
        </p:txBody>
      </p:sp>
      <p:cxnSp>
        <p:nvCxnSpPr>
          <p:cNvPr id="109" name="Přímá spojnice se šipkou 108">
            <a:extLst>
              <a:ext uri="{FF2B5EF4-FFF2-40B4-BE49-F238E27FC236}">
                <a16:creationId xmlns:a16="http://schemas.microsoft.com/office/drawing/2014/main" id="{75651469-9D73-23B7-0FFA-5B9F20A91AE6}"/>
              </a:ext>
            </a:extLst>
          </p:cNvPr>
          <p:cNvCxnSpPr/>
          <p:nvPr/>
        </p:nvCxnSpPr>
        <p:spPr>
          <a:xfrm flipV="1">
            <a:off x="3967130" y="708180"/>
            <a:ext cx="252000" cy="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0" name="Přímá spojnice se šipkou 109">
            <a:extLst>
              <a:ext uri="{FF2B5EF4-FFF2-40B4-BE49-F238E27FC236}">
                <a16:creationId xmlns:a16="http://schemas.microsoft.com/office/drawing/2014/main" id="{2881CA97-B5D2-D03A-81D3-9F676B8B495C}"/>
              </a:ext>
            </a:extLst>
          </p:cNvPr>
          <p:cNvCxnSpPr/>
          <p:nvPr/>
        </p:nvCxnSpPr>
        <p:spPr>
          <a:xfrm flipV="1">
            <a:off x="7195193" y="708180"/>
            <a:ext cx="324000" cy="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1" name="Přímá spojnice se šipkou 110">
            <a:extLst>
              <a:ext uri="{FF2B5EF4-FFF2-40B4-BE49-F238E27FC236}">
                <a16:creationId xmlns:a16="http://schemas.microsoft.com/office/drawing/2014/main" id="{486CE884-8A2F-E84A-7EEC-93D24BF40440}"/>
              </a:ext>
            </a:extLst>
          </p:cNvPr>
          <p:cNvCxnSpPr/>
          <p:nvPr/>
        </p:nvCxnSpPr>
        <p:spPr>
          <a:xfrm flipV="1">
            <a:off x="8829137" y="749983"/>
            <a:ext cx="324000" cy="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3" name="Přímá spojnice se šipkou 112">
            <a:extLst>
              <a:ext uri="{FF2B5EF4-FFF2-40B4-BE49-F238E27FC236}">
                <a16:creationId xmlns:a16="http://schemas.microsoft.com/office/drawing/2014/main" id="{CEEF1FB0-30B8-34A7-B959-BB7337A05075}"/>
              </a:ext>
            </a:extLst>
          </p:cNvPr>
          <p:cNvCxnSpPr>
            <a:cxnSpLocks/>
          </p:cNvCxnSpPr>
          <p:nvPr/>
        </p:nvCxnSpPr>
        <p:spPr>
          <a:xfrm flipH="1">
            <a:off x="1599754" y="2696494"/>
            <a:ext cx="144000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17" name="Skupina 116">
            <a:extLst>
              <a:ext uri="{FF2B5EF4-FFF2-40B4-BE49-F238E27FC236}">
                <a16:creationId xmlns:a16="http://schemas.microsoft.com/office/drawing/2014/main" id="{90C9AB2F-FD78-E597-EBCB-624F54256B58}"/>
              </a:ext>
            </a:extLst>
          </p:cNvPr>
          <p:cNvGrpSpPr/>
          <p:nvPr/>
        </p:nvGrpSpPr>
        <p:grpSpPr>
          <a:xfrm>
            <a:off x="4245022" y="394158"/>
            <a:ext cx="1618883" cy="636749"/>
            <a:chOff x="2332916" y="1502152"/>
            <a:chExt cx="1618883" cy="636749"/>
          </a:xfrm>
        </p:grpSpPr>
        <p:sp>
          <p:nvSpPr>
            <p:cNvPr id="118" name="Vývojový diagram: rozhodnutí 117">
              <a:extLst>
                <a:ext uri="{FF2B5EF4-FFF2-40B4-BE49-F238E27FC236}">
                  <a16:creationId xmlns:a16="http://schemas.microsoft.com/office/drawing/2014/main" id="{DBDDDD1B-AF31-1C31-4E93-17BE451479AB}"/>
                </a:ext>
              </a:extLst>
            </p:cNvPr>
            <p:cNvSpPr/>
            <p:nvPr/>
          </p:nvSpPr>
          <p:spPr>
            <a:xfrm>
              <a:off x="2332916" y="1502152"/>
              <a:ext cx="1618883" cy="636749"/>
            </a:xfrm>
            <a:prstGeom prst="flowChartDecision">
              <a:avLst/>
            </a:prstGeom>
            <a:noFill/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9" name="TextovéPole 118">
              <a:extLst>
                <a:ext uri="{FF2B5EF4-FFF2-40B4-BE49-F238E27FC236}">
                  <a16:creationId xmlns:a16="http://schemas.microsoft.com/office/drawing/2014/main" id="{37630E7C-3C38-6FC9-5FDC-D751922BDF83}"/>
                </a:ext>
              </a:extLst>
            </p:cNvPr>
            <p:cNvSpPr txBox="1"/>
            <p:nvPr/>
          </p:nvSpPr>
          <p:spPr>
            <a:xfrm>
              <a:off x="2661303" y="1689721"/>
              <a:ext cx="960930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100" dirty="0" err="1"/>
                <a:t>pocet</a:t>
              </a:r>
              <a:r>
                <a:rPr lang="cs-CZ" sz="1100" dirty="0"/>
                <a:t> = 0</a:t>
              </a:r>
            </a:p>
          </p:txBody>
        </p:sp>
      </p:grpSp>
      <p:cxnSp>
        <p:nvCxnSpPr>
          <p:cNvPr id="121" name="Přímá spojnice se šipkou 120">
            <a:extLst>
              <a:ext uri="{FF2B5EF4-FFF2-40B4-BE49-F238E27FC236}">
                <a16:creationId xmlns:a16="http://schemas.microsoft.com/office/drawing/2014/main" id="{674EE9A3-FB27-DDE8-36F3-9AF2470492AE}"/>
              </a:ext>
            </a:extLst>
          </p:cNvPr>
          <p:cNvCxnSpPr>
            <a:cxnSpLocks/>
          </p:cNvCxnSpPr>
          <p:nvPr/>
        </p:nvCxnSpPr>
        <p:spPr>
          <a:xfrm flipV="1">
            <a:off x="5863905" y="707363"/>
            <a:ext cx="258610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2" name="TextovéPole 121">
            <a:extLst>
              <a:ext uri="{FF2B5EF4-FFF2-40B4-BE49-F238E27FC236}">
                <a16:creationId xmlns:a16="http://schemas.microsoft.com/office/drawing/2014/main" id="{C6C16B61-8AC3-F1B3-1255-D5F8915BFD34}"/>
              </a:ext>
            </a:extLst>
          </p:cNvPr>
          <p:cNvSpPr txBox="1"/>
          <p:nvPr/>
        </p:nvSpPr>
        <p:spPr>
          <a:xfrm>
            <a:off x="5750773" y="461959"/>
            <a:ext cx="3975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Ne</a:t>
            </a:r>
          </a:p>
        </p:txBody>
      </p:sp>
      <p:cxnSp>
        <p:nvCxnSpPr>
          <p:cNvPr id="124" name="Přímá spojnice 123">
            <a:extLst>
              <a:ext uri="{FF2B5EF4-FFF2-40B4-BE49-F238E27FC236}">
                <a16:creationId xmlns:a16="http://schemas.microsoft.com/office/drawing/2014/main" id="{734C626C-153E-192B-08BB-C69B63D32C4A}"/>
              </a:ext>
            </a:extLst>
          </p:cNvPr>
          <p:cNvCxnSpPr>
            <a:stCxn id="118" idx="2"/>
          </p:cNvCxnSpPr>
          <p:nvPr/>
        </p:nvCxnSpPr>
        <p:spPr>
          <a:xfrm flipH="1">
            <a:off x="5053874" y="1030907"/>
            <a:ext cx="590" cy="904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6" name="Přímá spojnice 125">
            <a:extLst>
              <a:ext uri="{FF2B5EF4-FFF2-40B4-BE49-F238E27FC236}">
                <a16:creationId xmlns:a16="http://schemas.microsoft.com/office/drawing/2014/main" id="{B267857F-D90D-00FA-AB7B-405C7EA1E44C}"/>
              </a:ext>
            </a:extLst>
          </p:cNvPr>
          <p:cNvCxnSpPr/>
          <p:nvPr/>
        </p:nvCxnSpPr>
        <p:spPr>
          <a:xfrm flipV="1">
            <a:off x="5053874" y="1113470"/>
            <a:ext cx="449334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8" name="Přímá spojnice se šipkou 127">
            <a:extLst>
              <a:ext uri="{FF2B5EF4-FFF2-40B4-BE49-F238E27FC236}">
                <a16:creationId xmlns:a16="http://schemas.microsoft.com/office/drawing/2014/main" id="{36448FF9-49A7-D26C-6E0D-5E54810B0D40}"/>
              </a:ext>
            </a:extLst>
          </p:cNvPr>
          <p:cNvCxnSpPr>
            <a:endCxn id="14" idx="2"/>
          </p:cNvCxnSpPr>
          <p:nvPr/>
        </p:nvCxnSpPr>
        <p:spPr>
          <a:xfrm flipV="1">
            <a:off x="9547221" y="935718"/>
            <a:ext cx="1" cy="17775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30" name="Obrázek 129">
            <a:extLst>
              <a:ext uri="{FF2B5EF4-FFF2-40B4-BE49-F238E27FC236}">
                <a16:creationId xmlns:a16="http://schemas.microsoft.com/office/drawing/2014/main" id="{58D2A6CA-EC32-83F4-42D1-552E389712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0741" y="1346151"/>
            <a:ext cx="5371212" cy="5227979"/>
          </a:xfrm>
          <a:prstGeom prst="rect">
            <a:avLst/>
          </a:prstGeom>
        </p:spPr>
      </p:pic>
      <p:cxnSp>
        <p:nvCxnSpPr>
          <p:cNvPr id="132" name="Přímá spojnice 131">
            <a:extLst>
              <a:ext uri="{FF2B5EF4-FFF2-40B4-BE49-F238E27FC236}">
                <a16:creationId xmlns:a16="http://schemas.microsoft.com/office/drawing/2014/main" id="{151CEE27-558A-E111-B1D2-C7436E0F0419}"/>
              </a:ext>
            </a:extLst>
          </p:cNvPr>
          <p:cNvCxnSpPr>
            <a:cxnSpLocks/>
          </p:cNvCxnSpPr>
          <p:nvPr/>
        </p:nvCxnSpPr>
        <p:spPr>
          <a:xfrm flipV="1">
            <a:off x="3359015" y="1900238"/>
            <a:ext cx="6120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4" name="Přímá spojnice 133">
            <a:extLst>
              <a:ext uri="{FF2B5EF4-FFF2-40B4-BE49-F238E27FC236}">
                <a16:creationId xmlns:a16="http://schemas.microsoft.com/office/drawing/2014/main" id="{257AD4DE-8225-F6E0-7BEC-5D5DEC53406F}"/>
              </a:ext>
            </a:extLst>
          </p:cNvPr>
          <p:cNvCxnSpPr/>
          <p:nvPr/>
        </p:nvCxnSpPr>
        <p:spPr>
          <a:xfrm>
            <a:off x="3967130" y="701209"/>
            <a:ext cx="0" cy="119107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0" name="Přímá spojnice 139">
            <a:extLst>
              <a:ext uri="{FF2B5EF4-FFF2-40B4-BE49-F238E27FC236}">
                <a16:creationId xmlns:a16="http://schemas.microsoft.com/office/drawing/2014/main" id="{5E37F70E-DCDC-0222-0A88-D56B7324C6F0}"/>
              </a:ext>
            </a:extLst>
          </p:cNvPr>
          <p:cNvCxnSpPr/>
          <p:nvPr/>
        </p:nvCxnSpPr>
        <p:spPr>
          <a:xfrm flipH="1">
            <a:off x="1097733" y="5844764"/>
            <a:ext cx="14040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4" name="Přímá spojnice se šipkou 143">
            <a:extLst>
              <a:ext uri="{FF2B5EF4-FFF2-40B4-BE49-F238E27FC236}">
                <a16:creationId xmlns:a16="http://schemas.microsoft.com/office/drawing/2014/main" id="{3EDC6A6A-E7C7-C850-6324-11CCD5CBFE13}"/>
              </a:ext>
            </a:extLst>
          </p:cNvPr>
          <p:cNvCxnSpPr>
            <a:cxnSpLocks/>
          </p:cNvCxnSpPr>
          <p:nvPr/>
        </p:nvCxnSpPr>
        <p:spPr>
          <a:xfrm flipV="1">
            <a:off x="1105684" y="2927578"/>
            <a:ext cx="0" cy="2917186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652448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BE67916-2E54-BB79-8F53-ECE68DDACC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82545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>
            <a:extLst>
              <a:ext uri="{FF2B5EF4-FFF2-40B4-BE49-F238E27FC236}">
                <a16:creationId xmlns:a16="http://schemas.microsoft.com/office/drawing/2014/main" id="{A1AB2C59-A947-EA43-BAF4-CAC3F3485C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6561001"/>
              </p:ext>
            </p:extLst>
          </p:nvPr>
        </p:nvGraphicFramePr>
        <p:xfrm>
          <a:off x="2843049" y="1307442"/>
          <a:ext cx="6505902" cy="5029819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2168634">
                  <a:extLst>
                    <a:ext uri="{9D8B030D-6E8A-4147-A177-3AD203B41FA5}">
                      <a16:colId xmlns:a16="http://schemas.microsoft.com/office/drawing/2014/main" val="3951561961"/>
                    </a:ext>
                  </a:extLst>
                </a:gridCol>
                <a:gridCol w="2168634">
                  <a:extLst>
                    <a:ext uri="{9D8B030D-6E8A-4147-A177-3AD203B41FA5}">
                      <a16:colId xmlns:a16="http://schemas.microsoft.com/office/drawing/2014/main" val="1139536509"/>
                    </a:ext>
                  </a:extLst>
                </a:gridCol>
                <a:gridCol w="2168634">
                  <a:extLst>
                    <a:ext uri="{9D8B030D-6E8A-4147-A177-3AD203B41FA5}">
                      <a16:colId xmlns:a16="http://schemas.microsoft.com/office/drawing/2014/main" val="1612622162"/>
                    </a:ext>
                  </a:extLst>
                </a:gridCol>
              </a:tblGrid>
              <a:tr h="23532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b="1" dirty="0"/>
                        <a:t>Příkaz / konstrukce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b="1" dirty="0"/>
                        <a:t>Základní syntaxe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b="1" dirty="0"/>
                        <a:t>Sémantika</a:t>
                      </a:r>
                    </a:p>
                  </a:txBody>
                  <a:tcPr marL="51192" marR="51192" marT="25596" marB="25596" anchor="ctr"/>
                </a:tc>
                <a:extLst>
                  <a:ext uri="{0D108BD9-81ED-4DB2-BD59-A6C34878D82A}">
                    <a16:rowId xmlns:a16="http://schemas.microsoft.com/office/drawing/2014/main" val="1986512000"/>
                  </a:ext>
                </a:extLst>
              </a:tr>
              <a:tr h="23532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Výstup </a:t>
                      </a:r>
                      <a:r>
                        <a:rPr lang="cs-CZ" sz="1000" dirty="0" err="1"/>
                        <a:t>print</a:t>
                      </a:r>
                      <a:r>
                        <a:rPr lang="cs-CZ" sz="1000" dirty="0"/>
                        <a:t>()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 err="1"/>
                        <a:t>print</a:t>
                      </a:r>
                      <a:r>
                        <a:rPr lang="cs-CZ" sz="1000" dirty="0"/>
                        <a:t>("Ahoj")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Vypíše údaj na obrazovku.</a:t>
                      </a:r>
                    </a:p>
                  </a:txBody>
                  <a:tcPr marL="51192" marR="51192" marT="25596" marB="25596" anchor="ctr"/>
                </a:tc>
                <a:extLst>
                  <a:ext uri="{0D108BD9-81ED-4DB2-BD59-A6C34878D82A}">
                    <a16:rowId xmlns:a16="http://schemas.microsoft.com/office/drawing/2014/main" val="1721674741"/>
                  </a:ext>
                </a:extLst>
              </a:tr>
              <a:tr h="41181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Vstup input()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jmeno = input("Zadej jméno: ")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Požádá uživatele o zadání údaje. Výsledkem je text (str).</a:t>
                      </a:r>
                    </a:p>
                  </a:txBody>
                  <a:tcPr marL="51192" marR="51192" marT="25596" marB="25596" anchor="ctr"/>
                </a:tc>
                <a:extLst>
                  <a:ext uri="{0D108BD9-81ED-4DB2-BD59-A6C34878D82A}">
                    <a16:rowId xmlns:a16="http://schemas.microsoft.com/office/drawing/2014/main" val="2120974864"/>
                  </a:ext>
                </a:extLst>
              </a:tr>
              <a:tr h="23532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Přiřazení =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vek = 18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Uloží hodnotu do proměnné.</a:t>
                      </a:r>
                    </a:p>
                  </a:txBody>
                  <a:tcPr marL="51192" marR="51192" marT="25596" marB="25596" anchor="ctr"/>
                </a:tc>
                <a:extLst>
                  <a:ext uri="{0D108BD9-81ED-4DB2-BD59-A6C34878D82A}">
                    <a16:rowId xmlns:a16="http://schemas.microsoft.com/office/drawing/2014/main" val="4222312019"/>
                  </a:ext>
                </a:extLst>
              </a:tr>
              <a:tr h="41181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Převod na celé číslo </a:t>
                      </a:r>
                      <a:r>
                        <a:rPr lang="cs-CZ" sz="1000" dirty="0" err="1"/>
                        <a:t>int</a:t>
                      </a:r>
                      <a:r>
                        <a:rPr lang="cs-CZ" sz="1000" dirty="0"/>
                        <a:t>()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vek = int(input("Věk: "))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Převede zadaný text na celé číslo.</a:t>
                      </a:r>
                    </a:p>
                  </a:txBody>
                  <a:tcPr marL="51192" marR="51192" marT="25596" marB="25596" anchor="ctr"/>
                </a:tc>
                <a:extLst>
                  <a:ext uri="{0D108BD9-81ED-4DB2-BD59-A6C34878D82A}">
                    <a16:rowId xmlns:a16="http://schemas.microsoft.com/office/drawing/2014/main" val="3311421270"/>
                  </a:ext>
                </a:extLst>
              </a:tr>
              <a:tr h="41181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Převod na desetinné číslo </a:t>
                      </a:r>
                      <a:r>
                        <a:rPr lang="cs-CZ" sz="1000" dirty="0" err="1"/>
                        <a:t>float</a:t>
                      </a:r>
                      <a:r>
                        <a:rPr lang="cs-CZ" sz="1000" dirty="0"/>
                        <a:t>()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x = </a:t>
                      </a:r>
                      <a:r>
                        <a:rPr lang="cs-CZ" sz="1000" dirty="0" err="1"/>
                        <a:t>float</a:t>
                      </a:r>
                      <a:r>
                        <a:rPr lang="cs-CZ" sz="1000" dirty="0"/>
                        <a:t>(input("Číslo: "))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Převede text na desetinné číslo.</a:t>
                      </a:r>
                    </a:p>
                  </a:txBody>
                  <a:tcPr marL="51192" marR="51192" marT="25596" marB="25596" anchor="ctr"/>
                </a:tc>
                <a:extLst>
                  <a:ext uri="{0D108BD9-81ED-4DB2-BD59-A6C34878D82A}">
                    <a16:rowId xmlns:a16="http://schemas.microsoft.com/office/drawing/2014/main" val="787525995"/>
                  </a:ext>
                </a:extLst>
              </a:tr>
              <a:tr h="41181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Podmínka if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if vek &gt;= 18: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Provede následující blok, pokud je podmínka pravdivá.</a:t>
                      </a:r>
                    </a:p>
                  </a:txBody>
                  <a:tcPr marL="51192" marR="51192" marT="25596" marB="25596" anchor="ctr"/>
                </a:tc>
                <a:extLst>
                  <a:ext uri="{0D108BD9-81ED-4DB2-BD59-A6C34878D82A}">
                    <a16:rowId xmlns:a16="http://schemas.microsoft.com/office/drawing/2014/main" val="767956760"/>
                  </a:ext>
                </a:extLst>
              </a:tr>
              <a:tr h="41181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Větev else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 err="1"/>
                        <a:t>else</a:t>
                      </a:r>
                      <a:r>
                        <a:rPr lang="cs-CZ" sz="1000" dirty="0"/>
                        <a:t>: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Provede blok, pokud předchozí podmínka není pravdivá.</a:t>
                      </a:r>
                    </a:p>
                  </a:txBody>
                  <a:tcPr marL="51192" marR="51192" marT="25596" marB="25596" anchor="ctr"/>
                </a:tc>
                <a:extLst>
                  <a:ext uri="{0D108BD9-81ED-4DB2-BD59-A6C34878D82A}">
                    <a16:rowId xmlns:a16="http://schemas.microsoft.com/office/drawing/2014/main" val="1236446139"/>
                  </a:ext>
                </a:extLst>
              </a:tr>
              <a:tr h="23532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Další podmínka elif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 err="1"/>
                        <a:t>elif</a:t>
                      </a:r>
                      <a:r>
                        <a:rPr lang="cs-CZ" sz="1000" dirty="0"/>
                        <a:t> vek &gt;= 15: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Ověří další podmínku.</a:t>
                      </a:r>
                    </a:p>
                  </a:txBody>
                  <a:tcPr marL="51192" marR="51192" marT="25596" marB="25596" anchor="ctr"/>
                </a:tc>
                <a:extLst>
                  <a:ext uri="{0D108BD9-81ED-4DB2-BD59-A6C34878D82A}">
                    <a16:rowId xmlns:a16="http://schemas.microsoft.com/office/drawing/2014/main" val="1908661830"/>
                  </a:ext>
                </a:extLst>
              </a:tr>
              <a:tr h="23532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Cyklus for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 err="1"/>
                        <a:t>for</a:t>
                      </a:r>
                      <a:r>
                        <a:rPr lang="cs-CZ" sz="1000" dirty="0"/>
                        <a:t> i in </a:t>
                      </a:r>
                      <a:r>
                        <a:rPr lang="cs-CZ" sz="1000" dirty="0" err="1"/>
                        <a:t>range</a:t>
                      </a:r>
                      <a:r>
                        <a:rPr lang="cs-CZ" sz="1000" dirty="0"/>
                        <a:t>(5):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Opakuje blok určený </a:t>
                      </a:r>
                      <a:r>
                        <a:rPr lang="cs-CZ" sz="1000" dirty="0" err="1"/>
                        <a:t>početkrát</a:t>
                      </a:r>
                      <a:r>
                        <a:rPr lang="cs-CZ" sz="1000" dirty="0"/>
                        <a:t>.</a:t>
                      </a:r>
                    </a:p>
                  </a:txBody>
                  <a:tcPr marL="51192" marR="51192" marT="25596" marB="25596" anchor="ctr"/>
                </a:tc>
                <a:extLst>
                  <a:ext uri="{0D108BD9-81ED-4DB2-BD59-A6C34878D82A}">
                    <a16:rowId xmlns:a16="http://schemas.microsoft.com/office/drawing/2014/main" val="643643654"/>
                  </a:ext>
                </a:extLst>
              </a:tr>
              <a:tr h="41181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Cyklus while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while x &lt; 10: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Opakuje blok, dokud je podmínka pravdivá.</a:t>
                      </a:r>
                    </a:p>
                  </a:txBody>
                  <a:tcPr marL="51192" marR="51192" marT="25596" marB="25596" anchor="ctr"/>
                </a:tc>
                <a:extLst>
                  <a:ext uri="{0D108BD9-81ED-4DB2-BD59-A6C34878D82A}">
                    <a16:rowId xmlns:a16="http://schemas.microsoft.com/office/drawing/2014/main" val="1689956261"/>
                  </a:ext>
                </a:extLst>
              </a:tr>
              <a:tr h="23532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break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break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Okamžitě ukončí cyklus.</a:t>
                      </a:r>
                    </a:p>
                  </a:txBody>
                  <a:tcPr marL="51192" marR="51192" marT="25596" marB="25596" anchor="ctr"/>
                </a:tc>
                <a:extLst>
                  <a:ext uri="{0D108BD9-81ED-4DB2-BD59-A6C34878D82A}">
                    <a16:rowId xmlns:a16="http://schemas.microsoft.com/office/drawing/2014/main" val="1319226472"/>
                  </a:ext>
                </a:extLst>
              </a:tr>
              <a:tr h="41181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continue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continue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Přeskočí zbytek aktuálního průchodu cyklem.</a:t>
                      </a:r>
                    </a:p>
                  </a:txBody>
                  <a:tcPr marL="51192" marR="51192" marT="25596" marB="25596" anchor="ctr"/>
                </a:tc>
                <a:extLst>
                  <a:ext uri="{0D108BD9-81ED-4DB2-BD59-A6C34878D82A}">
                    <a16:rowId xmlns:a16="http://schemas.microsoft.com/office/drawing/2014/main" val="2494047603"/>
                  </a:ext>
                </a:extLst>
              </a:tr>
              <a:tr h="23532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Definice funkce def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def pozdrav():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Vytvoří vlastní funkci.</a:t>
                      </a:r>
                    </a:p>
                  </a:txBody>
                  <a:tcPr marL="51192" marR="51192" marT="25596" marB="25596" anchor="ctr"/>
                </a:tc>
                <a:extLst>
                  <a:ext uri="{0D108BD9-81ED-4DB2-BD59-A6C34878D82A}">
                    <a16:rowId xmlns:a16="http://schemas.microsoft.com/office/drawing/2014/main" val="2385268873"/>
                  </a:ext>
                </a:extLst>
              </a:tr>
              <a:tr h="23532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return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return vysledek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Ukončí funkci a vrátí její výsledek.</a:t>
                      </a:r>
                    </a:p>
                  </a:txBody>
                  <a:tcPr marL="51192" marR="51192" marT="25596" marB="25596" anchor="ctr"/>
                </a:tc>
                <a:extLst>
                  <a:ext uri="{0D108BD9-81ED-4DB2-BD59-A6C34878D82A}">
                    <a16:rowId xmlns:a16="http://schemas.microsoft.com/office/drawing/2014/main" val="169063343"/>
                  </a:ext>
                </a:extLst>
              </a:tr>
              <a:tr h="23532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import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import math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Zpřístupní modul a jeho funkce.</a:t>
                      </a:r>
                    </a:p>
                  </a:txBody>
                  <a:tcPr marL="51192" marR="51192" marT="25596" marB="25596" anchor="ctr"/>
                </a:tc>
                <a:extLst>
                  <a:ext uri="{0D108BD9-81ED-4DB2-BD59-A6C34878D82A}">
                    <a16:rowId xmlns:a16="http://schemas.microsoft.com/office/drawing/2014/main" val="3187097111"/>
                  </a:ext>
                </a:extLst>
              </a:tr>
            </a:tbl>
          </a:graphicData>
        </a:graphic>
      </p:graphicFrame>
      <p:sp>
        <p:nvSpPr>
          <p:cNvPr id="4" name="TextovéPole 3">
            <a:extLst>
              <a:ext uri="{FF2B5EF4-FFF2-40B4-BE49-F238E27FC236}">
                <a16:creationId xmlns:a16="http://schemas.microsoft.com/office/drawing/2014/main" id="{AECDF489-24F5-A489-5B21-C9F3FD0F6B64}"/>
              </a:ext>
            </a:extLst>
          </p:cNvPr>
          <p:cNvSpPr txBox="1"/>
          <p:nvPr/>
        </p:nvSpPr>
        <p:spPr>
          <a:xfrm>
            <a:off x="387350" y="520739"/>
            <a:ext cx="495935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1400" b="1" dirty="0"/>
              <a:t>syntaxi</a:t>
            </a:r>
            <a:r>
              <a:rPr lang="cs-CZ" sz="1400" dirty="0"/>
              <a:t> = jak se příkaz správně zapisuje,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1400" b="1" dirty="0"/>
              <a:t>sémantiku</a:t>
            </a:r>
            <a:r>
              <a:rPr lang="cs-CZ" sz="1400" dirty="0"/>
              <a:t> = co příkaz znamená a co po spuštění udělá. 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35971895-AA17-80F9-24D3-178D9C258405}"/>
              </a:ext>
            </a:extLst>
          </p:cNvPr>
          <p:cNvSpPr txBox="1"/>
          <p:nvPr/>
        </p:nvSpPr>
        <p:spPr>
          <a:xfrm>
            <a:off x="387350" y="139184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800" b="1" dirty="0"/>
              <a:t>Základní příkazy a konstrukce Pythonu</a:t>
            </a:r>
          </a:p>
        </p:txBody>
      </p:sp>
    </p:spTree>
    <p:extLst>
      <p:ext uri="{BB962C8B-B14F-4D97-AF65-F5344CB8AC3E}">
        <p14:creationId xmlns:p14="http://schemas.microsoft.com/office/powerpoint/2010/main" val="249572793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1457</TotalTime>
  <Words>1669</Words>
  <Application>Microsoft Office PowerPoint</Application>
  <PresentationFormat>Širokoúhlá obrazovka</PresentationFormat>
  <Paragraphs>296</Paragraphs>
  <Slides>15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21" baseType="lpstr">
      <vt:lpstr>Aptos</vt:lpstr>
      <vt:lpstr>Aptos Display</vt:lpstr>
      <vt:lpstr>Arial</vt:lpstr>
      <vt:lpstr>Arial Unicode MS</vt:lpstr>
      <vt:lpstr>Cambria Math</vt:lpstr>
      <vt:lpstr>Motiv Office</vt:lpstr>
      <vt:lpstr>Základní příkazy PYTHONu INV 205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ucebna 14</dc:creator>
  <cp:lastModifiedBy>ucebna 14</cp:lastModifiedBy>
  <cp:revision>35</cp:revision>
  <cp:lastPrinted>2026-09-13T09:16:41Z</cp:lastPrinted>
  <dcterms:created xsi:type="dcterms:W3CDTF">2026-09-09T08:07:33Z</dcterms:created>
  <dcterms:modified xsi:type="dcterms:W3CDTF">2026-09-14T13:31:26Z</dcterms:modified>
</cp:coreProperties>
</file>