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A55D9-8812-899A-3395-EF7116E68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49B198-60FE-C558-0F1D-3CE5CD02C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9C1A57-4084-C82B-1B1E-D09EA2E77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FA73AD-5C46-9E6F-0B9F-FA43DE7D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EBBD87-0429-11A3-A4C7-75A4357E6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88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8F4069-CD78-B39E-3327-A46FDDAD9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B0559A-32CF-EDD7-5252-7CA920F0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3B15AA-928A-4619-6ECD-88DD0B894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057DF4-03A5-5F0A-57B1-1D7B5D71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1139FC-2F0A-B6C6-9E14-6CD0B501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1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9E9C52-0348-716D-5FC1-0884AE710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11160F-0B05-7917-9C61-923805C5B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D47605C-3D11-DD15-7463-0CED484E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91076-2150-CEB0-CFAE-AB8073A1B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592461-78CE-1EF5-2465-267611203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1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C5335-F0A2-45C7-C00A-B81FD647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2FB77E-C658-9508-1B64-ADC02733F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FE72642-2580-B2B2-EB40-EE5372041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F8DC34-95C7-484E-404B-1DB9D40F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EEF2E9-21E2-5988-59D2-DC18814B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BC3588-8361-2B80-3187-7230CB6C7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39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923FDD-8D2B-DBF6-C0B2-1838AC1D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30DA47A-7E95-90D9-E5CF-AF8C6B878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7DEFA62-0E0B-A81B-8D5C-3AACA873B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FA806F1-C1B4-8AEB-71F1-4A1B98E82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087845-8535-047B-345B-5F891C49C5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A40387-163D-AD9A-78AE-736FCEDE2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8EEEEA2-A74A-BF8C-13ED-F9E10139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932C115-9352-AC3B-7862-E1A99E5B1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53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6DA1E9-EF1C-D216-650F-446F60B63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F23397-2586-52C8-75DD-72E7B56B6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81296B6-594F-256B-E96D-1EC81B2F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048664-8EA0-92B8-648C-7A9012D4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464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374A922-8B7B-489D-1F05-B70BFBAB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CA56813-4C2B-E28F-59C2-82BF5C1F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49DF58-E983-2BB9-969C-05BC3307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9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8114D0-317E-8769-95BE-6F52FF541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18FAE9-C93A-80CE-C892-B4F86C6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9EC2539-B540-628D-0DD9-23AB4AB84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9A6FF7-E7FB-9C25-0541-C8B09C2D1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99FDB7E-F26E-5B24-92BE-901BD6F0E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A3BAFD-ADAD-DAFF-DF69-27F8161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383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D3A689-328C-AECE-9D13-37DB903B7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5C94A87-BDE7-4D21-77FB-5631410D6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E22ADA-9628-E38C-3996-F56065E58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C9A200C-97FC-8DAE-CDB2-78C5D477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1CBB45-0AC5-1183-533B-610CCFA13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76D20C-753E-E4D8-82AE-4E5A88DA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1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AD229-B86D-371B-E940-E5CB58BF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9C3529-797F-AB07-32AE-F34C3666D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6BDD11-6DD5-6FC0-0640-D0D2B2B3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939BD6-37D9-D781-9394-602EA12AE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51EE51-CA45-EEA7-76BB-899EA0D6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90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1232569-18D1-8FC2-E3E4-CAB87761E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742A5-00E0-2EE0-BB57-F54C6B93DF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C5B391-3B25-01FC-C158-211DAAA3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E6E945-0607-A904-0B72-3A4D8454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A32AFD-65BF-2D04-8223-16618C65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15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BEDBC6-00CB-997C-3A75-F2D6B68B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5F65BEC-558A-D7E5-4F1F-536A92CC7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94E01A-6827-D57B-E240-3BEBFB0D9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6369-5BF7-44BA-B4AE-C537981045A6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18E55D-8744-FCAF-68E6-137904D312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C06657-74B3-74BB-BA11-62FE07AB4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46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65880-FA8D-7D4D-EF3B-6EB7A39DC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29927"/>
            <a:ext cx="9144000" cy="1349447"/>
          </a:xfrm>
        </p:spPr>
        <p:txBody>
          <a:bodyPr>
            <a:normAutofit/>
          </a:bodyPr>
          <a:lstStyle/>
          <a:p>
            <a:r>
              <a:rPr lang="cs-CZ" sz="4400" dirty="0"/>
              <a:t>Tvorba softwaru</a:t>
            </a:r>
            <a:br>
              <a:rPr lang="cs-CZ" sz="4400"/>
            </a:br>
            <a:r>
              <a:rPr lang="cs-CZ" sz="4400"/>
              <a:t>INV </a:t>
            </a:r>
            <a:r>
              <a:rPr lang="cs-CZ" sz="4400" dirty="0"/>
              <a:t>2</a:t>
            </a:r>
            <a:r>
              <a:rPr lang="cs-CZ" sz="4400"/>
              <a:t>00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5780A6-95A2-EC61-8281-69217D7C95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3077" y="3644778"/>
            <a:ext cx="3985846" cy="18943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Od zadání po hotový program</a:t>
            </a:r>
          </a:p>
          <a:p>
            <a:r>
              <a:rPr lang="cs-CZ" dirty="0"/>
              <a:t>Zadání</a:t>
            </a:r>
          </a:p>
          <a:p>
            <a:r>
              <a:rPr lang="cs-CZ" dirty="0"/>
              <a:t>Požadavky uživatele</a:t>
            </a:r>
          </a:p>
          <a:p>
            <a:r>
              <a:rPr lang="cs-CZ" dirty="0"/>
              <a:t>Návrh</a:t>
            </a:r>
          </a:p>
          <a:p>
            <a:r>
              <a:rPr lang="cs-CZ" dirty="0"/>
              <a:t>Programování</a:t>
            </a:r>
          </a:p>
          <a:p>
            <a:r>
              <a:rPr lang="cs-CZ" dirty="0"/>
              <a:t>Testování a opravy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75F92C-6433-4097-1FF0-066C40449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E858632-647A-0369-494B-B8B71DAA90E6}"/>
              </a:ext>
            </a:extLst>
          </p:cNvPr>
          <p:cNvSpPr txBox="1"/>
          <p:nvPr/>
        </p:nvSpPr>
        <p:spPr>
          <a:xfrm>
            <a:off x="422031" y="6084277"/>
            <a:ext cx="119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24. 8.2026</a:t>
            </a:r>
          </a:p>
        </p:txBody>
      </p:sp>
    </p:spTree>
    <p:extLst>
      <p:ext uri="{BB962C8B-B14F-4D97-AF65-F5344CB8AC3E}">
        <p14:creationId xmlns:p14="http://schemas.microsoft.com/office/powerpoint/2010/main" val="31710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6EFAB79-4C49-E769-5927-583083AB1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38" b="26725"/>
          <a:stretch>
            <a:fillRect/>
          </a:stretch>
        </p:blipFill>
        <p:spPr>
          <a:xfrm>
            <a:off x="359428" y="2385145"/>
            <a:ext cx="11473144" cy="306944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EE67AD1-1280-0353-9241-31F2D32BF09B}"/>
              </a:ext>
            </a:extLst>
          </p:cNvPr>
          <p:cNvSpPr txBox="1"/>
          <p:nvPr/>
        </p:nvSpPr>
        <p:spPr>
          <a:xfrm>
            <a:off x="222638" y="262393"/>
            <a:ext cx="3077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 zadání po hotový program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1279B9-83CF-3BE6-6933-4A89EA80F650}"/>
              </a:ext>
            </a:extLst>
          </p:cNvPr>
          <p:cNvSpPr txBox="1"/>
          <p:nvPr/>
        </p:nvSpPr>
        <p:spPr>
          <a:xfrm>
            <a:off x="359428" y="826936"/>
            <a:ext cx="1140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Vývoj softwaru probíhá v několika navazujících etapách – od zadání a návrhu přes programování a testování až po hotový funkční program.</a:t>
            </a:r>
          </a:p>
        </p:txBody>
      </p:sp>
    </p:spTree>
    <p:extLst>
      <p:ext uri="{BB962C8B-B14F-4D97-AF65-F5344CB8AC3E}">
        <p14:creationId xmlns:p14="http://schemas.microsoft.com/office/powerpoint/2010/main" val="34679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3842996-266E-4ADD-0661-643833E979A1}"/>
              </a:ext>
            </a:extLst>
          </p:cNvPr>
          <p:cNvSpPr txBox="1"/>
          <p:nvPr/>
        </p:nvSpPr>
        <p:spPr>
          <a:xfrm>
            <a:off x="341906" y="389614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Zadání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DD3890D-953A-AFFF-74CE-B9059BE87638}"/>
              </a:ext>
            </a:extLst>
          </p:cNvPr>
          <p:cNvSpPr txBox="1"/>
          <p:nvPr/>
        </p:nvSpPr>
        <p:spPr>
          <a:xfrm>
            <a:off x="341907" y="850790"/>
            <a:ext cx="11473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Kvalitní zadání přesně stanoví, co má program dělat, pro koho je určen, jaké podmínky musí splňovat a podle čeho bude hotové řešení posuzováno.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BA2C969-DDF3-FEB2-359C-BC51DFD47401}"/>
              </a:ext>
            </a:extLst>
          </p:cNvPr>
          <p:cNvSpPr txBox="1"/>
          <p:nvPr/>
        </p:nvSpPr>
        <p:spPr>
          <a:xfrm>
            <a:off x="341906" y="1497121"/>
            <a:ext cx="9589273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Zadání má obsahovat: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účel programu</a:t>
            </a:r>
            <a:r>
              <a:rPr lang="cs-CZ" dirty="0"/>
              <a:t> – proč má vzniknout a jaký problém řeší,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cílové uživatele</a:t>
            </a:r>
            <a:r>
              <a:rPr lang="cs-CZ" dirty="0"/>
              <a:t> – kdo bude program používat,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požadované funkce</a:t>
            </a:r>
            <a:r>
              <a:rPr lang="cs-CZ" dirty="0"/>
              <a:t> – co musí program umět,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vstupní a výstupní údaje</a:t>
            </a:r>
            <a:r>
              <a:rPr lang="cs-CZ" dirty="0"/>
              <a:t> – jaká data přijímá a jaké výsledky poskytuje,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pravidla a omezení</a:t>
            </a:r>
            <a:r>
              <a:rPr lang="cs-CZ" dirty="0"/>
              <a:t> – například zabezpečení, rychlost nebo podporovaná zařízení,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vzhled a způsob ovládání</a:t>
            </a:r>
            <a:r>
              <a:rPr lang="cs-CZ" dirty="0"/>
              <a:t> – základní požadavky na uživatelské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termín, cenu a odpovědnosti</a:t>
            </a:r>
            <a:r>
              <a:rPr lang="cs-CZ" dirty="0"/>
              <a:t> – kdo, co a do kdy zajistí,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kritéria převzetí</a:t>
            </a:r>
            <a:r>
              <a:rPr lang="cs-CZ" dirty="0"/>
              <a:t> – podle čeho se ověří, že program zadání splňuje,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schvalování změn</a:t>
            </a:r>
            <a:r>
              <a:rPr lang="cs-CZ" dirty="0"/>
              <a:t> – jak se budou řešit pozdější úpravy požadavků.</a:t>
            </a:r>
          </a:p>
        </p:txBody>
      </p:sp>
    </p:spTree>
    <p:extLst>
      <p:ext uri="{BB962C8B-B14F-4D97-AF65-F5344CB8AC3E}">
        <p14:creationId xmlns:p14="http://schemas.microsoft.com/office/powerpoint/2010/main" val="65365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17CB56-786B-6330-94AD-11522AE812C6}"/>
              </a:ext>
            </a:extLst>
          </p:cNvPr>
          <p:cNvSpPr txBox="1"/>
          <p:nvPr/>
        </p:nvSpPr>
        <p:spPr>
          <a:xfrm>
            <a:off x="270344" y="262393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by nemělo chybět v požadavcích zadavatele: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8716B166-30D0-8615-74BA-24D718E89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88" y="1291733"/>
            <a:ext cx="7077223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účel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jaký problém má řešit,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cíloví uživatelé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jej bude používat,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požadované funkce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co musí program umět,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vstupní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jaká data bude uživatel zadávat,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výstupy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jaké výsledky má poskytovat,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rozhraní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má program vypadat a ovládat se,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podmínky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zařízení, operační systém, síťové připojení apod.,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přístupová práva, zálohování a ochrana osobních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výkon a spolehlivost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požadovaná rychlost, dostupnost a odolnost vůči chybám,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termín a rozpočet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kdy má být program dokončen a za jakou cenu,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kritéria přijetí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se ověří, že program všechny požadavky splňuje,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řešení změn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a jak schvaluje dodatečné úpravy.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0CA4708-E06D-5825-DBC4-55AB2829E9FC}"/>
              </a:ext>
            </a:extLst>
          </p:cNvPr>
          <p:cNvSpPr txBox="1"/>
          <p:nvPr/>
        </p:nvSpPr>
        <p:spPr>
          <a:xfrm>
            <a:off x="270344" y="669679"/>
            <a:ext cx="11705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Požadavky zadavatele musí jednoznačně určit, co má program dělat, pro koho je určen, za jakých podmínek má pracovat a podle čeho bude jeho splnění posuzováno.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B40CDA3-8927-46F0-E604-917BE222C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112" y="1431340"/>
            <a:ext cx="3636999" cy="454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3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C675C6-D285-F70F-B08A-76089AAF30A5}"/>
              </a:ext>
            </a:extLst>
          </p:cNvPr>
          <p:cNvSpPr txBox="1"/>
          <p:nvPr/>
        </p:nvSpPr>
        <p:spPr>
          <a:xfrm>
            <a:off x="242762" y="291313"/>
            <a:ext cx="995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Návrh: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A47625-628E-A0B0-9C0C-9D4A9536EEED}"/>
              </a:ext>
            </a:extLst>
          </p:cNvPr>
          <p:cNvSpPr txBox="1"/>
          <p:nvPr/>
        </p:nvSpPr>
        <p:spPr>
          <a:xfrm>
            <a:off x="242762" y="660645"/>
            <a:ext cx="11706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Návrh řešení vytváří analytik nebo softwarový architekt ve spolupráci se zadavatelem, uživateli a programátory. Řešení popisuje pomocí diagramů, modelů, pseudokódu, návrhů obrazovek a prototypů.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55130-F33A-C9DD-1B07-3D075699B020}"/>
              </a:ext>
            </a:extLst>
          </p:cNvPr>
          <p:cNvSpPr txBox="1"/>
          <p:nvPr/>
        </p:nvSpPr>
        <p:spPr>
          <a:xfrm>
            <a:off x="242762" y="1597130"/>
            <a:ext cx="1170647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Při návrhu používají: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slovní popis navrhovaného řešení,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vývojové diagramy znázorňující postup algoritmu,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diagramy struktury programu a vztahů mezi jeho částmi,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návrhy datových struktur a databáze,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náčrty uživatelského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pseudokód pro přesnější zápis algoritmů,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prototypy umožňující předběžně vyzkoušet navržené řešení.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E7C034C-EF2D-C547-FF48-1F1716677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1"/>
          <a:stretch>
            <a:fillRect/>
          </a:stretch>
        </p:blipFill>
        <p:spPr>
          <a:xfrm>
            <a:off x="6546456" y="2065747"/>
            <a:ext cx="5240942" cy="272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29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E47EBE3-16A6-7923-CC9E-92628E9B70F7}"/>
              </a:ext>
            </a:extLst>
          </p:cNvPr>
          <p:cNvSpPr txBox="1"/>
          <p:nvPr/>
        </p:nvSpPr>
        <p:spPr>
          <a:xfrm>
            <a:off x="310101" y="381663"/>
            <a:ext cx="158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BCA1EDD-B33C-927D-696B-1D4498445AEE}"/>
              </a:ext>
            </a:extLst>
          </p:cNvPr>
          <p:cNvSpPr txBox="1"/>
          <p:nvPr/>
        </p:nvSpPr>
        <p:spPr>
          <a:xfrm>
            <a:off x="310100" y="826446"/>
            <a:ext cx="115055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Programování může začít tehdy, když jsou požadavky jednoznačně stanoveny, řešení navrženo a zadavatelem schváleno.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444293D-8A9C-1C3D-2459-3B5863EA8BCA}"/>
              </a:ext>
            </a:extLst>
          </p:cNvPr>
          <p:cNvSpPr txBox="1"/>
          <p:nvPr/>
        </p:nvSpPr>
        <p:spPr>
          <a:xfrm>
            <a:off x="310100" y="1271229"/>
            <a:ext cx="11505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 větších projektů se však návrh a programování mohou částečně překrývat. Program se často vyvíjí postupně po menších částech, které se průběžně konzultují, testují a upravují.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7EDC0609-045F-1DCA-D52A-122E12DBC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00" y="2492987"/>
            <a:ext cx="5394785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požadavky zadavatele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jasně stanoveny a odsouhlaseny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problém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analyzován a rozdělen na menší části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vytvořen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návrh řešení a algoritmů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určeny potřebné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datové struktury, technologie a vývojové nástroje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jasné, podle jakých kritérií se bude správnost programu ověřovat,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zadavatel nebo odpovědná osoba návrh schválí.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EB4ED89-952B-D0C4-5363-DC4B0F2ED120}"/>
              </a:ext>
            </a:extLst>
          </p:cNvPr>
          <p:cNvSpPr txBox="1"/>
          <p:nvPr/>
        </p:nvSpPr>
        <p:spPr>
          <a:xfrm>
            <a:off x="310100" y="2062937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Programátor může přistoupit k programování, když: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D800420-11E6-FC37-FB6E-EA726E1FC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" t="9179" b="12040"/>
          <a:stretch>
            <a:fillRect/>
          </a:stretch>
        </p:blipFill>
        <p:spPr>
          <a:xfrm>
            <a:off x="6070375" y="2577646"/>
            <a:ext cx="6097349" cy="229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32D579-60C8-0F96-E9BF-556C60598449}"/>
              </a:ext>
            </a:extLst>
          </p:cNvPr>
          <p:cNvSpPr txBox="1"/>
          <p:nvPr/>
        </p:nvSpPr>
        <p:spPr>
          <a:xfrm>
            <a:off x="246490" y="270344"/>
            <a:ext cx="116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Testování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F57F41-92BA-C96D-8CEF-74C977B98CD3}"/>
              </a:ext>
            </a:extLst>
          </p:cNvPr>
          <p:cNvSpPr txBox="1"/>
          <p:nvPr/>
        </p:nvSpPr>
        <p:spPr>
          <a:xfrm>
            <a:off x="246490" y="639676"/>
            <a:ext cx="11699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Testování ověřuje, zda program pracuje správně, splňuje požadavky zadavatele a bezpečně reaguje i na chybné nebo neočekávané vstupy.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DC18607-31E0-CF7F-25E0-E9FBA8FB6073}"/>
              </a:ext>
            </a:extLst>
          </p:cNvPr>
          <p:cNvSpPr txBox="1"/>
          <p:nvPr/>
        </p:nvSpPr>
        <p:spPr>
          <a:xfrm>
            <a:off x="246490" y="1286007"/>
            <a:ext cx="6766560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 testování se kontroluje: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jednotlivé funkce poskytují </a:t>
            </a:r>
            <a:r>
              <a:rPr lang="cs-CZ" b="1" dirty="0"/>
              <a:t>správné výsledky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program splňuje </a:t>
            </a:r>
            <a:r>
              <a:rPr lang="cs-CZ" b="1" dirty="0"/>
              <a:t>požadavky zadavatele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reaguje na </a:t>
            </a:r>
            <a:r>
              <a:rPr lang="cs-CZ" b="1" dirty="0"/>
              <a:t>chybné, neúplné a mezní vstupy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jeho ovládání </a:t>
            </a:r>
            <a:r>
              <a:rPr lang="cs-CZ" b="1" dirty="0"/>
              <a:t>srozumitelné a použitelné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program dostatečně </a:t>
            </a:r>
            <a:r>
              <a:rPr lang="cs-CZ" b="1" dirty="0"/>
              <a:t>rychlý, spolehlivý a bezpečný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správně spolupracuje s určeným zařízením a dalším softwarem.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D8825DB-74A0-FF28-29E3-552C33B3F5CC}"/>
              </a:ext>
            </a:extLst>
          </p:cNvPr>
          <p:cNvSpPr txBox="1"/>
          <p:nvPr/>
        </p:nvSpPr>
        <p:spPr>
          <a:xfrm>
            <a:off x="246489" y="3541169"/>
            <a:ext cx="6535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Zjištěné chyby se zaznamenají, opraví a program se znovu otestuje.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5B4F555-B475-8D07-4DE6-FBBAABBB2D6D}"/>
              </a:ext>
            </a:extLst>
          </p:cNvPr>
          <p:cNvSpPr txBox="1"/>
          <p:nvPr/>
        </p:nvSpPr>
        <p:spPr>
          <a:xfrm>
            <a:off x="246489" y="4011227"/>
            <a:ext cx="6766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Testování není jednorázový krok. Po každé opravě je nutné ověřit, zda chyba zmizela a zda oprava nezpůsobila další problémy.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3626B1C6-B2EC-9522-192E-8CF94461CD0D}"/>
              </a:ext>
            </a:extLst>
          </p:cNvPr>
          <p:cNvGrpSpPr/>
          <p:nvPr/>
        </p:nvGrpSpPr>
        <p:grpSpPr>
          <a:xfrm>
            <a:off x="8154060" y="1294952"/>
            <a:ext cx="3462796" cy="5312449"/>
            <a:chOff x="8154060" y="1294952"/>
            <a:chExt cx="3462796" cy="5312449"/>
          </a:xfrm>
        </p:grpSpPr>
        <p:sp>
          <p:nvSpPr>
            <p:cNvPr id="11" name="Vývojový diagram: postup 10">
              <a:extLst>
                <a:ext uri="{FF2B5EF4-FFF2-40B4-BE49-F238E27FC236}">
                  <a16:creationId xmlns:a16="http://schemas.microsoft.com/office/drawing/2014/main" id="{545ABFD1-1C07-97B6-2A48-BF46328E3272}"/>
                </a:ext>
              </a:extLst>
            </p:cNvPr>
            <p:cNvSpPr/>
            <p:nvPr/>
          </p:nvSpPr>
          <p:spPr>
            <a:xfrm>
              <a:off x="8388626" y="2144743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FD8323EA-0E71-514E-6F5F-855FAAF97028}"/>
                </a:ext>
              </a:extLst>
            </p:cNvPr>
            <p:cNvSpPr txBox="1"/>
            <p:nvPr/>
          </p:nvSpPr>
          <p:spPr>
            <a:xfrm>
              <a:off x="8802093" y="2175814"/>
              <a:ext cx="6042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Test</a:t>
              </a:r>
            </a:p>
          </p:txBody>
        </p: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7D345DE5-5A9A-AA17-FA84-48E4F650579B}"/>
                </a:ext>
              </a:extLst>
            </p:cNvPr>
            <p:cNvCxnSpPr>
              <a:stCxn id="11" idx="2"/>
            </p:cNvCxnSpPr>
            <p:nvPr/>
          </p:nvCxnSpPr>
          <p:spPr>
            <a:xfrm flipH="1">
              <a:off x="9104242" y="2576218"/>
              <a:ext cx="2" cy="588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Vývojový diagram: rozhodnutí 15">
              <a:extLst>
                <a:ext uri="{FF2B5EF4-FFF2-40B4-BE49-F238E27FC236}">
                  <a16:creationId xmlns:a16="http://schemas.microsoft.com/office/drawing/2014/main" id="{FAE6C532-C4AE-CAEF-3943-39BA53E225B5}"/>
                </a:ext>
              </a:extLst>
            </p:cNvPr>
            <p:cNvSpPr/>
            <p:nvPr/>
          </p:nvSpPr>
          <p:spPr>
            <a:xfrm>
              <a:off x="8154060" y="3182504"/>
              <a:ext cx="1932167" cy="1188514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803FA812-6F1C-2591-BC20-A632C59BCE23}"/>
                </a:ext>
              </a:extLst>
            </p:cNvPr>
            <p:cNvSpPr txBox="1"/>
            <p:nvPr/>
          </p:nvSpPr>
          <p:spPr>
            <a:xfrm>
              <a:off x="8233572" y="3582907"/>
              <a:ext cx="1773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Nalezena chyba?</a:t>
              </a:r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B4C5AFCE-2C80-B361-A42A-1B2CBD2DA1C7}"/>
                </a:ext>
              </a:extLst>
            </p:cNvPr>
            <p:cNvCxnSpPr>
              <a:cxnSpLocks/>
            </p:cNvCxnSpPr>
            <p:nvPr/>
          </p:nvCxnSpPr>
          <p:spPr>
            <a:xfrm>
              <a:off x="9104242" y="4376670"/>
              <a:ext cx="15900" cy="102226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8C53729E-4A44-5656-9C7E-00C47EC7FFDC}"/>
                </a:ext>
              </a:extLst>
            </p:cNvPr>
            <p:cNvCxnSpPr/>
            <p:nvPr/>
          </p:nvCxnSpPr>
          <p:spPr>
            <a:xfrm flipH="1">
              <a:off x="10086227" y="3768810"/>
              <a:ext cx="5287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7D82E7F8-ADA1-063E-916A-4A5A3B5CBFB3}"/>
                </a:ext>
              </a:extLst>
            </p:cNvPr>
            <p:cNvSpPr txBox="1"/>
            <p:nvPr/>
          </p:nvSpPr>
          <p:spPr>
            <a:xfrm>
              <a:off x="10056407" y="3407429"/>
              <a:ext cx="588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Ano</a:t>
              </a:r>
            </a:p>
          </p:txBody>
        </p: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A11002EA-9C47-2463-96DF-6E4395A7A643}"/>
                </a:ext>
              </a:extLst>
            </p:cNvPr>
            <p:cNvCxnSpPr/>
            <p:nvPr/>
          </p:nvCxnSpPr>
          <p:spPr>
            <a:xfrm>
              <a:off x="10614986" y="3767573"/>
              <a:ext cx="0" cy="7567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vojový diagram: postup 24">
              <a:extLst>
                <a:ext uri="{FF2B5EF4-FFF2-40B4-BE49-F238E27FC236}">
                  <a16:creationId xmlns:a16="http://schemas.microsoft.com/office/drawing/2014/main" id="{4D1B75CA-6A74-93D3-7152-18026A90419B}"/>
                </a:ext>
              </a:extLst>
            </p:cNvPr>
            <p:cNvSpPr/>
            <p:nvPr/>
          </p:nvSpPr>
          <p:spPr>
            <a:xfrm>
              <a:off x="9929186" y="4515424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FAB8CAC2-8537-ED2C-B076-ED33FF755B91}"/>
                </a:ext>
              </a:extLst>
            </p:cNvPr>
            <p:cNvSpPr txBox="1"/>
            <p:nvPr/>
          </p:nvSpPr>
          <p:spPr>
            <a:xfrm>
              <a:off x="10173688" y="4550927"/>
              <a:ext cx="8825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Oprava</a:t>
              </a:r>
            </a:p>
          </p:txBody>
        </p: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D8DBB831-C25B-D28A-9984-90567375EDE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360421" y="4746960"/>
              <a:ext cx="25643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0BBA2DAA-6074-9BF6-EFB1-C0F13B133FAD}"/>
                </a:ext>
              </a:extLst>
            </p:cNvPr>
            <p:cNvCxnSpPr/>
            <p:nvPr/>
          </p:nvCxnSpPr>
          <p:spPr>
            <a:xfrm flipH="1" flipV="1">
              <a:off x="11615859" y="2349341"/>
              <a:ext cx="0" cy="240875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D149A4A-E9E8-A1E7-DEBF-0343783EB839}"/>
                </a:ext>
              </a:extLst>
            </p:cNvPr>
            <p:cNvCxnSpPr>
              <a:endCxn id="11" idx="3"/>
            </p:cNvCxnSpPr>
            <p:nvPr/>
          </p:nvCxnSpPr>
          <p:spPr>
            <a:xfrm flipH="1">
              <a:off x="9819861" y="2360480"/>
              <a:ext cx="1795998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Vývojový diagram: postup 34">
              <a:extLst>
                <a:ext uri="{FF2B5EF4-FFF2-40B4-BE49-F238E27FC236}">
                  <a16:creationId xmlns:a16="http://schemas.microsoft.com/office/drawing/2014/main" id="{CC838085-45CB-C63A-D725-71965E8C23D8}"/>
                </a:ext>
              </a:extLst>
            </p:cNvPr>
            <p:cNvSpPr/>
            <p:nvPr/>
          </p:nvSpPr>
          <p:spPr>
            <a:xfrm>
              <a:off x="8186856" y="5395456"/>
              <a:ext cx="1869551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4F9DFF60-758D-3C5C-7EE2-EC985A8A31AE}"/>
                </a:ext>
              </a:extLst>
            </p:cNvPr>
            <p:cNvSpPr txBox="1"/>
            <p:nvPr/>
          </p:nvSpPr>
          <p:spPr>
            <a:xfrm>
              <a:off x="8641076" y="4607345"/>
              <a:ext cx="511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Ne</a:t>
              </a: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81C81C70-6658-45F0-3063-06E6A549B8F5}"/>
                </a:ext>
              </a:extLst>
            </p:cNvPr>
            <p:cNvSpPr txBox="1"/>
            <p:nvPr/>
          </p:nvSpPr>
          <p:spPr>
            <a:xfrm>
              <a:off x="8186856" y="5427260"/>
              <a:ext cx="1932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Program vyhovuje</a:t>
              </a:r>
            </a:p>
          </p:txBody>
        </p:sp>
        <p:sp>
          <p:nvSpPr>
            <p:cNvPr id="38" name="Vývojový diagram: spojnice 37">
              <a:extLst>
                <a:ext uri="{FF2B5EF4-FFF2-40B4-BE49-F238E27FC236}">
                  <a16:creationId xmlns:a16="http://schemas.microsoft.com/office/drawing/2014/main" id="{D0E17D49-4CBF-1715-D429-44AFACA716BC}"/>
                </a:ext>
              </a:extLst>
            </p:cNvPr>
            <p:cNvSpPr/>
            <p:nvPr/>
          </p:nvSpPr>
          <p:spPr>
            <a:xfrm>
              <a:off x="8678845" y="1294952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>
              <a:extLst>
                <a:ext uri="{FF2B5EF4-FFF2-40B4-BE49-F238E27FC236}">
                  <a16:creationId xmlns:a16="http://schemas.microsoft.com/office/drawing/2014/main" id="{B33424D8-B669-B339-33E3-547B83D1EB98}"/>
                </a:ext>
              </a:extLst>
            </p:cNvPr>
            <p:cNvSpPr txBox="1"/>
            <p:nvPr/>
          </p:nvSpPr>
          <p:spPr>
            <a:xfrm>
              <a:off x="8782211" y="1365153"/>
              <a:ext cx="675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Začátek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9AD05F46-9F96-9C54-3C17-6C9BD583EA01}"/>
                </a:ext>
              </a:extLst>
            </p:cNvPr>
            <p:cNvCxnSpPr>
              <a:stCxn id="38" idx="4"/>
              <a:endCxn id="11" idx="0"/>
            </p:cNvCxnSpPr>
            <p:nvPr/>
          </p:nvCxnSpPr>
          <p:spPr>
            <a:xfrm flipH="1">
              <a:off x="9104244" y="1901238"/>
              <a:ext cx="0" cy="2435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Vývojový diagram: spojnice 42">
              <a:extLst>
                <a:ext uri="{FF2B5EF4-FFF2-40B4-BE49-F238E27FC236}">
                  <a16:creationId xmlns:a16="http://schemas.microsoft.com/office/drawing/2014/main" id="{99880F28-CD7F-0A63-C686-91C5485C874A}"/>
                </a:ext>
              </a:extLst>
            </p:cNvPr>
            <p:cNvSpPr/>
            <p:nvPr/>
          </p:nvSpPr>
          <p:spPr>
            <a:xfrm>
              <a:off x="8678844" y="6001115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>
              <a:extLst>
                <a:ext uri="{FF2B5EF4-FFF2-40B4-BE49-F238E27FC236}">
                  <a16:creationId xmlns:a16="http://schemas.microsoft.com/office/drawing/2014/main" id="{32320F5F-82E1-E20F-99B4-0C6F2757003F}"/>
                </a:ext>
              </a:extLst>
            </p:cNvPr>
            <p:cNvSpPr txBox="1"/>
            <p:nvPr/>
          </p:nvSpPr>
          <p:spPr>
            <a:xfrm>
              <a:off x="8821966" y="6073425"/>
              <a:ext cx="596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Konec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6" name="Přímá spojnice se šipkou 45">
              <a:extLst>
                <a:ext uri="{FF2B5EF4-FFF2-40B4-BE49-F238E27FC236}">
                  <a16:creationId xmlns:a16="http://schemas.microsoft.com/office/drawing/2014/main" id="{B986C00C-CE29-8369-035E-1E5FA6E65289}"/>
                </a:ext>
              </a:extLst>
            </p:cNvPr>
            <p:cNvCxnSpPr>
              <a:stCxn id="35" idx="2"/>
              <a:endCxn id="43" idx="0"/>
            </p:cNvCxnSpPr>
            <p:nvPr/>
          </p:nvCxnSpPr>
          <p:spPr>
            <a:xfrm flipH="1">
              <a:off x="9120141" y="5826931"/>
              <a:ext cx="1491" cy="1741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9" name="Obrázek 48">
            <a:extLst>
              <a:ext uri="{FF2B5EF4-FFF2-40B4-BE49-F238E27FC236}">
                <a16:creationId xmlns:a16="http://schemas.microsoft.com/office/drawing/2014/main" id="{5829EE87-FD56-8C1B-4461-DAD915BD88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232" y="4673460"/>
            <a:ext cx="3123537" cy="20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6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BEE715-01B6-4C9E-F413-2040E8102C0B}"/>
              </a:ext>
            </a:extLst>
          </p:cNvPr>
          <p:cNvSpPr txBox="1"/>
          <p:nvPr/>
        </p:nvSpPr>
        <p:spPr>
          <a:xfrm>
            <a:off x="176916" y="262393"/>
            <a:ext cx="3554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Hotový software, provoz a údržba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270CC12-80B9-11A2-C8F9-205BEF4634B0}"/>
              </a:ext>
            </a:extLst>
          </p:cNvPr>
          <p:cNvSpPr txBox="1"/>
          <p:nvPr/>
        </p:nvSpPr>
        <p:spPr>
          <a:xfrm>
            <a:off x="176916" y="71918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Dokončením a předáním programu práce nekončí. Software je nutné uvést do provozu, spravovat, aktualizovat a poskytovat podporu jeho uživatelům.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96ECEC-E45A-DD03-8AB8-DC4184686830}"/>
              </a:ext>
            </a:extLst>
          </p:cNvPr>
          <p:cNvSpPr txBox="1"/>
          <p:nvPr/>
        </p:nvSpPr>
        <p:spPr>
          <a:xfrm>
            <a:off x="176914" y="1923408"/>
            <a:ext cx="11630106" cy="2600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Provozovatel softwaru</a:t>
            </a:r>
            <a:r>
              <a:rPr lang="cs-CZ" sz="1600" dirty="0"/>
              <a:t> – organizace nebo osoba, která software používá a odpovídá za jeho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vývojový tým</a:t>
            </a:r>
            <a:r>
              <a:rPr lang="cs-CZ" sz="1600" dirty="0"/>
              <a:t> – software nainstaluje, nastaví, předá dokumentaci a zpravidla zaškolí správce i uživatele.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Správce systému (IT pracovník)</a:t>
            </a:r>
            <a:r>
              <a:rPr lang="cs-CZ" sz="1600" dirty="0"/>
              <a:t> – spravuje uživatelské účty, přístupová práva, nastavení, zálohování a kontroluje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Uživatelé</a:t>
            </a:r>
            <a:r>
              <a:rPr lang="cs-CZ" sz="1600" dirty="0"/>
              <a:t> – pracují se softwarem podle návodu a hlásí zjištěné chyby nebo požadavky na změny.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Technická podpora</a:t>
            </a:r>
            <a:r>
              <a:rPr lang="cs-CZ" sz="1600" dirty="0"/>
              <a:t> – přijímá hlášení problémů, pomáhá uživatelům a řeší jednodušší provozní potíže.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vývojáři</a:t>
            </a:r>
            <a:r>
              <a:rPr lang="cs-CZ" sz="1600" dirty="0"/>
              <a:t> – odstraňují chyby programu, vydávají opravy a provádějí sjednané úpravy.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Aktualizace softwaru</a:t>
            </a:r>
            <a:r>
              <a:rPr lang="cs-CZ" sz="1600" dirty="0"/>
              <a:t> – připravuje je jeho dodavatel nebo výrobce; jejich bezpečné nasazení obvykle zajišťuje správce systému.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Rozdělení odpovědnosti</a:t>
            </a:r>
            <a:r>
              <a:rPr lang="cs-CZ" sz="1600" dirty="0"/>
              <a:t> – určuje smlouva, servisní dohoda a předávací dokumentace.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5ED6CF5-AD14-469B-AEA5-3148C1EE18D8}"/>
              </a:ext>
            </a:extLst>
          </p:cNvPr>
          <p:cNvSpPr txBox="1"/>
          <p:nvPr/>
        </p:nvSpPr>
        <p:spPr>
          <a:xfrm>
            <a:off x="176915" y="125116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Spolehlivý provoz softwaru vyžaduje spolupráci uživatelů, správce systému, technické podpory a dodavatele. Každý musí vědět, za co odpovídá a komu má problém oznámit.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49127D1D-C694-5CED-123E-669BD7F1F7C2}"/>
              </a:ext>
            </a:extLst>
          </p:cNvPr>
          <p:cNvGrpSpPr/>
          <p:nvPr/>
        </p:nvGrpSpPr>
        <p:grpSpPr>
          <a:xfrm>
            <a:off x="2134512" y="4611584"/>
            <a:ext cx="7922977" cy="2036638"/>
            <a:chOff x="3320167" y="4611584"/>
            <a:chExt cx="7922977" cy="2036638"/>
          </a:xfrm>
        </p:grpSpPr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5636B0-307C-D990-8A22-34FEE0093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0167" y="4611584"/>
              <a:ext cx="3054957" cy="2036638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90528933-F99F-DEAE-22E7-F768A1CBDD9D}"/>
                </a:ext>
              </a:extLst>
            </p:cNvPr>
            <p:cNvSpPr txBox="1"/>
            <p:nvPr/>
          </p:nvSpPr>
          <p:spPr>
            <a:xfrm>
              <a:off x="6649279" y="4768127"/>
              <a:ext cx="4593865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s-CZ" sz="1600" dirty="0">
                  <a:latin typeface="Segoe Script" panose="030B0504020000000003" pitchFamily="66" charset="0"/>
                </a:rPr>
                <a:t>Hotovo. Spokojená uživatelka dává programátorovi najevo obdiv a vděčnost za správně fungující software. Zelená značka na obrazovce potvrzuje úspěšné dokončení programu.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881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CB9A8B-F9AD-B0B1-EC5D-EA598ACD4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829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878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Segoe Script</vt:lpstr>
      <vt:lpstr>Motiv Office</vt:lpstr>
      <vt:lpstr>Tvorba softwaru INV 200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softwaru IKT 300</dc:title>
  <dc:creator>Karel Sixl</dc:creator>
  <cp:lastModifiedBy>Karel Sixl</cp:lastModifiedBy>
  <cp:revision>10</cp:revision>
  <dcterms:created xsi:type="dcterms:W3CDTF">2026-08-22T10:44:33Z</dcterms:created>
  <dcterms:modified xsi:type="dcterms:W3CDTF">2026-09-07T09:07:57Z</dcterms:modified>
</cp:coreProperties>
</file>