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86" r:id="rId4"/>
    <p:sldId id="271" r:id="rId5"/>
    <p:sldId id="288" r:id="rId6"/>
    <p:sldId id="272" r:id="rId7"/>
    <p:sldId id="274" r:id="rId8"/>
    <p:sldId id="275" r:id="rId9"/>
    <p:sldId id="261" r:id="rId10"/>
    <p:sldId id="282" r:id="rId11"/>
    <p:sldId id="285" r:id="rId12"/>
    <p:sldId id="289" r:id="rId13"/>
    <p:sldId id="267" r:id="rId14"/>
    <p:sldId id="276" r:id="rId15"/>
    <p:sldId id="270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0.png"/><Relationship Id="rId18" Type="http://schemas.openxmlformats.org/officeDocument/2006/relationships/image" Target="../media/image91.png"/><Relationship Id="rId3" Type="http://schemas.openxmlformats.org/officeDocument/2006/relationships/image" Target="../media/image4.png"/><Relationship Id="rId21" Type="http://schemas.openxmlformats.org/officeDocument/2006/relationships/image" Target="../media/image17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81.png"/><Relationship Id="rId2" Type="http://schemas.openxmlformats.org/officeDocument/2006/relationships/image" Target="../media/image3.png"/><Relationship Id="rId16" Type="http://schemas.openxmlformats.org/officeDocument/2006/relationships/image" Target="../media/image15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60.png"/><Relationship Id="rId10" Type="http://schemas.openxmlformats.org/officeDocument/2006/relationships/image" Target="../media/image11.png"/><Relationship Id="rId19" Type="http://schemas.openxmlformats.org/officeDocument/2006/relationships/image" Target="../media/image10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0.png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15.jpe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59696" y="2132856"/>
            <a:ext cx="5472608" cy="1080000"/>
          </a:xfrm>
        </p:spPr>
        <p:txBody>
          <a:bodyPr>
            <a:noAutofit/>
          </a:bodyPr>
          <a:lstStyle/>
          <a:p>
            <a:r>
              <a:rPr lang="cs-CZ" sz="4000" dirty="0"/>
              <a:t>Mechanika – kinematika</a:t>
            </a:r>
            <a:br>
              <a:rPr lang="cs-CZ" sz="4000" dirty="0"/>
            </a:br>
            <a:r>
              <a:rPr lang="cs-CZ" sz="4000" dirty="0"/>
              <a:t>(Fyz26)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719736" y="3861048"/>
            <a:ext cx="4752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Pohyb po kruhové dráze</a:t>
            </a:r>
          </a:p>
          <a:p>
            <a:pPr algn="ctr"/>
            <a:r>
              <a:rPr lang="cs-CZ" dirty="0"/>
              <a:t>Radián, perioda, frekvence </a:t>
            </a:r>
          </a:p>
          <a:p>
            <a:pPr algn="ctr"/>
            <a:r>
              <a:rPr lang="cs-CZ" dirty="0"/>
              <a:t>Rovnoměrný pohyb hmotného bodu po kružnici</a:t>
            </a:r>
          </a:p>
          <a:p>
            <a:pPr algn="ctr"/>
            <a:r>
              <a:rPr lang="cs-CZ" dirty="0"/>
              <a:t>Obvodová  rychlost </a:t>
            </a:r>
          </a:p>
          <a:p>
            <a:pPr algn="ctr"/>
            <a:r>
              <a:rPr lang="cs-CZ" dirty="0"/>
              <a:t>Úhlová rychlost </a:t>
            </a:r>
          </a:p>
          <a:p>
            <a:pPr algn="ctr"/>
            <a:r>
              <a:rPr lang="cs-CZ" dirty="0"/>
              <a:t>Úlohy s výsledky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B38FDEB-F64E-9F90-4393-8C62164BF23C}"/>
              </a:ext>
            </a:extLst>
          </p:cNvPr>
          <p:cNvSpPr txBox="1"/>
          <p:nvPr/>
        </p:nvSpPr>
        <p:spPr>
          <a:xfrm>
            <a:off x="911424" y="602128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26. 12. 2025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584784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8119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vnoramenný trojúhelník 8">
            <a:extLst>
              <a:ext uri="{FF2B5EF4-FFF2-40B4-BE49-F238E27FC236}">
                <a16:creationId xmlns:a16="http://schemas.microsoft.com/office/drawing/2014/main" id="{B11C186C-D26F-C475-5CF6-E69382C5B13E}"/>
              </a:ext>
            </a:extLst>
          </p:cNvPr>
          <p:cNvSpPr/>
          <p:nvPr/>
        </p:nvSpPr>
        <p:spPr>
          <a:xfrm rot="545632">
            <a:off x="965929" y="1110250"/>
            <a:ext cx="4544682" cy="1962320"/>
          </a:xfrm>
          <a:prstGeom prst="triangle">
            <a:avLst>
              <a:gd name="adj" fmla="val 90968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Částečný kruh 26">
            <a:extLst>
              <a:ext uri="{FF2B5EF4-FFF2-40B4-BE49-F238E27FC236}">
                <a16:creationId xmlns:a16="http://schemas.microsoft.com/office/drawing/2014/main" id="{925F68AF-5B4B-18FD-6A85-ED0D6D62D0E7}"/>
              </a:ext>
            </a:extLst>
          </p:cNvPr>
          <p:cNvSpPr/>
          <p:nvPr/>
        </p:nvSpPr>
        <p:spPr>
          <a:xfrm rot="8709698">
            <a:off x="-1073591" y="788083"/>
            <a:ext cx="3826012" cy="3826012"/>
          </a:xfrm>
          <a:prstGeom prst="pie">
            <a:avLst>
              <a:gd name="adj1" fmla="val 11899714"/>
              <a:gd name="adj2" fmla="val 1344374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5A3F5A5F-B90D-1799-24A3-DC5E80D91158}"/>
              </a:ext>
            </a:extLst>
          </p:cNvPr>
          <p:cNvSpPr txBox="1"/>
          <p:nvPr/>
        </p:nvSpPr>
        <p:spPr>
          <a:xfrm>
            <a:off x="335359" y="332656"/>
            <a:ext cx="4392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úhel, měření velikosti úhlu?</a:t>
            </a: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6FDF3F73-DDB3-ECD2-5F03-78B9C5045996}"/>
              </a:ext>
            </a:extLst>
          </p:cNvPr>
          <p:cNvCxnSpPr>
            <a:stCxn id="9" idx="2"/>
            <a:endCxn id="9" idx="0"/>
          </p:cNvCxnSpPr>
          <p:nvPr/>
        </p:nvCxnSpPr>
        <p:spPr>
          <a:xfrm flipV="1">
            <a:off x="839416" y="1416855"/>
            <a:ext cx="4392391" cy="128423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AD283AD2-DEB5-E4F0-1D87-16472A275125}"/>
              </a:ext>
            </a:extLst>
          </p:cNvPr>
          <p:cNvCxnSpPr>
            <a:stCxn id="9" idx="2"/>
            <a:endCxn id="9" idx="4"/>
          </p:cNvCxnSpPr>
          <p:nvPr/>
        </p:nvCxnSpPr>
        <p:spPr>
          <a:xfrm>
            <a:off x="839416" y="2701089"/>
            <a:ext cx="4487559" cy="7182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3B59A1AE-FD73-8F92-DB9E-C8B30C4F4E7A}"/>
              </a:ext>
            </a:extLst>
          </p:cNvPr>
          <p:cNvCxnSpPr>
            <a:cxnSpLocks/>
          </p:cNvCxnSpPr>
          <p:nvPr/>
        </p:nvCxnSpPr>
        <p:spPr>
          <a:xfrm flipV="1">
            <a:off x="3431704" y="1067890"/>
            <a:ext cx="3043828" cy="8489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C3F6D29-CF1C-F345-B83E-81032C6B3492}"/>
              </a:ext>
            </a:extLst>
          </p:cNvPr>
          <p:cNvCxnSpPr>
            <a:cxnSpLocks/>
          </p:cNvCxnSpPr>
          <p:nvPr/>
        </p:nvCxnSpPr>
        <p:spPr>
          <a:xfrm>
            <a:off x="2711624" y="2996952"/>
            <a:ext cx="3960440" cy="6463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27A1D87A-8128-3F2B-4AEA-1E5A091122AB}"/>
                  </a:ext>
                </a:extLst>
              </p:cNvPr>
              <p:cNvSpPr txBox="1"/>
              <p:nvPr/>
            </p:nvSpPr>
            <p:spPr>
              <a:xfrm>
                <a:off x="345772" y="870056"/>
                <a:ext cx="39604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Úhlem nazýváme prostor mezi dvěma polopřímkami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</a:t>
                </a:r>
                <a:r>
                  <a:rPr lang="cs-CZ" dirty="0" err="1"/>
                  <a:t>a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– vybarveno modře.</a:t>
                </a:r>
              </a:p>
            </p:txBody>
          </p:sp>
        </mc:Choice>
        <mc:Fallback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27A1D87A-8128-3F2B-4AEA-1E5A091122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772" y="870056"/>
                <a:ext cx="3960440" cy="646331"/>
              </a:xfrm>
              <a:prstGeom prst="rect">
                <a:avLst/>
              </a:prstGeom>
              <a:blipFill>
                <a:blip r:embed="rId2"/>
                <a:stretch>
                  <a:fillRect l="-1387" t="-5660" r="-616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46F934CB-A47D-F764-8045-D8AFDAA294CB}"/>
                  </a:ext>
                </a:extLst>
              </p:cNvPr>
              <p:cNvSpPr txBox="1"/>
              <p:nvPr/>
            </p:nvSpPr>
            <p:spPr>
              <a:xfrm>
                <a:off x="6096000" y="763433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46F934CB-A47D-F764-8045-D8AFDAA294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763433"/>
                <a:ext cx="288032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2B6581D-0139-21FF-294B-2C64EF361440}"/>
                  </a:ext>
                </a:extLst>
              </p:cNvPr>
              <p:cNvSpPr txBox="1"/>
              <p:nvPr/>
            </p:nvSpPr>
            <p:spPr>
              <a:xfrm>
                <a:off x="6217899" y="3220718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2B6581D-0139-21FF-294B-2C64EF3614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899" y="3220718"/>
                <a:ext cx="288032" cy="369332"/>
              </a:xfrm>
              <a:prstGeom prst="rect">
                <a:avLst/>
              </a:prstGeom>
              <a:blipFill>
                <a:blip r:embed="rId4"/>
                <a:stretch>
                  <a:fillRect r="-42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FBBD667B-221C-2B36-D435-03257CBC6D0F}"/>
                  </a:ext>
                </a:extLst>
              </p:cNvPr>
              <p:cNvSpPr txBox="1"/>
              <p:nvPr/>
            </p:nvSpPr>
            <p:spPr>
              <a:xfrm>
                <a:off x="405829" y="2516423"/>
                <a:ext cx="4099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FBBD667B-221C-2B36-D435-03257CBC6D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829" y="2516423"/>
                <a:ext cx="409931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Částečný kruh 25">
            <a:extLst>
              <a:ext uri="{FF2B5EF4-FFF2-40B4-BE49-F238E27FC236}">
                <a16:creationId xmlns:a16="http://schemas.microsoft.com/office/drawing/2014/main" id="{6CE8858E-3E45-B274-872F-BBECD3E5C48D}"/>
              </a:ext>
            </a:extLst>
          </p:cNvPr>
          <p:cNvSpPr/>
          <p:nvPr/>
        </p:nvSpPr>
        <p:spPr>
          <a:xfrm rot="8972555">
            <a:off x="40041" y="1872997"/>
            <a:ext cx="1656184" cy="1656184"/>
          </a:xfrm>
          <a:prstGeom prst="pie">
            <a:avLst>
              <a:gd name="adj1" fmla="val 11675373"/>
              <a:gd name="adj2" fmla="val 13136281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Levá složená závorka 27">
            <a:extLst>
              <a:ext uri="{FF2B5EF4-FFF2-40B4-BE49-F238E27FC236}">
                <a16:creationId xmlns:a16="http://schemas.microsoft.com/office/drawing/2014/main" id="{D4038CCC-30C8-5989-0739-4DC8244346AC}"/>
              </a:ext>
            </a:extLst>
          </p:cNvPr>
          <p:cNvSpPr/>
          <p:nvPr/>
        </p:nvSpPr>
        <p:spPr>
          <a:xfrm rot="16834669">
            <a:off x="1133518" y="2471949"/>
            <a:ext cx="216024" cy="8397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Pravá složená závorka 28">
            <a:extLst>
              <a:ext uri="{FF2B5EF4-FFF2-40B4-BE49-F238E27FC236}">
                <a16:creationId xmlns:a16="http://schemas.microsoft.com/office/drawing/2014/main" id="{0155D733-2178-7CEC-11F3-09C6B1479123}"/>
              </a:ext>
            </a:extLst>
          </p:cNvPr>
          <p:cNvSpPr/>
          <p:nvPr/>
        </p:nvSpPr>
        <p:spPr>
          <a:xfrm rot="15199342">
            <a:off x="1597354" y="1366188"/>
            <a:ext cx="231761" cy="1918787"/>
          </a:xfrm>
          <a:prstGeom prst="rightBrace">
            <a:avLst>
              <a:gd name="adj1" fmla="val 8333"/>
              <a:gd name="adj2" fmla="val 503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4F9EB6B6-0F4A-7717-E8E8-C700AB18FC9D}"/>
                  </a:ext>
                </a:extLst>
              </p:cNvPr>
              <p:cNvSpPr txBox="1"/>
              <p:nvPr/>
            </p:nvSpPr>
            <p:spPr>
              <a:xfrm>
                <a:off x="1067266" y="2950284"/>
                <a:ext cx="25931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4F9EB6B6-0F4A-7717-E8E8-C700AB18FC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7266" y="2950284"/>
                <a:ext cx="259315" cy="307777"/>
              </a:xfrm>
              <a:prstGeom prst="rect">
                <a:avLst/>
              </a:prstGeom>
              <a:blipFill>
                <a:blip r:embed="rId6"/>
                <a:stretch>
                  <a:fillRect r="-23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0CBAEEE6-56B9-01A7-E209-6357CF91B54C}"/>
                  </a:ext>
                </a:extLst>
              </p:cNvPr>
              <p:cNvSpPr txBox="1"/>
              <p:nvPr/>
            </p:nvSpPr>
            <p:spPr>
              <a:xfrm>
                <a:off x="1475372" y="1831661"/>
                <a:ext cx="25931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0CBAEEE6-56B9-01A7-E209-6357CF91B5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372" y="1831661"/>
                <a:ext cx="259315" cy="307777"/>
              </a:xfrm>
              <a:prstGeom prst="rect">
                <a:avLst/>
              </a:prstGeom>
              <a:blipFill>
                <a:blip r:embed="rId7"/>
                <a:stretch>
                  <a:fillRect r="-4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B95497B4-1087-6590-38E4-798A0C158DC8}"/>
                  </a:ext>
                </a:extLst>
              </p:cNvPr>
              <p:cNvSpPr txBox="1"/>
              <p:nvPr/>
            </p:nvSpPr>
            <p:spPr>
              <a:xfrm>
                <a:off x="1683058" y="2429506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B95497B4-1087-6590-38E4-798A0C158D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3058" y="2429506"/>
                <a:ext cx="360040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6614445C-9A7B-7848-843D-AD9ABA2AE474}"/>
                  </a:ext>
                </a:extLst>
              </p:cNvPr>
              <p:cNvSpPr txBox="1"/>
              <p:nvPr/>
            </p:nvSpPr>
            <p:spPr>
              <a:xfrm>
                <a:off x="2799131" y="2360654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6614445C-9A7B-7848-843D-AD9ABA2AE4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9131" y="2360654"/>
                <a:ext cx="360040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D56F3AFA-0B03-B494-AF80-AE119B458337}"/>
                  </a:ext>
                </a:extLst>
              </p:cNvPr>
              <p:cNvSpPr txBox="1"/>
              <p:nvPr/>
            </p:nvSpPr>
            <p:spPr>
              <a:xfrm>
                <a:off x="7163131" y="2545320"/>
                <a:ext cx="4487559" cy="613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 …=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konstanta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D56F3AFA-0B03-B494-AF80-AE119B4583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3131" y="2545320"/>
                <a:ext cx="4487559" cy="6134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9629D73A-0D3B-F714-98DC-10A8840A798B}"/>
                  </a:ext>
                </a:extLst>
              </p:cNvPr>
              <p:cNvSpPr txBox="1"/>
              <p:nvPr/>
            </p:nvSpPr>
            <p:spPr>
              <a:xfrm>
                <a:off x="1283781" y="2433010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9629D73A-0D3B-F714-98DC-10A8840A79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3781" y="2433010"/>
                <a:ext cx="360040" cy="369332"/>
              </a:xfrm>
              <a:prstGeom prst="rect">
                <a:avLst/>
              </a:prstGeom>
              <a:blipFill>
                <a:blip r:embed="rId11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8" name="Skupina 37">
            <a:extLst>
              <a:ext uri="{FF2B5EF4-FFF2-40B4-BE49-F238E27FC236}">
                <a16:creationId xmlns:a16="http://schemas.microsoft.com/office/drawing/2014/main" id="{4608BC8E-267C-E0AA-7847-A6F23C4821CA}"/>
              </a:ext>
            </a:extLst>
          </p:cNvPr>
          <p:cNvGrpSpPr/>
          <p:nvPr/>
        </p:nvGrpSpPr>
        <p:grpSpPr>
          <a:xfrm>
            <a:off x="405829" y="3706014"/>
            <a:ext cx="2890343" cy="2666348"/>
            <a:chOff x="418152" y="1018773"/>
            <a:chExt cx="4515289" cy="4505352"/>
          </a:xfrm>
        </p:grpSpPr>
        <p:sp>
          <p:nvSpPr>
            <p:cNvPr id="39" name="Ovál 38">
              <a:extLst>
                <a:ext uri="{FF2B5EF4-FFF2-40B4-BE49-F238E27FC236}">
                  <a16:creationId xmlns:a16="http://schemas.microsoft.com/office/drawing/2014/main" id="{07F76EA5-5338-8CA4-91F6-603385D12D44}"/>
                </a:ext>
              </a:extLst>
            </p:cNvPr>
            <p:cNvSpPr/>
            <p:nvPr/>
          </p:nvSpPr>
          <p:spPr>
            <a:xfrm>
              <a:off x="1463635" y="2286160"/>
              <a:ext cx="2185437" cy="218543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0" name="Obrázek 39">
              <a:extLst>
                <a:ext uri="{FF2B5EF4-FFF2-40B4-BE49-F238E27FC236}">
                  <a16:creationId xmlns:a16="http://schemas.microsoft.com/office/drawing/2014/main" id="{F5CEAB7E-DD7F-BAF4-7A94-6CB760978A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152" y="1018773"/>
              <a:ext cx="4515289" cy="429833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ovéPole 40">
                  <a:extLst>
                    <a:ext uri="{FF2B5EF4-FFF2-40B4-BE49-F238E27FC236}">
                      <a16:creationId xmlns:a16="http://schemas.microsoft.com/office/drawing/2014/main" id="{518EC81D-F249-C4A7-1267-7D22DC07D7BC}"/>
                    </a:ext>
                  </a:extLst>
                </p:cNvPr>
                <p:cNvSpPr txBox="1"/>
                <p:nvPr/>
              </p:nvSpPr>
              <p:spPr>
                <a:xfrm>
                  <a:off x="2694204" y="3336431"/>
                  <a:ext cx="82860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B76C2BE8-63A2-A757-EB73-29A72FC33C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94204" y="3336431"/>
                  <a:ext cx="828600" cy="338554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2" name="Ovál 41">
              <a:extLst>
                <a:ext uri="{FF2B5EF4-FFF2-40B4-BE49-F238E27FC236}">
                  <a16:creationId xmlns:a16="http://schemas.microsoft.com/office/drawing/2014/main" id="{8EC46254-41E0-5B00-8F60-80B6316A449E}"/>
                </a:ext>
              </a:extLst>
            </p:cNvPr>
            <p:cNvSpPr/>
            <p:nvPr/>
          </p:nvSpPr>
          <p:spPr>
            <a:xfrm>
              <a:off x="1474889" y="2286160"/>
              <a:ext cx="2185437" cy="218543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Částečný kruh 42">
              <a:extLst>
                <a:ext uri="{FF2B5EF4-FFF2-40B4-BE49-F238E27FC236}">
                  <a16:creationId xmlns:a16="http://schemas.microsoft.com/office/drawing/2014/main" id="{09AEC0BE-305C-92A8-5F5B-CD038741D566}"/>
                </a:ext>
              </a:extLst>
            </p:cNvPr>
            <p:cNvSpPr/>
            <p:nvPr/>
          </p:nvSpPr>
          <p:spPr>
            <a:xfrm rot="16200000">
              <a:off x="1463635" y="2284823"/>
              <a:ext cx="2185436" cy="2185436"/>
            </a:xfrm>
            <a:prstGeom prst="pie">
              <a:avLst>
                <a:gd name="adj1" fmla="val 1973455"/>
                <a:gd name="adj2" fmla="val 5375193"/>
              </a:avLst>
            </a:prstGeom>
            <a:noFill/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ovéPole 43">
                  <a:extLst>
                    <a:ext uri="{FF2B5EF4-FFF2-40B4-BE49-F238E27FC236}">
                      <a16:creationId xmlns:a16="http://schemas.microsoft.com/office/drawing/2014/main" id="{A3689553-FBC2-A195-B075-D6DF99B74E11}"/>
                    </a:ext>
                  </a:extLst>
                </p:cNvPr>
                <p:cNvSpPr txBox="1"/>
                <p:nvPr/>
              </p:nvSpPr>
              <p:spPr>
                <a:xfrm>
                  <a:off x="3419185" y="2534800"/>
                  <a:ext cx="504788" cy="5720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44" name="TextovéPole 43">
                  <a:extLst>
                    <a:ext uri="{FF2B5EF4-FFF2-40B4-BE49-F238E27FC236}">
                      <a16:creationId xmlns:a16="http://schemas.microsoft.com/office/drawing/2014/main" id="{A3689553-FBC2-A195-B075-D6DF99B74E1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19185" y="2534800"/>
                  <a:ext cx="504788" cy="572058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ovéPole 44">
                  <a:extLst>
                    <a:ext uri="{FF2B5EF4-FFF2-40B4-BE49-F238E27FC236}">
                      <a16:creationId xmlns:a16="http://schemas.microsoft.com/office/drawing/2014/main" id="{E2425E14-FD45-F5A2-A9FC-BF7ADE405485}"/>
                    </a:ext>
                  </a:extLst>
                </p:cNvPr>
                <p:cNvSpPr txBox="1"/>
                <p:nvPr/>
              </p:nvSpPr>
              <p:spPr>
                <a:xfrm>
                  <a:off x="3864485" y="3324759"/>
                  <a:ext cx="36004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9A6CB95B-9606-E956-A94E-9E064CD27D7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64485" y="3324759"/>
                  <a:ext cx="360040" cy="338554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ovéPole 45">
                  <a:extLst>
                    <a:ext uri="{FF2B5EF4-FFF2-40B4-BE49-F238E27FC236}">
                      <a16:creationId xmlns:a16="http://schemas.microsoft.com/office/drawing/2014/main" id="{FE3BF079-DE45-50A3-0A42-11D8252AF270}"/>
                    </a:ext>
                  </a:extLst>
                </p:cNvPr>
                <p:cNvSpPr txBox="1"/>
                <p:nvPr/>
              </p:nvSpPr>
              <p:spPr>
                <a:xfrm>
                  <a:off x="4136653" y="2257963"/>
                  <a:ext cx="790177" cy="5720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46" name="TextovéPole 45">
                  <a:extLst>
                    <a:ext uri="{FF2B5EF4-FFF2-40B4-BE49-F238E27FC236}">
                      <a16:creationId xmlns:a16="http://schemas.microsoft.com/office/drawing/2014/main" id="{FE3BF079-DE45-50A3-0A42-11D8252AF27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36653" y="2257963"/>
                  <a:ext cx="790177" cy="572058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TextovéPole 46">
                  <a:extLst>
                    <a:ext uri="{FF2B5EF4-FFF2-40B4-BE49-F238E27FC236}">
                      <a16:creationId xmlns:a16="http://schemas.microsoft.com/office/drawing/2014/main" id="{70330F34-0457-2E22-2EF0-C94918E774B6}"/>
                    </a:ext>
                  </a:extLst>
                </p:cNvPr>
                <p:cNvSpPr txBox="1"/>
                <p:nvPr/>
              </p:nvSpPr>
              <p:spPr>
                <a:xfrm>
                  <a:off x="2694204" y="2955427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756CDA78-C42F-DD98-077A-C58160BEE67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94204" y="2955427"/>
                  <a:ext cx="432048" cy="369332"/>
                </a:xfrm>
                <a:prstGeom prst="rect">
                  <a:avLst/>
                </a:prstGeom>
                <a:blipFill>
                  <a:blip r:embed="rId17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TextovéPole 47">
                  <a:extLst>
                    <a:ext uri="{FF2B5EF4-FFF2-40B4-BE49-F238E27FC236}">
                      <a16:creationId xmlns:a16="http://schemas.microsoft.com/office/drawing/2014/main" id="{0DC27510-8E00-72B8-7189-8036FD3B62DF}"/>
                    </a:ext>
                  </a:extLst>
                </p:cNvPr>
                <p:cNvSpPr txBox="1"/>
                <p:nvPr/>
              </p:nvSpPr>
              <p:spPr>
                <a:xfrm>
                  <a:off x="1631504" y="4160338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6596B30D-8A95-9004-B97F-18061ACB5E5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1504" y="4160338"/>
                  <a:ext cx="360040" cy="369332"/>
                </a:xfrm>
                <a:prstGeom prst="rect">
                  <a:avLst/>
                </a:prstGeom>
                <a:blipFill>
                  <a:blip r:embed="rId18"/>
                  <a:stretch>
                    <a:fillRect r="-169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ovéPole 48">
                  <a:extLst>
                    <a:ext uri="{FF2B5EF4-FFF2-40B4-BE49-F238E27FC236}">
                      <a16:creationId xmlns:a16="http://schemas.microsoft.com/office/drawing/2014/main" id="{4E0D7B45-75F3-F083-945A-C5D1CA280866}"/>
                    </a:ext>
                  </a:extLst>
                </p:cNvPr>
                <p:cNvSpPr txBox="1"/>
                <p:nvPr/>
              </p:nvSpPr>
              <p:spPr>
                <a:xfrm>
                  <a:off x="1631504" y="51547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972D26B9-ACC6-5A62-6B23-A36A8B824C4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1504" y="5154793"/>
                  <a:ext cx="360040" cy="369332"/>
                </a:xfrm>
                <a:prstGeom prst="rect">
                  <a:avLst/>
                </a:prstGeom>
                <a:blipFill>
                  <a:blip r:embed="rId19"/>
                  <a:stretch>
                    <a:fillRect r="-33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A577789C-FE4C-1313-E8FF-D3B23FE1E742}"/>
                  </a:ext>
                </a:extLst>
              </p:cNvPr>
              <p:cNvSpPr txBox="1"/>
              <p:nvPr/>
            </p:nvSpPr>
            <p:spPr>
              <a:xfrm>
                <a:off x="3793294" y="4084814"/>
                <a:ext cx="7713304" cy="1572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Lze tedy tento poměr považovat za míru velikosti úhlu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nazvanou </a:t>
                </a:r>
                <a:r>
                  <a:rPr lang="cs-CZ" b="1" dirty="0"/>
                  <a:t>radián </a:t>
                </a:r>
                <a:r>
                  <a:rPr lang="cs-CZ" dirty="0"/>
                  <a:t>se zkratkou rad.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𝑜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dirty="0"/>
                  <a:t>    …  viz obrázek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rad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Je-li délka oblouku rovna poloměru téže kružnice,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𝑜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, je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A577789C-FE4C-1313-E8FF-D3B23FE1E7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3294" y="4084814"/>
                <a:ext cx="7713304" cy="1572995"/>
              </a:xfrm>
              <a:prstGeom prst="rect">
                <a:avLst/>
              </a:prstGeom>
              <a:blipFill>
                <a:blip r:embed="rId20"/>
                <a:stretch>
                  <a:fillRect l="-632" t="-1938" b="-54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ovéPole 50">
            <a:extLst>
              <a:ext uri="{FF2B5EF4-FFF2-40B4-BE49-F238E27FC236}">
                <a16:creationId xmlns:a16="http://schemas.microsoft.com/office/drawing/2014/main" id="{782C1420-1E3E-6D45-46A2-B6ED097912AA}"/>
              </a:ext>
            </a:extLst>
          </p:cNvPr>
          <p:cNvSpPr txBox="1"/>
          <p:nvPr/>
        </p:nvSpPr>
        <p:spPr>
          <a:xfrm>
            <a:off x="3793294" y="5763442"/>
            <a:ext cx="7857397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Úhel má velikost </a:t>
            </a:r>
            <a:r>
              <a:rPr lang="cs-CZ" b="1" dirty="0"/>
              <a:t>1 radián</a:t>
            </a:r>
            <a:r>
              <a:rPr lang="cs-CZ" dirty="0"/>
              <a:t>, jestliže mu přísluší oblouk stejné délky, jako je poloměr kružnice.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>
                <a:extLst>
                  <a:ext uri="{FF2B5EF4-FFF2-40B4-BE49-F238E27FC236}">
                    <a16:creationId xmlns:a16="http://schemas.microsoft.com/office/drawing/2014/main" id="{DC363047-F06C-09A9-1737-2CDA61622735}"/>
                  </a:ext>
                </a:extLst>
              </p:cNvPr>
              <p:cNvSpPr txBox="1"/>
              <p:nvPr/>
            </p:nvSpPr>
            <p:spPr>
              <a:xfrm>
                <a:off x="7163132" y="1331721"/>
                <a:ext cx="4421469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Poměr délky oblouku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, který vytne na kružnici libovolného poloměru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s vrcholem ve středu kružnice a poloměru této kružnice je konstantní. </a:t>
                </a:r>
              </a:p>
            </p:txBody>
          </p:sp>
        </mc:Choice>
        <mc:Fallback xmlns="">
          <p:sp>
            <p:nvSpPr>
              <p:cNvPr id="55" name="TextovéPole 54">
                <a:extLst>
                  <a:ext uri="{FF2B5EF4-FFF2-40B4-BE49-F238E27FC236}">
                    <a16:creationId xmlns:a16="http://schemas.microsoft.com/office/drawing/2014/main" id="{DC363047-F06C-09A9-1737-2CDA616227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3132" y="1331721"/>
                <a:ext cx="4421469" cy="1200329"/>
              </a:xfrm>
              <a:prstGeom prst="rect">
                <a:avLst/>
              </a:prstGeom>
              <a:blipFill>
                <a:blip r:embed="rId21"/>
                <a:stretch>
                  <a:fillRect l="-1103" t="-2538" r="-96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ovéPole 55">
            <a:extLst>
              <a:ext uri="{FF2B5EF4-FFF2-40B4-BE49-F238E27FC236}">
                <a16:creationId xmlns:a16="http://schemas.microsoft.com/office/drawing/2014/main" id="{40A1F7AB-D103-2D88-28FC-D9992B2C6430}"/>
              </a:ext>
            </a:extLst>
          </p:cNvPr>
          <p:cNvSpPr txBox="1"/>
          <p:nvPr/>
        </p:nvSpPr>
        <p:spPr>
          <a:xfrm>
            <a:off x="7163132" y="883224"/>
            <a:ext cx="3181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Charakteristická vlastnost úhlu</a:t>
            </a:r>
          </a:p>
        </p:txBody>
      </p:sp>
    </p:spTree>
    <p:extLst>
      <p:ext uri="{BB962C8B-B14F-4D97-AF65-F5344CB8AC3E}">
        <p14:creationId xmlns:p14="http://schemas.microsoft.com/office/powerpoint/2010/main" val="1924120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07668-92C7-E40F-E09C-6171FD797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3815EB2-4103-6407-8CD1-D114D1F125E7}"/>
              </a:ext>
            </a:extLst>
          </p:cNvPr>
          <p:cNvSpPr txBox="1"/>
          <p:nvPr/>
        </p:nvSpPr>
        <p:spPr>
          <a:xfrm>
            <a:off x="646063" y="255968"/>
            <a:ext cx="4280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Radián - oblouková míra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B9EA224-6D5C-29EA-DD94-61BB8A0DCC5C}"/>
                  </a:ext>
                </a:extLst>
              </p:cNvPr>
              <p:cNvSpPr txBox="1"/>
              <p:nvPr/>
            </p:nvSpPr>
            <p:spPr>
              <a:xfrm>
                <a:off x="3979812" y="764704"/>
                <a:ext cx="7804819" cy="2146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definice obloukové míry – radiánu plyne, že velikost úhlu měřeného v radiánech se rovná délce oblouku, který vtínají ramena úhlu na jednotkové kružnici se středem ve vrcholu měřeného úhlu. </a:t>
                </a:r>
              </a:p>
              <a:p>
                <a:r>
                  <a:rPr lang="cs-CZ" dirty="0"/>
                  <a:t>Délku </a:t>
                </a:r>
                <a14:m>
                  <m:oMath xmlns:m="http://schemas.openxmlformats.org/officeDocument/2006/math">
                    <m:r>
                      <a:rPr lang="cs-CZ" dirty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jednotkové kružnice 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vypočteme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𝑂</m:t>
                    </m:r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𝜋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cs-CZ" dirty="0"/>
                  <a:t>.  Velikost plného úhlu v radiánech je tedy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𝟐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𝝅</m:t>
                    </m:r>
                  </m:oMath>
                </a14:m>
                <a:r>
                  <a:rPr lang="cs-CZ" dirty="0"/>
                  <a:t> rad.</a:t>
                </a:r>
              </a:p>
              <a:p>
                <a:r>
                  <a:rPr lang="cs-CZ" dirty="0"/>
                  <a:t>Přímý úhel má poloviční velikost, tedy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𝝅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Pravý úhel má čtvrtinovou velikost plného úhlu, tedy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𝝅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B9EA224-6D5C-29EA-DD94-61BB8A0DCC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9812" y="764704"/>
                <a:ext cx="7804819" cy="2146037"/>
              </a:xfrm>
              <a:prstGeom prst="rect">
                <a:avLst/>
              </a:prstGeom>
              <a:blipFill>
                <a:blip r:embed="rId2"/>
                <a:stretch>
                  <a:fillRect l="-703" t="-1420" r="-391" b="-11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302F98EA-C44C-A331-8791-65DD1283C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63" y="62530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6867E535-D1AA-BE39-9EDD-512CB14789B9}"/>
              </a:ext>
            </a:extLst>
          </p:cNvPr>
          <p:cNvSpPr txBox="1"/>
          <p:nvPr/>
        </p:nvSpPr>
        <p:spPr>
          <a:xfrm>
            <a:off x="551385" y="3687415"/>
            <a:ext cx="309634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Výseč kruhu s délkou stejnou jako poloměr toho kruhu má úhel rovný 1 radiánu. </a:t>
            </a:r>
          </a:p>
          <a:p>
            <a:r>
              <a:rPr lang="cs-CZ" dirty="0"/>
              <a:t>Plný kruh odpovídá úhlu 2</a:t>
            </a:r>
            <a:r>
              <a:rPr lang="el-GR" dirty="0"/>
              <a:t>π </a:t>
            </a:r>
            <a:r>
              <a:rPr lang="cs-CZ" dirty="0"/>
              <a:t>radiánů.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49FE1D8-6A8D-72AD-1B00-C6C1791C454C}"/>
                  </a:ext>
                </a:extLst>
              </p:cNvPr>
              <p:cNvSpPr txBox="1"/>
              <p:nvPr/>
            </p:nvSpPr>
            <p:spPr>
              <a:xfrm>
                <a:off x="4074491" y="3050145"/>
                <a:ext cx="7560840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Známe-li velikost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v radiánech,  který vytíná na kružnici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 poloměru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oblouk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, pak délku tohoto oblouku vypočteme podle vztahu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𝑜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49FE1D8-6A8D-72AD-1B00-C6C1791C45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4491" y="3050145"/>
                <a:ext cx="7560840" cy="1046440"/>
              </a:xfrm>
              <a:prstGeom prst="rect">
                <a:avLst/>
              </a:prstGeom>
              <a:blipFill>
                <a:blip r:embed="rId4"/>
                <a:stretch>
                  <a:fillRect l="-645" t="-2907" b="-17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CD7D713-4828-CF07-3C7D-66F4FCA2C7F7}"/>
                  </a:ext>
                </a:extLst>
              </p:cNvPr>
              <p:cNvSpPr txBox="1"/>
              <p:nvPr/>
            </p:nvSpPr>
            <p:spPr>
              <a:xfrm>
                <a:off x="4074491" y="4426079"/>
                <a:ext cx="7560839" cy="19566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</a:t>
                </a:r>
              </a:p>
              <a:p>
                <a:r>
                  <a:rPr lang="cs-CZ" dirty="0"/>
                  <a:t>Vypočítej délku oblouku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, který na kružnici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s poloměrem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20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cm vytíná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</m:oMath>
                </a14:m>
                <a:r>
                  <a:rPr lang="cs-CZ" dirty="0"/>
                  <a:t>, a který má vrchol ve středu kružnice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𝑜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23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55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dirty="0"/>
                  <a:t>Oblouk má délku 23,55 cm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CD7D713-4828-CF07-3C7D-66F4FCA2C7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4491" y="4426079"/>
                <a:ext cx="7560839" cy="1956689"/>
              </a:xfrm>
              <a:prstGeom prst="rect">
                <a:avLst/>
              </a:prstGeom>
              <a:blipFill>
                <a:blip r:embed="rId5"/>
                <a:stretch>
                  <a:fillRect l="-645" t="-1558" b="-40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FAFB56E-DCE9-9295-898B-1BEE5CD81BE2}"/>
              </a:ext>
            </a:extLst>
          </p:cNvPr>
          <p:cNvCxnSpPr/>
          <p:nvPr/>
        </p:nvCxnSpPr>
        <p:spPr>
          <a:xfrm>
            <a:off x="4223792" y="4293096"/>
            <a:ext cx="756083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3719E18-0A62-0F5C-3DD9-BDD16A61C13F}"/>
              </a:ext>
            </a:extLst>
          </p:cNvPr>
          <p:cNvSpPr txBox="1"/>
          <p:nvPr/>
        </p:nvSpPr>
        <p:spPr>
          <a:xfrm>
            <a:off x="551385" y="5707675"/>
            <a:ext cx="1489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6" action="ppaction://hlinksldjump"/>
              </a:rPr>
              <a:t>Jiné jednotky</a:t>
            </a:r>
          </a:p>
          <a:p>
            <a:r>
              <a:rPr lang="cs-CZ" dirty="0">
                <a:hlinkClick r:id="rId6" action="ppaction://hlinksldjump"/>
              </a:rPr>
              <a:t>Velikosti úhlu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8204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043772" y="1772816"/>
                <a:ext cx="4104456" cy="1091646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/>
                  <a:t>Převod ze stupňů na radiány: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400">
                          <a:latin typeface="Cambria Math"/>
                          <a:ea typeface="Cambria Math"/>
                        </a:rPr>
                        <m:t>rad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sSup>
                            <m:sSupPr>
                              <m:ctrlPr>
                                <a:rPr lang="cs-CZ" sz="24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3772" y="1772816"/>
                <a:ext cx="4104456" cy="1091646"/>
              </a:xfrm>
              <a:prstGeom prst="rect">
                <a:avLst/>
              </a:prstGeom>
              <a:blipFill>
                <a:blip r:embed="rId2"/>
                <a:stretch>
                  <a:fillRect l="-1915" t="-3261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043772" y="4077073"/>
                <a:ext cx="4104456" cy="1202765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/>
                  <a:t>Převod z radiánů na stupně: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400">
                          <a:latin typeface="Cambria Math"/>
                          <a:ea typeface="Cambria Math"/>
                        </a:rPr>
                        <m:t>rad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3772" y="4077073"/>
                <a:ext cx="4104456" cy="1202765"/>
              </a:xfrm>
              <a:prstGeom prst="rect">
                <a:avLst/>
              </a:prstGeom>
              <a:blipFill>
                <a:blip r:embed="rId3"/>
                <a:stretch>
                  <a:fillRect l="-1915" t="-2970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1991544" y="476673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Je-li v řešené úloze zadána velikost úhlu v různých jednotkách, je potřebné je převést na stejnou jednotku, ve fyzice nejčastěji na radiány.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847528" y="3183424"/>
                <a:ext cx="8640960" cy="4616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 kolik radiánů je 45</a:t>
                </a:r>
                <a:r>
                  <a:rPr lang="cs-CZ" baseline="30000" dirty="0"/>
                  <a:t>o</a:t>
                </a:r>
                <a:r>
                  <a:rPr lang="cs-CZ" dirty="0"/>
                  <a:t>?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cs-CZ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45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rad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3183424"/>
                <a:ext cx="8640960" cy="461601"/>
              </a:xfrm>
              <a:prstGeom prst="rect">
                <a:avLst/>
              </a:prstGeom>
              <a:blipFill>
                <a:blip r:embed="rId4"/>
                <a:stretch>
                  <a:fillRect l="-564" b="-78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847528" y="5805265"/>
                <a:ext cx="8640960" cy="524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 kolik stupňů je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/>
                  <a:t> rad?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 dirty="0">
                                <a:latin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cs-CZ" i="1" dirty="0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num>
                      <m:den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𝜋</m:t>
                        </m:r>
                      </m:den>
                    </m:f>
                    <m:r>
                      <a:rPr lang="cs-CZ" i="1" dirty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i="1" dirty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i="1" dirty="0">
                                <a:latin typeface="Cambria Math"/>
                                <a:ea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cs-CZ" i="1" dirty="0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</m:num>
                      <m:den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i="1" dirty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30</m:t>
                        </m:r>
                      </m:e>
                      <m:sup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5805265"/>
                <a:ext cx="8640960" cy="524439"/>
              </a:xfrm>
              <a:prstGeom prst="rect">
                <a:avLst/>
              </a:prstGeom>
              <a:blipFill>
                <a:blip r:embed="rId5"/>
                <a:stretch>
                  <a:fillRect l="-564" b="-69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1647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C53A574-165B-3D07-5082-3C13CEF6CBF7}"/>
              </a:ext>
            </a:extLst>
          </p:cNvPr>
          <p:cNvSpPr txBox="1"/>
          <p:nvPr/>
        </p:nvSpPr>
        <p:spPr>
          <a:xfrm>
            <a:off x="531776" y="260648"/>
            <a:ext cx="6932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Pohyb hmotného bodu po kruhové  trajektorii – z pohledu kinematiky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B56AAB3-D4EF-1C35-C203-BABE61EF14B1}"/>
              </a:ext>
            </a:extLst>
          </p:cNvPr>
          <p:cNvSpPr txBox="1"/>
          <p:nvPr/>
        </p:nvSpPr>
        <p:spPr>
          <a:xfrm>
            <a:off x="531776" y="673573"/>
            <a:ext cx="10945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Pohyb hmotného bodu po kružnici – kruhový pohyb, je pohyb křivočarý. V následujícím výkladu budeme uvažovat pouze pohyb rovnoměrný (hmotný bod  nezrychluje ani nezpomaluje), jedná se tedy o pohyb rovnoměrný, křivočarý u kterého nás budou zajímat perioda, frekvence, rychlost a dráha pohybujícího se hmotného bodu. Síly působící na hmotný bod při kruhovém pohybu budou studovány v části mechanika – dynamice.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B1B8E7D-CABF-1C01-D127-2B8847B21A62}"/>
                  </a:ext>
                </a:extLst>
              </p:cNvPr>
              <p:cNvSpPr txBox="1"/>
              <p:nvPr/>
            </p:nvSpPr>
            <p:spPr>
              <a:xfrm>
                <a:off x="531776" y="1917495"/>
                <a:ext cx="15615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Perioda </a:t>
                </a:r>
                <a14:m>
                  <m:oMath xmlns:m="http://schemas.openxmlformats.org/officeDocument/2006/math">
                    <m:r>
                      <a:rPr lang="cs-CZ" b="1" dirty="0"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B1B8E7D-CABF-1C01-D127-2B8847B21A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776" y="1917495"/>
                <a:ext cx="1561506" cy="369332"/>
              </a:xfrm>
              <a:prstGeom prst="rect">
                <a:avLst/>
              </a:prstGeom>
              <a:blipFill>
                <a:blip r:embed="rId2"/>
                <a:stretch>
                  <a:fillRect l="-3125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>
                <a:extLst>
                  <a:ext uri="{FF2B5EF4-FFF2-40B4-BE49-F238E27FC236}">
                    <a16:creationId xmlns:a16="http://schemas.microsoft.com/office/drawing/2014/main" id="{55CE8683-6C0A-B4C1-A145-B129E8E6654A}"/>
                  </a:ext>
                </a:extLst>
              </p:cNvPr>
              <p:cNvSpPr/>
              <p:nvPr/>
            </p:nvSpPr>
            <p:spPr>
              <a:xfrm>
                <a:off x="531776" y="2330420"/>
                <a:ext cx="10945216" cy="1323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000" dirty="0"/>
                  <a:t>Perioda je doba jednoho cyklu pravidelně se opakujícího se děje.  </a:t>
                </a:r>
              </a:p>
              <a:p>
                <a:r>
                  <a:rPr lang="cs-CZ" sz="2000" dirty="0"/>
                  <a:t>Rovnoměrný pohyb po kružnici je pravidelně se opakující děj a perioda označuje </a:t>
                </a:r>
              </a:p>
              <a:p>
                <a:pPr algn="ctr"/>
                <a:r>
                  <a:rPr lang="cs-CZ" sz="2000" b="1" dirty="0">
                    <a:solidFill>
                      <a:srgbClr val="FF0000"/>
                    </a:solidFill>
                  </a:rPr>
                  <a:t>dobu jednoho oběhu po kruhové </a:t>
                </a:r>
                <a:r>
                  <a:rPr lang="cs-CZ" sz="2000" b="1" dirty="0" err="1">
                    <a:solidFill>
                      <a:srgbClr val="FF0000"/>
                    </a:solidFill>
                  </a:rPr>
                  <a:t>trajetorie</a:t>
                </a:r>
                <a:r>
                  <a:rPr lang="cs-CZ" sz="2000" b="1" dirty="0">
                    <a:solidFill>
                      <a:srgbClr val="FF0000"/>
                    </a:solidFill>
                  </a:rPr>
                  <a:t> (otočka o úhel </a:t>
                </a:r>
                <a14:m>
                  <m:oMath xmlns:m="http://schemas.openxmlformats.org/officeDocument/2006/math"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𝝅</m:t>
                    </m:r>
                    <m:r>
                      <a:rPr lang="cs-CZ" sz="20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000" b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𝐫𝐚𝐝</m:t>
                    </m:r>
                  </m:oMath>
                </a14:m>
                <a:r>
                  <a:rPr lang="cs-CZ" sz="2000" b="1" dirty="0">
                    <a:solidFill>
                      <a:srgbClr val="FF0000"/>
                    </a:solidFill>
                  </a:rPr>
                  <a:t>).</a:t>
                </a:r>
              </a:p>
              <a:p>
                <a:r>
                  <a:rPr lang="cs-CZ" sz="2000" dirty="0"/>
                  <a:t>Periodu značíme  </a:t>
                </a:r>
                <a14:m>
                  <m:oMath xmlns:m="http://schemas.openxmlformats.org/officeDocument/2006/math">
                    <m:r>
                      <a:rPr lang="cs-CZ" sz="2000" b="1" i="1" dirty="0">
                        <a:latin typeface="Cambria Math"/>
                      </a:rPr>
                      <m:t>𝑻</m:t>
                    </m:r>
                  </m:oMath>
                </a14:m>
                <a:r>
                  <a:rPr lang="syr-SY" sz="2000" dirty="0"/>
                  <a:t>.</a:t>
                </a:r>
                <a:r>
                  <a:rPr lang="cs-CZ" sz="2000" dirty="0"/>
                  <a:t>  Základní jednotkou periody je sekunda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cs-CZ" sz="20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sz="2000" dirty="0"/>
                  <a:t>.</a:t>
                </a:r>
              </a:p>
            </p:txBody>
          </p:sp>
        </mc:Choice>
        <mc:Fallback xmlns="">
          <p:sp>
            <p:nvSpPr>
              <p:cNvPr id="5" name="Obdélník 4">
                <a:extLst>
                  <a:ext uri="{FF2B5EF4-FFF2-40B4-BE49-F238E27FC236}">
                    <a16:creationId xmlns:a16="http://schemas.microsoft.com/office/drawing/2014/main" id="{55CE8683-6C0A-B4C1-A145-B129E8E6654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776" y="2330420"/>
                <a:ext cx="10945216" cy="1323439"/>
              </a:xfrm>
              <a:prstGeom prst="rect">
                <a:avLst/>
              </a:prstGeom>
              <a:blipFill>
                <a:blip r:embed="rId3"/>
                <a:stretch>
                  <a:fillRect l="-557" t="-2304" b="-73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>
                <a:extLst>
                  <a:ext uri="{FF2B5EF4-FFF2-40B4-BE49-F238E27FC236}">
                    <a16:creationId xmlns:a16="http://schemas.microsoft.com/office/drawing/2014/main" id="{55C14990-0E2E-27B6-0BAA-617432A4558F}"/>
                  </a:ext>
                </a:extLst>
              </p:cNvPr>
              <p:cNvSpPr/>
              <p:nvPr/>
            </p:nvSpPr>
            <p:spPr>
              <a:xfrm>
                <a:off x="531776" y="4110377"/>
                <a:ext cx="10945216" cy="20202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000" dirty="0"/>
                  <a:t>Frekvence je počet pravidelných dějů za určitou dobu. </a:t>
                </a:r>
              </a:p>
              <a:p>
                <a:r>
                  <a:rPr lang="cs-CZ" sz="2000" dirty="0"/>
                  <a:t>U rovnoměrného pohybu po kružnici tedy frekvence vyjadřuje</a:t>
                </a:r>
              </a:p>
              <a:p>
                <a:pPr algn="ctr"/>
                <a:r>
                  <a:rPr lang="cs-CZ" sz="2000" dirty="0"/>
                  <a:t> </a:t>
                </a:r>
                <a:r>
                  <a:rPr lang="cs-CZ" sz="2000" b="1" dirty="0">
                    <a:solidFill>
                      <a:srgbClr val="FF0000"/>
                    </a:solidFill>
                  </a:rPr>
                  <a:t>počet oběhů po kruhové trajektorii za jednu sekundu</a:t>
                </a:r>
                <a:r>
                  <a:rPr lang="cs-CZ" sz="2000" dirty="0">
                    <a:solidFill>
                      <a:srgbClr val="FF0000"/>
                    </a:solidFill>
                  </a:rPr>
                  <a:t>.</a:t>
                </a:r>
                <a:r>
                  <a:rPr lang="cs-CZ" sz="2000" dirty="0"/>
                  <a:t> </a:t>
                </a:r>
              </a:p>
              <a:p>
                <a:r>
                  <a:rPr lang="cs-CZ" sz="2000" dirty="0"/>
                  <a:t>Frekvenci značíme </a:t>
                </a:r>
                <a14:m>
                  <m:oMath xmlns:m="http://schemas.openxmlformats.org/officeDocument/2006/math">
                    <m:r>
                      <a:rPr lang="cs-CZ" sz="2000" b="1" i="1" dirty="0">
                        <a:latin typeface="Cambria Math"/>
                      </a:rPr>
                      <m:t>𝒇</m:t>
                    </m:r>
                    <m:r>
                      <a:rPr lang="cs-CZ" sz="2000" dirty="0">
                        <a:latin typeface="Cambria Math"/>
                      </a:rPr>
                      <m:t>.</m:t>
                    </m:r>
                  </m:oMath>
                </a14:m>
                <a:r>
                  <a:rPr lang="syr-SY" sz="2000" dirty="0"/>
                  <a:t> </a:t>
                </a:r>
                <a:r>
                  <a:rPr lang="cs-CZ" sz="2000" dirty="0"/>
                  <a:t>Základní jednotkou frekvence je </a:t>
                </a:r>
                <a:r>
                  <a:rPr lang="cs-CZ" sz="2000" b="1" dirty="0"/>
                  <a:t>sekunda na minus první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000" b="1">
                            <a:latin typeface="Cambria Math"/>
                          </a:rPr>
                          <m:t>𝐬</m:t>
                        </m:r>
                      </m:e>
                      <m:sup>
                        <m:r>
                          <a:rPr lang="cs-CZ" sz="2000" b="1">
                            <a:latin typeface="Cambria Math"/>
                          </a:rPr>
                          <m:t>−</m:t>
                        </m:r>
                        <m:r>
                          <a:rPr lang="cs-CZ" sz="2000" b="1">
                            <a:latin typeface="Cambria Math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or-IN" sz="2000" b="1" dirty="0"/>
                  <a:t>)</a:t>
                </a:r>
                <a:r>
                  <a:rPr lang="or-IN" sz="2000" dirty="0"/>
                  <a:t>, </a:t>
                </a:r>
                <a:r>
                  <a:rPr lang="cs-CZ" sz="2000" dirty="0"/>
                  <a:t>nazvaná </a:t>
                </a:r>
                <a:r>
                  <a:rPr lang="cs-CZ" sz="2000" b="1" dirty="0"/>
                  <a:t>hertz (značka Hz</a:t>
                </a:r>
                <a:r>
                  <a:rPr lang="cs-CZ" sz="2000" dirty="0"/>
                  <a:t>).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</m:d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6" name="Obdélník 5">
                <a:extLst>
                  <a:ext uri="{FF2B5EF4-FFF2-40B4-BE49-F238E27FC236}">
                    <a16:creationId xmlns:a16="http://schemas.microsoft.com/office/drawing/2014/main" id="{55C14990-0E2E-27B6-0BAA-617432A4558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776" y="4110377"/>
                <a:ext cx="10945216" cy="2020297"/>
              </a:xfrm>
              <a:prstGeom prst="rect">
                <a:avLst/>
              </a:prstGeom>
              <a:blipFill>
                <a:blip r:embed="rId4"/>
                <a:stretch>
                  <a:fillRect l="-557" t="-1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4C19215-82FC-4620-B16C-7843758B9D9D}"/>
                  </a:ext>
                </a:extLst>
              </p:cNvPr>
              <p:cNvSpPr txBox="1"/>
              <p:nvPr/>
            </p:nvSpPr>
            <p:spPr>
              <a:xfrm>
                <a:off x="531776" y="3697452"/>
                <a:ext cx="19399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Frekvence </a:t>
                </a:r>
                <a14:m>
                  <m:oMath xmlns:m="http://schemas.openxmlformats.org/officeDocument/2006/math">
                    <m:r>
                      <a:rPr lang="cs-CZ" b="1" dirty="0">
                        <a:latin typeface="Cambria Math" panose="02040503050406030204" pitchFamily="18" charset="0"/>
                      </a:rPr>
                      <m:t>𝒇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4C19215-82FC-4620-B16C-7843758B9D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776" y="3697452"/>
                <a:ext cx="1939916" cy="369332"/>
              </a:xfrm>
              <a:prstGeom prst="rect">
                <a:avLst/>
              </a:prstGeom>
              <a:blipFill>
                <a:blip r:embed="rId5"/>
                <a:stretch>
                  <a:fillRect l="-2516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986380FE-85DE-A0BD-1038-52C11300C1D0}"/>
                  </a:ext>
                </a:extLst>
              </p:cNvPr>
              <p:cNvSpPr txBox="1"/>
              <p:nvPr/>
            </p:nvSpPr>
            <p:spPr>
              <a:xfrm>
                <a:off x="3467708" y="6237312"/>
                <a:ext cx="5256584" cy="527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Mezi periodou a frekvencí platí vztah 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𝒇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𝑻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 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𝑻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𝒇</m:t>
                        </m:r>
                      </m:den>
                    </m:f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986380FE-85DE-A0BD-1038-52C11300C1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7708" y="6237312"/>
                <a:ext cx="5256584" cy="527837"/>
              </a:xfrm>
              <a:prstGeom prst="rect">
                <a:avLst/>
              </a:prstGeom>
              <a:blipFill>
                <a:blip r:embed="rId6"/>
                <a:stretch>
                  <a:fillRect l="-1044" b="-57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0797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9376" y="494043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79376" y="836712"/>
                <a:ext cx="11161240" cy="16312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/>
                  <a:t>Hmotný bod koná rovnoměrný pohyb po kružnici a za jednu minutu oběhne kruhovou trajektorii 6 krát.</a:t>
                </a:r>
              </a:p>
              <a:p>
                <a:r>
                  <a:rPr lang="cs-CZ" sz="2000" dirty="0"/>
                  <a:t>Určete periodu a frekvenci v základních fyzikálních jednotkách tohoto pohybu.</a:t>
                </a:r>
              </a:p>
              <a:p>
                <a:endParaRPr lang="cs-CZ" sz="2000" dirty="0"/>
              </a:p>
              <a:p>
                <a:r>
                  <a:rPr lang="cs-CZ" sz="2000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sz="2000" i="1" dirty="0">
                        <a:latin typeface="Cambria Math"/>
                      </a:rPr>
                      <m:t>𝑡</m:t>
                    </m:r>
                  </m:oMath>
                </a14:m>
                <a:r>
                  <a:rPr lang="cs-CZ" sz="2000" dirty="0"/>
                  <a:t> = 1 minuta = 60 sekund,  </a:t>
                </a:r>
                <a14:m>
                  <m:oMath xmlns:m="http://schemas.openxmlformats.org/officeDocument/2006/math">
                    <m:r>
                      <a:rPr lang="cs-CZ" sz="2000" i="1" dirty="0">
                        <a:latin typeface="Cambria Math"/>
                      </a:rPr>
                      <m:t>𝑛</m:t>
                    </m:r>
                  </m:oMath>
                </a14:m>
                <a:r>
                  <a:rPr lang="cs-CZ" sz="2000" dirty="0"/>
                  <a:t> = 6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836712"/>
                <a:ext cx="11161240" cy="1631216"/>
              </a:xfrm>
              <a:prstGeom prst="rect">
                <a:avLst/>
              </a:prstGeom>
              <a:blipFill>
                <a:blip r:embed="rId2"/>
                <a:stretch>
                  <a:fillRect l="-601" t="-1866" b="-55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>
            <a:cxnSpLocks/>
          </p:cNvCxnSpPr>
          <p:nvPr/>
        </p:nvCxnSpPr>
        <p:spPr>
          <a:xfrm flipV="1">
            <a:off x="551384" y="2420888"/>
            <a:ext cx="110172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79376" y="2852937"/>
                <a:ext cx="11161240" cy="11014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Výpočet periody </a:t>
                </a:r>
                <a14:m>
                  <m:oMath xmlns:m="http://schemas.openxmlformats.org/officeDocument/2006/math">
                    <m:r>
                      <a:rPr lang="cs-CZ" sz="2000" b="1" i="1" dirty="0">
                        <a:latin typeface="Cambria Math"/>
                      </a:rPr>
                      <m:t>𝑻</m:t>
                    </m:r>
                  </m:oMath>
                </a14:m>
                <a:r>
                  <a:rPr lang="cs-CZ" sz="2000" dirty="0"/>
                  <a:t> (doby jednoho oběhu):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i="1">
                          <a:latin typeface="Cambria Math"/>
                        </a:rPr>
                        <m:t>𝑇</m:t>
                      </m:r>
                      <m:r>
                        <a:rPr lang="cs-CZ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𝑛</m:t>
                          </m:r>
                        </m:den>
                      </m:f>
                      <m:r>
                        <a:rPr lang="cs-CZ" sz="2000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60</m:t>
                          </m:r>
                          <m:r>
                            <a:rPr lang="cs-CZ" sz="2000" i="1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2000">
                              <a:latin typeface="Cambria Math"/>
                            </a:rPr>
                            <m:t>s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6</m:t>
                          </m:r>
                        </m:den>
                      </m:f>
                      <m:r>
                        <a:rPr lang="cs-CZ" sz="2000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000" i="1">
                          <a:latin typeface="Cambria Math"/>
                          <a:ea typeface="Cambria Math"/>
                        </a:rPr>
                        <m:t>10</m:t>
                      </m:r>
                      <m:r>
                        <a:rPr lang="cs-CZ" sz="2000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000">
                          <a:latin typeface="Cambria Math"/>
                        </a:rPr>
                        <m:t>s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2852937"/>
                <a:ext cx="11161240" cy="1101455"/>
              </a:xfrm>
              <a:prstGeom prst="rect">
                <a:avLst/>
              </a:prstGeom>
              <a:blipFill>
                <a:blip r:embed="rId3"/>
                <a:stretch>
                  <a:fillRect l="-601" t="-2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4151784" y="4026400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Perioda kruhového pohybu je 10 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79376" y="4550535"/>
                <a:ext cx="5544616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000" b="1" dirty="0"/>
                  <a:t>Výpočet frekvence </a:t>
                </a:r>
                <a14:m>
                  <m:oMath xmlns:m="http://schemas.openxmlformats.org/officeDocument/2006/math">
                    <m:r>
                      <a:rPr lang="cs-CZ" sz="2000" b="1" i="1" dirty="0">
                        <a:latin typeface="Cambria Math"/>
                      </a:rPr>
                      <m:t>𝒇</m:t>
                    </m:r>
                  </m:oMath>
                </a14:m>
                <a:r>
                  <a:rPr lang="cs-CZ" sz="2000" b="1" dirty="0"/>
                  <a:t> </a:t>
                </a:r>
                <a:r>
                  <a:rPr lang="cs-CZ" sz="2000" dirty="0"/>
                  <a:t>(počtu oběhů za sekundu):</a:t>
                </a: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4550535"/>
                <a:ext cx="5544616" cy="400110"/>
              </a:xfrm>
              <a:prstGeom prst="rect">
                <a:avLst/>
              </a:prstGeom>
              <a:blipFill>
                <a:blip r:embed="rId4"/>
                <a:stretch>
                  <a:fillRect l="-1210"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919536" y="5082864"/>
                <a:ext cx="8496944" cy="6705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i="1" smtClean="0">
                          <a:latin typeface="Cambria Math"/>
                        </a:rPr>
                        <m:t>𝑓</m:t>
                      </m:r>
                      <m:r>
                        <a:rPr lang="cs-CZ" sz="200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𝑇</m:t>
                          </m:r>
                        </m:den>
                      </m:f>
                      <m:r>
                        <a:rPr lang="cs-CZ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10</m:t>
                          </m:r>
                          <m:r>
                            <a:rPr lang="cs-CZ" sz="2000" i="1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2000">
                              <a:latin typeface="Cambria Math"/>
                            </a:rPr>
                            <m:t>s</m:t>
                          </m:r>
                        </m:den>
                      </m:f>
                      <m:r>
                        <a:rPr lang="cs-CZ" sz="2000" b="0" i="1" smtClean="0">
                          <a:latin typeface="Cambria Math" panose="02040503050406030204" pitchFamily="18" charset="0"/>
                          <a:ea typeface="Cambria Math"/>
                        </a:rPr>
                        <m:t>=</m:t>
                      </m:r>
                      <m:r>
                        <a:rPr lang="cs-CZ" sz="2000" i="1">
                          <a:latin typeface="Cambria Math"/>
                        </a:rPr>
                        <m:t>0</m:t>
                      </m:r>
                      <m:r>
                        <a:rPr lang="cs-CZ" sz="2000" i="1">
                          <a:latin typeface="Cambria Math"/>
                        </a:rPr>
                        <m:t>,</m:t>
                      </m:r>
                      <m:r>
                        <a:rPr lang="cs-CZ" sz="2000" i="1">
                          <a:latin typeface="Cambria Math"/>
                        </a:rPr>
                        <m:t>1</m:t>
                      </m:r>
                      <m:r>
                        <a:rPr lang="cs-CZ" sz="2000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5082864"/>
                <a:ext cx="8496944" cy="67056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935760" y="5902575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Frekvence kruhového pohybu je 0,1 Hz</a:t>
            </a:r>
            <a:endParaRPr lang="cs-CZ" sz="2000" b="1" baseline="30000" dirty="0"/>
          </a:p>
        </p:txBody>
      </p:sp>
    </p:spTree>
    <p:extLst>
      <p:ext uri="{BB962C8B-B14F-4D97-AF65-F5344CB8AC3E}">
        <p14:creationId xmlns:p14="http://schemas.microsoft.com/office/powerpoint/2010/main" val="1666717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35360" y="380857"/>
                <a:ext cx="28576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Obvodová rychlost </a:t>
                </a:r>
                <a14:m>
                  <m:oMath xmlns:m="http://schemas.openxmlformats.org/officeDocument/2006/math">
                    <m:r>
                      <a:rPr lang="cs-CZ" b="1" dirty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380857"/>
                <a:ext cx="2857650" cy="369332"/>
              </a:xfrm>
              <a:prstGeom prst="rect">
                <a:avLst/>
              </a:prstGeom>
              <a:blipFill>
                <a:blip r:embed="rId2"/>
                <a:stretch>
                  <a:fillRect l="-170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335360" y="908720"/>
                <a:ext cx="7992888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Obvodová rychlost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𝒗</m:t>
                    </m:r>
                  </m:oMath>
                </a14:m>
                <a:r>
                  <a:rPr lang="cs-CZ" dirty="0"/>
                  <a:t> je fyzikální veličina, která vyjadřuje změnu dráhy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𝒔</m:t>
                    </m:r>
                  </m:oMath>
                </a14:m>
                <a:r>
                  <a:rPr lang="cs-CZ" dirty="0"/>
                  <a:t> za jednotku času 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𝒕</m:t>
                    </m:r>
                  </m:oMath>
                </a14:m>
                <a:r>
                  <a:rPr lang="cs-CZ" dirty="0"/>
                  <a:t> při pohybu po kruhové trajektorii  o poloměru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𝒓</m:t>
                    </m:r>
                  </m:oMath>
                </a14:m>
                <a:r>
                  <a:rPr lang="cs-CZ" dirty="0"/>
                  <a:t> </a:t>
                </a: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908720"/>
                <a:ext cx="7992888" cy="646331"/>
              </a:xfrm>
              <a:prstGeom prst="rect">
                <a:avLst/>
              </a:prstGeom>
              <a:blipFill>
                <a:blip r:embed="rId3"/>
                <a:stretch>
                  <a:fillRect l="-610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32628" y="2924944"/>
                <a:ext cx="11665296" cy="8912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dráhy jednoho oběhu je rovna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𝒔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</a:rPr>
                      <m:t>𝟐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𝝅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𝒓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 a doba trvání jednoho (perioda) je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𝑻</m:t>
                    </m:r>
                  </m:oMath>
                </a14:m>
                <a:r>
                  <a:rPr lang="cs-CZ" dirty="0"/>
                  <a:t>, pak obvodovou rychlost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𝒗</m:t>
                    </m:r>
                  </m:oMath>
                </a14:m>
                <a:r>
                  <a:rPr lang="cs-CZ" dirty="0"/>
                  <a:t> vypočteme </a:t>
                </a:r>
              </a:p>
              <a:p>
                <a:endParaRPr lang="cs-CZ" sz="800" b="1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𝒗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𝝅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𝒓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𝑻</m:t>
                        </m:r>
                      </m:den>
                    </m:f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𝝅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𝑻</m:t>
                        </m:r>
                      </m:den>
                    </m:f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𝒓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628" y="2924944"/>
                <a:ext cx="11665296" cy="891206"/>
              </a:xfrm>
              <a:prstGeom prst="rect">
                <a:avLst/>
              </a:prstGeom>
              <a:blipFill>
                <a:blip r:embed="rId4"/>
                <a:stretch>
                  <a:fillRect l="-470" t="-4110" r="-418" b="-6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Obvodová rychlost / otáčky – Nástroj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380857"/>
            <a:ext cx="402365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007768" y="1713582"/>
                <a:ext cx="2376264" cy="5706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𝒗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/>
                            </a:rPr>
                            <m:t>𝒔</m:t>
                          </m:r>
                        </m:num>
                        <m:den>
                          <m:r>
                            <a:rPr lang="cs-CZ" b="1" i="1">
                              <a:latin typeface="Cambria Math"/>
                            </a:rPr>
                            <m:t>𝒕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768" y="1713582"/>
                <a:ext cx="2376264" cy="5706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D562FC6A-3A1D-7EFC-2E57-919A1537A649}"/>
                  </a:ext>
                </a:extLst>
              </p:cNvPr>
              <p:cNvSpPr txBox="1"/>
              <p:nvPr/>
            </p:nvSpPr>
            <p:spPr>
              <a:xfrm>
                <a:off x="9475978" y="2235266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D562FC6A-3A1D-7EFC-2E57-919A1537A6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75978" y="2235266"/>
                <a:ext cx="576064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5" name="Skupina 34">
            <a:extLst>
              <a:ext uri="{FF2B5EF4-FFF2-40B4-BE49-F238E27FC236}">
                <a16:creationId xmlns:a16="http://schemas.microsoft.com/office/drawing/2014/main" id="{5F94E282-5D5C-AC1B-53CC-D1F3EAC24E4A}"/>
              </a:ext>
            </a:extLst>
          </p:cNvPr>
          <p:cNvGrpSpPr/>
          <p:nvPr/>
        </p:nvGrpSpPr>
        <p:grpSpPr>
          <a:xfrm>
            <a:off x="284119" y="3515797"/>
            <a:ext cx="2491497" cy="2937539"/>
            <a:chOff x="284119" y="3515797"/>
            <a:chExt cx="2491497" cy="2937539"/>
          </a:xfrm>
        </p:grpSpPr>
        <p:sp>
          <p:nvSpPr>
            <p:cNvPr id="7" name="Ovál 6">
              <a:extLst>
                <a:ext uri="{FF2B5EF4-FFF2-40B4-BE49-F238E27FC236}">
                  <a16:creationId xmlns:a16="http://schemas.microsoft.com/office/drawing/2014/main" id="{3EA2E0A5-475B-CCC1-D72E-5E2382AF5D31}"/>
                </a:ext>
              </a:extLst>
            </p:cNvPr>
            <p:cNvSpPr/>
            <p:nvPr/>
          </p:nvSpPr>
          <p:spPr>
            <a:xfrm>
              <a:off x="332628" y="3913667"/>
              <a:ext cx="2088232" cy="208823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A3197E3E-473B-1F7B-30EA-2066A8A54F2B}"/>
                </a:ext>
              </a:extLst>
            </p:cNvPr>
            <p:cNvCxnSpPr/>
            <p:nvPr/>
          </p:nvCxnSpPr>
          <p:spPr>
            <a:xfrm>
              <a:off x="1367325" y="3573016"/>
              <a:ext cx="0" cy="2880320"/>
            </a:xfrm>
            <a:prstGeom prst="line">
              <a:avLst/>
            </a:prstGeom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6" name="Skupina 15">
              <a:extLst>
                <a:ext uri="{FF2B5EF4-FFF2-40B4-BE49-F238E27FC236}">
                  <a16:creationId xmlns:a16="http://schemas.microsoft.com/office/drawing/2014/main" id="{4FEDC291-D330-B4D4-F3E8-57BFF0DA1B40}"/>
                </a:ext>
              </a:extLst>
            </p:cNvPr>
            <p:cNvGrpSpPr/>
            <p:nvPr/>
          </p:nvGrpSpPr>
          <p:grpSpPr>
            <a:xfrm rot="15951867">
              <a:off x="495899" y="3631991"/>
              <a:ext cx="770314" cy="1193873"/>
              <a:chOff x="1809912" y="3921825"/>
              <a:chExt cx="770314" cy="1193873"/>
            </a:xfrm>
          </p:grpSpPr>
          <p:sp>
            <p:nvSpPr>
              <p:cNvPr id="12" name="Oblouk 11">
                <a:extLst>
                  <a:ext uri="{FF2B5EF4-FFF2-40B4-BE49-F238E27FC236}">
                    <a16:creationId xmlns:a16="http://schemas.microsoft.com/office/drawing/2014/main" id="{DAB8DB9B-4996-6F83-BF65-629D723DFB52}"/>
                  </a:ext>
                </a:extLst>
              </p:cNvPr>
              <p:cNvSpPr/>
              <p:nvPr/>
            </p:nvSpPr>
            <p:spPr>
              <a:xfrm rot="20320461">
                <a:off x="1809912" y="3974065"/>
                <a:ext cx="770314" cy="1141633"/>
              </a:xfrm>
              <a:prstGeom prst="arc">
                <a:avLst>
                  <a:gd name="adj1" fmla="val 17609280"/>
                  <a:gd name="adj2" fmla="val 2233110"/>
                </a:avLst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Rovnoramenný trojúhelník 12">
                <a:extLst>
                  <a:ext uri="{FF2B5EF4-FFF2-40B4-BE49-F238E27FC236}">
                    <a16:creationId xmlns:a16="http://schemas.microsoft.com/office/drawing/2014/main" id="{FF7790A6-4E08-11F9-3557-13B43C8C531D}"/>
                  </a:ext>
                </a:extLst>
              </p:cNvPr>
              <p:cNvSpPr/>
              <p:nvPr/>
            </p:nvSpPr>
            <p:spPr>
              <a:xfrm rot="18103598">
                <a:off x="2123065" y="3915805"/>
                <a:ext cx="144007" cy="156048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397A8691-1714-9D93-2982-1173B4B9129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6744" y="3515797"/>
              <a:ext cx="1329416" cy="144198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>
              <a:extLst>
                <a:ext uri="{FF2B5EF4-FFF2-40B4-BE49-F238E27FC236}">
                  <a16:creationId xmlns:a16="http://schemas.microsoft.com/office/drawing/2014/main" id="{02E8D82C-6AD6-B007-6A86-2706E4E42B55}"/>
                </a:ext>
              </a:extLst>
            </p:cNvPr>
            <p:cNvCxnSpPr/>
            <p:nvPr/>
          </p:nvCxnSpPr>
          <p:spPr>
            <a:xfrm flipV="1">
              <a:off x="1764185" y="4509120"/>
              <a:ext cx="0" cy="44866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D3EA055F-69A6-A838-0646-C0EB58038101}"/>
                </a:ext>
              </a:extLst>
            </p:cNvPr>
            <p:cNvCxnSpPr/>
            <p:nvPr/>
          </p:nvCxnSpPr>
          <p:spPr>
            <a:xfrm flipV="1">
              <a:off x="2095805" y="4149080"/>
              <a:ext cx="0" cy="8280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B7A1FFD4-D711-D999-8F6C-4E55912F092D}"/>
                </a:ext>
              </a:extLst>
            </p:cNvPr>
            <p:cNvCxnSpPr>
              <a:stCxn id="7" idx="6"/>
            </p:cNvCxnSpPr>
            <p:nvPr/>
          </p:nvCxnSpPr>
          <p:spPr>
            <a:xfrm flipV="1">
              <a:off x="2420860" y="3816150"/>
              <a:ext cx="0" cy="114163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EBFDC70C-C40A-1B84-0387-9E689101B4D6}"/>
                    </a:ext>
                  </a:extLst>
                </p:cNvPr>
                <p:cNvSpPr txBox="1"/>
                <p:nvPr/>
              </p:nvSpPr>
              <p:spPr>
                <a:xfrm>
                  <a:off x="1448058" y="4629503"/>
                  <a:ext cx="28803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EBFDC70C-C40A-1B84-0387-9E689101B4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48058" y="4629503"/>
                  <a:ext cx="288032" cy="369332"/>
                </a:xfrm>
                <a:prstGeom prst="rect">
                  <a:avLst/>
                </a:prstGeom>
                <a:blipFill>
                  <a:blip r:embed="rId8"/>
                  <a:stretch>
                    <a:fillRect r="-17021" b="-655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67721E2E-7E96-6650-EEF9-039437F265BA}"/>
                    </a:ext>
                  </a:extLst>
                </p:cNvPr>
                <p:cNvSpPr txBox="1"/>
                <p:nvPr/>
              </p:nvSpPr>
              <p:spPr>
                <a:xfrm>
                  <a:off x="1729684" y="4593830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67721E2E-7E96-6650-EEF9-039437F265B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29684" y="4593830"/>
                  <a:ext cx="360040" cy="369332"/>
                </a:xfrm>
                <a:prstGeom prst="rect">
                  <a:avLst/>
                </a:prstGeom>
                <a:blipFill>
                  <a:blip r:embed="rId9"/>
                  <a:stretch>
                    <a:fillRect r="-169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AE139913-E9DF-BBFF-8752-C2B373E2AD26}"/>
                    </a:ext>
                  </a:extLst>
                </p:cNvPr>
                <p:cNvSpPr txBox="1"/>
                <p:nvPr/>
              </p:nvSpPr>
              <p:spPr>
                <a:xfrm>
                  <a:off x="2065354" y="458877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AE139913-E9DF-BBFF-8752-C2B373E2AD2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5354" y="4588779"/>
                  <a:ext cx="360040" cy="369332"/>
                </a:xfrm>
                <a:prstGeom prst="rect">
                  <a:avLst/>
                </a:prstGeom>
                <a:blipFill>
                  <a:blip r:embed="rId10"/>
                  <a:stretch>
                    <a:fillRect r="-33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2E93966E-D479-FF97-8C33-8E2E55D06C0B}"/>
                    </a:ext>
                  </a:extLst>
                </p:cNvPr>
                <p:cNvSpPr txBox="1"/>
                <p:nvPr/>
              </p:nvSpPr>
              <p:spPr>
                <a:xfrm>
                  <a:off x="2415576" y="4596402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2E93966E-D479-FF97-8C33-8E2E55D06C0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5576" y="4596402"/>
                  <a:ext cx="360040" cy="369332"/>
                </a:xfrm>
                <a:prstGeom prst="rect">
                  <a:avLst/>
                </a:prstGeom>
                <a:blipFill>
                  <a:blip r:embed="rId11"/>
                  <a:stretch>
                    <a:fillRect r="-33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TextovéPole 27">
              <a:extLst>
                <a:ext uri="{FF2B5EF4-FFF2-40B4-BE49-F238E27FC236}">
                  <a16:creationId xmlns:a16="http://schemas.microsoft.com/office/drawing/2014/main" id="{D8B351C0-EBED-7FEF-32BC-BFF649443557}"/>
                </a:ext>
              </a:extLst>
            </p:cNvPr>
            <p:cNvSpPr txBox="1"/>
            <p:nvPr/>
          </p:nvSpPr>
          <p:spPr>
            <a:xfrm>
              <a:off x="1606122" y="4965474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29" name="TextovéPole 28">
              <a:extLst>
                <a:ext uri="{FF2B5EF4-FFF2-40B4-BE49-F238E27FC236}">
                  <a16:creationId xmlns:a16="http://schemas.microsoft.com/office/drawing/2014/main" id="{9A6B34B4-2941-9C7F-F420-2B05725DF4E7}"/>
                </a:ext>
              </a:extLst>
            </p:cNvPr>
            <p:cNvSpPr txBox="1"/>
            <p:nvPr/>
          </p:nvSpPr>
          <p:spPr>
            <a:xfrm>
              <a:off x="1940101" y="4955471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sp>
          <p:nvSpPr>
            <p:cNvPr id="30" name="TextovéPole 29">
              <a:extLst>
                <a:ext uri="{FF2B5EF4-FFF2-40B4-BE49-F238E27FC236}">
                  <a16:creationId xmlns:a16="http://schemas.microsoft.com/office/drawing/2014/main" id="{C338BE6C-BE7F-D721-59CF-B1CFB61E85B4}"/>
                </a:ext>
              </a:extLst>
            </p:cNvPr>
            <p:cNvSpPr txBox="1"/>
            <p:nvPr/>
          </p:nvSpPr>
          <p:spPr>
            <a:xfrm>
              <a:off x="2257879" y="4957523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C</a:t>
              </a:r>
            </a:p>
          </p:txBody>
        </p:sp>
        <p:sp>
          <p:nvSpPr>
            <p:cNvPr id="31" name="Ovál 30">
              <a:extLst>
                <a:ext uri="{FF2B5EF4-FFF2-40B4-BE49-F238E27FC236}">
                  <a16:creationId xmlns:a16="http://schemas.microsoft.com/office/drawing/2014/main" id="{49F8CD94-7A63-6527-535B-903E8FFA588C}"/>
                </a:ext>
              </a:extLst>
            </p:cNvPr>
            <p:cNvSpPr/>
            <p:nvPr/>
          </p:nvSpPr>
          <p:spPr>
            <a:xfrm>
              <a:off x="1718767" y="4916247"/>
              <a:ext cx="108000" cy="10800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>
              <a:extLst>
                <a:ext uri="{FF2B5EF4-FFF2-40B4-BE49-F238E27FC236}">
                  <a16:creationId xmlns:a16="http://schemas.microsoft.com/office/drawing/2014/main" id="{167F3C02-AD95-DA09-80B8-122A8B094D5E}"/>
                </a:ext>
              </a:extLst>
            </p:cNvPr>
            <p:cNvSpPr/>
            <p:nvPr/>
          </p:nvSpPr>
          <p:spPr>
            <a:xfrm>
              <a:off x="2035725" y="4917508"/>
              <a:ext cx="108000" cy="10800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vál 32">
              <a:extLst>
                <a:ext uri="{FF2B5EF4-FFF2-40B4-BE49-F238E27FC236}">
                  <a16:creationId xmlns:a16="http://schemas.microsoft.com/office/drawing/2014/main" id="{B92E4258-58B6-60C7-EBEB-C8644944B1EE}"/>
                </a:ext>
              </a:extLst>
            </p:cNvPr>
            <p:cNvSpPr/>
            <p:nvPr/>
          </p:nvSpPr>
          <p:spPr>
            <a:xfrm>
              <a:off x="2345449" y="4911406"/>
              <a:ext cx="108000" cy="10800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B25DF3C-5583-DD0E-E9E2-A82F27E65B99}"/>
                  </a:ext>
                </a:extLst>
              </p:cNvPr>
              <p:cNvSpPr txBox="1"/>
              <p:nvPr/>
            </p:nvSpPr>
            <p:spPr>
              <a:xfrm>
                <a:off x="3378707" y="3830465"/>
                <a:ext cx="8352927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Tři hmotné body, pevně spojené s tuhým kotoučem se otáčejí kolem středu kotouče rovnoměrnou rychlostí. Při otočení kotouče o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opíše za stejný  čas hmotný bod A kratší dráhu než hmotný bod B a ten opíše kratší dráhu než hmotný bod C. Platí, že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B25DF3C-5583-DD0E-E9E2-A82F27E65B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8707" y="3830465"/>
                <a:ext cx="8352927" cy="1323439"/>
              </a:xfrm>
              <a:prstGeom prst="rect">
                <a:avLst/>
              </a:prstGeom>
              <a:blipFill>
                <a:blip r:embed="rId12"/>
                <a:stretch>
                  <a:fillRect l="-584" t="-23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48991C37-6A87-3344-BC21-85DF49BEFA02}"/>
              </a:ext>
            </a:extLst>
          </p:cNvPr>
          <p:cNvCxnSpPr/>
          <p:nvPr/>
        </p:nvCxnSpPr>
        <p:spPr>
          <a:xfrm>
            <a:off x="47328" y="4957783"/>
            <a:ext cx="266429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861967D0-9DAD-35E9-DD70-1B4E05636F80}"/>
              </a:ext>
            </a:extLst>
          </p:cNvPr>
          <p:cNvSpPr txBox="1"/>
          <p:nvPr/>
        </p:nvSpPr>
        <p:spPr>
          <a:xfrm>
            <a:off x="3503712" y="5169621"/>
            <a:ext cx="8352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Velikost obvodové rychlosti závisí na poloměru otáčení a to je pro některé fyzikální úlohy problém, například při výpočtu momentu setrvačnosti otáčejícího se tělesa.</a:t>
            </a:r>
          </a:p>
        </p:txBody>
      </p:sp>
    </p:spTree>
    <p:extLst>
      <p:ext uri="{BB962C8B-B14F-4D97-AF65-F5344CB8AC3E}">
        <p14:creationId xmlns:p14="http://schemas.microsoft.com/office/powerpoint/2010/main" val="411782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79376" y="273631"/>
                <a:ext cx="1944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Úhlová rychlost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 panose="02040503050406030204" pitchFamily="18" charset="0"/>
                      </a:rPr>
                      <m:t>𝝎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273631"/>
                <a:ext cx="1944216" cy="369332"/>
              </a:xfrm>
              <a:prstGeom prst="rect">
                <a:avLst/>
              </a:prstGeom>
              <a:blipFill>
                <a:blip r:embed="rId2"/>
                <a:stretch>
                  <a:fillRect l="-2821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79376" y="4275477"/>
                <a:ext cx="11377262" cy="17836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odvození vztahu mezi obvodovou a úhlovou rychlostí  vyjdeme ze vztahu pro rychlost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𝒗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𝒔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𝒕</m:t>
                        </m:r>
                      </m:den>
                    </m:f>
                  </m:oMath>
                </a14:m>
                <a:r>
                  <a:rPr lang="cs-CZ" dirty="0"/>
                  <a:t>, 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𝒗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𝒔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𝒕</m:t>
                        </m:r>
                      </m:den>
                    </m:f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𝝅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𝑻</m:t>
                        </m:r>
                      </m:den>
                    </m:f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𝒓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 </a:t>
                </a:r>
              </a:p>
              <a:p>
                <a:pPr algn="ctr"/>
                <a:endParaRPr lang="cs-CZ" sz="800" b="1" dirty="0"/>
              </a:p>
              <a:p>
                <a:r>
                  <a:rPr lang="cs-CZ" dirty="0"/>
                  <a:t>Dosadíme-li za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𝝅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𝑻</m:t>
                        </m:r>
                      </m:den>
                    </m:f>
                  </m:oMath>
                </a14:m>
                <a:r>
                  <a:rPr lang="cs-CZ" dirty="0"/>
                  <a:t> úhlovou rychlost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(viz výše), dostaneme hledaný vztah </a:t>
                </a:r>
                <a:endParaRPr lang="cs-CZ" b="1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𝒗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𝝎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4275477"/>
                <a:ext cx="11377262" cy="1783693"/>
              </a:xfrm>
              <a:prstGeom prst="rect">
                <a:avLst/>
              </a:prstGeom>
              <a:blipFill>
                <a:blip r:embed="rId3"/>
                <a:stretch>
                  <a:fillRect l="-4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ál 6">
            <a:extLst>
              <a:ext uri="{FF2B5EF4-FFF2-40B4-BE49-F238E27FC236}">
                <a16:creationId xmlns:a16="http://schemas.microsoft.com/office/drawing/2014/main" id="{82683D3D-CFAB-F7BC-0661-D7804ED601AF}"/>
              </a:ext>
            </a:extLst>
          </p:cNvPr>
          <p:cNvSpPr/>
          <p:nvPr/>
        </p:nvSpPr>
        <p:spPr>
          <a:xfrm>
            <a:off x="527885" y="1234582"/>
            <a:ext cx="2088232" cy="208823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53BFE726-E638-BEAD-BAB1-7B2C9E5EFF91}"/>
              </a:ext>
            </a:extLst>
          </p:cNvPr>
          <p:cNvCxnSpPr/>
          <p:nvPr/>
        </p:nvCxnSpPr>
        <p:spPr>
          <a:xfrm>
            <a:off x="1562582" y="893931"/>
            <a:ext cx="0" cy="28803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9" name="Skupina 8">
            <a:extLst>
              <a:ext uri="{FF2B5EF4-FFF2-40B4-BE49-F238E27FC236}">
                <a16:creationId xmlns:a16="http://schemas.microsoft.com/office/drawing/2014/main" id="{7E576F1B-D790-DA92-727F-21DD5C16E54F}"/>
              </a:ext>
            </a:extLst>
          </p:cNvPr>
          <p:cNvGrpSpPr/>
          <p:nvPr/>
        </p:nvGrpSpPr>
        <p:grpSpPr>
          <a:xfrm rot="15951867">
            <a:off x="691156" y="952906"/>
            <a:ext cx="770314" cy="1193873"/>
            <a:chOff x="1809912" y="3921825"/>
            <a:chExt cx="770314" cy="1193873"/>
          </a:xfrm>
        </p:grpSpPr>
        <p:sp>
          <p:nvSpPr>
            <p:cNvPr id="24" name="Oblouk 23">
              <a:extLst>
                <a:ext uri="{FF2B5EF4-FFF2-40B4-BE49-F238E27FC236}">
                  <a16:creationId xmlns:a16="http://schemas.microsoft.com/office/drawing/2014/main" id="{CC76E277-D6F2-6D09-258A-963336929E56}"/>
                </a:ext>
              </a:extLst>
            </p:cNvPr>
            <p:cNvSpPr/>
            <p:nvPr/>
          </p:nvSpPr>
          <p:spPr>
            <a:xfrm rot="20320461">
              <a:off x="1809912" y="3974065"/>
              <a:ext cx="770314" cy="1141633"/>
            </a:xfrm>
            <a:prstGeom prst="arc">
              <a:avLst>
                <a:gd name="adj1" fmla="val 17609280"/>
                <a:gd name="adj2" fmla="val 2233110"/>
              </a:avLst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Rovnoramenný trojúhelník 24">
              <a:extLst>
                <a:ext uri="{FF2B5EF4-FFF2-40B4-BE49-F238E27FC236}">
                  <a16:creationId xmlns:a16="http://schemas.microsoft.com/office/drawing/2014/main" id="{3E855919-56C3-850E-D169-38FE901683A7}"/>
                </a:ext>
              </a:extLst>
            </p:cNvPr>
            <p:cNvSpPr/>
            <p:nvPr/>
          </p:nvSpPr>
          <p:spPr>
            <a:xfrm rot="18103598">
              <a:off x="2123065" y="3915805"/>
              <a:ext cx="144007" cy="156048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6CBB9648-DE27-829E-74FE-56275CB05843}"/>
              </a:ext>
            </a:extLst>
          </p:cNvPr>
          <p:cNvCxnSpPr>
            <a:cxnSpLocks/>
          </p:cNvCxnSpPr>
          <p:nvPr/>
        </p:nvCxnSpPr>
        <p:spPr>
          <a:xfrm flipV="1">
            <a:off x="1572001" y="836712"/>
            <a:ext cx="1329416" cy="14419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B323ABF0-AC1E-8A52-87EB-C59CFFEC5F4E}"/>
                  </a:ext>
                </a:extLst>
              </p:cNvPr>
              <p:cNvSpPr txBox="1"/>
              <p:nvPr/>
            </p:nvSpPr>
            <p:spPr>
              <a:xfrm>
                <a:off x="1611511" y="1950418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B323ABF0-AC1E-8A52-87EB-C59CFFEC5F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1511" y="1950418"/>
                <a:ext cx="288032" cy="369332"/>
              </a:xfrm>
              <a:prstGeom prst="rect">
                <a:avLst/>
              </a:prstGeom>
              <a:blipFill>
                <a:blip r:embed="rId4"/>
                <a:stretch>
                  <a:fillRect r="-14583"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>
            <a:extLst>
              <a:ext uri="{FF2B5EF4-FFF2-40B4-BE49-F238E27FC236}">
                <a16:creationId xmlns:a16="http://schemas.microsoft.com/office/drawing/2014/main" id="{F7615ED8-0A68-4644-3BBE-37E86CB7CBB3}"/>
              </a:ext>
            </a:extLst>
          </p:cNvPr>
          <p:cNvSpPr txBox="1"/>
          <p:nvPr/>
        </p:nvSpPr>
        <p:spPr>
          <a:xfrm>
            <a:off x="1801379" y="2286389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8D430407-028A-8309-CBAE-4615B5BB8ADC}"/>
              </a:ext>
            </a:extLst>
          </p:cNvPr>
          <p:cNvSpPr txBox="1"/>
          <p:nvPr/>
        </p:nvSpPr>
        <p:spPr>
          <a:xfrm>
            <a:off x="2135358" y="227638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08E867BD-5FC3-EC13-6612-69B609870A55}"/>
              </a:ext>
            </a:extLst>
          </p:cNvPr>
          <p:cNvSpPr txBox="1"/>
          <p:nvPr/>
        </p:nvSpPr>
        <p:spPr>
          <a:xfrm>
            <a:off x="2453136" y="227843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0A56AE56-73EE-8CF0-849E-33B44906D355}"/>
              </a:ext>
            </a:extLst>
          </p:cNvPr>
          <p:cNvSpPr/>
          <p:nvPr/>
        </p:nvSpPr>
        <p:spPr>
          <a:xfrm>
            <a:off x="1914024" y="2237162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C07CEA19-3D4C-AB86-FC42-496595ECFB23}"/>
              </a:ext>
            </a:extLst>
          </p:cNvPr>
          <p:cNvSpPr/>
          <p:nvPr/>
        </p:nvSpPr>
        <p:spPr>
          <a:xfrm>
            <a:off x="2230982" y="2238423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18F9A6BE-C455-134F-D5F9-80949640869F}"/>
              </a:ext>
            </a:extLst>
          </p:cNvPr>
          <p:cNvSpPr/>
          <p:nvPr/>
        </p:nvSpPr>
        <p:spPr>
          <a:xfrm>
            <a:off x="2540706" y="2232321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AF5DF5A2-F4B1-1B33-F4B3-C511B98C7612}"/>
              </a:ext>
            </a:extLst>
          </p:cNvPr>
          <p:cNvCxnSpPr/>
          <p:nvPr/>
        </p:nvCxnSpPr>
        <p:spPr>
          <a:xfrm>
            <a:off x="191344" y="2276386"/>
            <a:ext cx="288032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8" name="Ovál 27">
            <a:extLst>
              <a:ext uri="{FF2B5EF4-FFF2-40B4-BE49-F238E27FC236}">
                <a16:creationId xmlns:a16="http://schemas.microsoft.com/office/drawing/2014/main" id="{CF8F6652-D3C8-2E90-C0A9-D519D52A7B94}"/>
              </a:ext>
            </a:extLst>
          </p:cNvPr>
          <p:cNvSpPr/>
          <p:nvPr/>
        </p:nvSpPr>
        <p:spPr>
          <a:xfrm>
            <a:off x="1825138" y="1896418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E125B85E-7D1E-B80D-DBC2-1D9BB8F83DA0}"/>
              </a:ext>
            </a:extLst>
          </p:cNvPr>
          <p:cNvSpPr/>
          <p:nvPr/>
        </p:nvSpPr>
        <p:spPr>
          <a:xfrm>
            <a:off x="2035350" y="1684767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DA2ABB5E-4B5E-E33E-75C2-EBDA7880BDBD}"/>
              </a:ext>
            </a:extLst>
          </p:cNvPr>
          <p:cNvSpPr/>
          <p:nvPr/>
        </p:nvSpPr>
        <p:spPr>
          <a:xfrm>
            <a:off x="2230982" y="1495874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AB50A3BB-EC3C-5797-85CF-489155426341}"/>
                  </a:ext>
                </a:extLst>
              </p:cNvPr>
              <p:cNvSpPr txBox="1"/>
              <p:nvPr/>
            </p:nvSpPr>
            <p:spPr>
              <a:xfrm>
                <a:off x="3712827" y="593304"/>
                <a:ext cx="7704856" cy="3503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Úhlová rychlost je definována jako změna úhlu, který opíše průvodič za jednotku času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Za</a:t>
                </a:r>
                <a:r>
                  <a:rPr lang="cs-CZ" b="1" dirty="0"/>
                  <a:t> </a:t>
                </a:r>
                <a:r>
                  <a:rPr lang="cs-CZ" dirty="0"/>
                  <a:t>dobu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r>
                  <a:rPr lang="cs-CZ" dirty="0"/>
                  <a:t> (periodu) opíše průvodič plný úhel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</a:rPr>
                      <m:t>𝟐</m:t>
                    </m:r>
                    <m:r>
                      <a:rPr lang="cs-CZ" b="1">
                        <a:latin typeface="Cambria Math"/>
                        <a:ea typeface="Cambria Math"/>
                      </a:rPr>
                      <m:t>𝛑</m:t>
                    </m:r>
                  </m:oMath>
                </a14:m>
                <a:r>
                  <a:rPr lang="cs-CZ" b="1" dirty="0"/>
                  <a:t> rad</a:t>
                </a:r>
                <a:r>
                  <a:rPr lang="cs-CZ" dirty="0"/>
                  <a:t> (úhel, který opíše průvodič za jednu otáčku). Pak úhlová rychlost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je rovna 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𝝅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𝑻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nebo vzhledem ke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pPr algn="ctr"/>
                <a:r>
                  <a:rPr lang="cs-CZ" dirty="0"/>
                  <a:t>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𝒇</m:t>
                    </m:r>
                  </m:oMath>
                </a14:m>
                <a:endParaRPr lang="cs-CZ" b="1" dirty="0"/>
              </a:p>
              <a:p>
                <a:endParaRPr lang="cs-CZ" sz="800" dirty="0"/>
              </a:p>
              <a:p>
                <a:r>
                  <a:rPr lang="cs-CZ" dirty="0"/>
                  <a:t>Jednotkou úhlové rychlosti je radián za sekundu.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𝝎</m:t>
                          </m:r>
                        </m:e>
                      </m:d>
                      <m:r>
                        <a:rPr lang="cs-CZ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𝐫𝐚𝐝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AB50A3BB-EC3C-5797-85CF-4891554263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827" y="593304"/>
                <a:ext cx="7704856" cy="3503716"/>
              </a:xfrm>
              <a:prstGeom prst="rect">
                <a:avLst/>
              </a:prstGeom>
              <a:blipFill>
                <a:blip r:embed="rId5"/>
                <a:stretch>
                  <a:fillRect l="-633" t="-870" r="-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ovéPole 32">
            <a:extLst>
              <a:ext uri="{FF2B5EF4-FFF2-40B4-BE49-F238E27FC236}">
                <a16:creationId xmlns:a16="http://schemas.microsoft.com/office/drawing/2014/main" id="{7ED51973-6A4C-EA25-B67D-B5C5EE0148FE}"/>
              </a:ext>
            </a:extLst>
          </p:cNvPr>
          <p:cNvSpPr txBox="1"/>
          <p:nvPr/>
        </p:nvSpPr>
        <p:spPr>
          <a:xfrm>
            <a:off x="1859779" y="716135"/>
            <a:ext cx="7318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Průvodič</a:t>
            </a:r>
          </a:p>
        </p:txBody>
      </p:sp>
      <p:cxnSp>
        <p:nvCxnSpPr>
          <p:cNvPr id="35" name="Přímá spojnice se šipkou 34">
            <a:extLst>
              <a:ext uri="{FF2B5EF4-FFF2-40B4-BE49-F238E27FC236}">
                <a16:creationId xmlns:a16="http://schemas.microsoft.com/office/drawing/2014/main" id="{6B36E16C-5F9E-6778-2B72-614552802DF5}"/>
              </a:ext>
            </a:extLst>
          </p:cNvPr>
          <p:cNvCxnSpPr>
            <a:cxnSpLocks/>
          </p:cNvCxnSpPr>
          <p:nvPr/>
        </p:nvCxnSpPr>
        <p:spPr>
          <a:xfrm rot="1500000">
            <a:off x="2313175" y="1014783"/>
            <a:ext cx="268703" cy="660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302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1384" y="518339"/>
            <a:ext cx="110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1384" y="904426"/>
            <a:ext cx="11089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Brusný kotouč o poloměru 10 cm se otáčí s frekvencí 20 Hz. Určete</a:t>
            </a:r>
          </a:p>
          <a:p>
            <a:pPr marL="1257300" lvl="2" indent="-342900">
              <a:buAutoNum type="alphaLcParenR"/>
            </a:pPr>
            <a:r>
              <a:rPr lang="cs-CZ" dirty="0"/>
              <a:t>periodu a úhlovou rychlost kotouče</a:t>
            </a:r>
          </a:p>
          <a:p>
            <a:pPr marL="1257300" lvl="2" indent="-342900">
              <a:buAutoNum type="alphaLcParenR"/>
            </a:pPr>
            <a:r>
              <a:rPr lang="cs-CZ" dirty="0"/>
              <a:t>rychlost bodů na obvodu kotouče.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52385" y="1900360"/>
                <a:ext cx="8352928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Řešení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𝑟</m:t>
                      </m:r>
                      <m:r>
                        <a:rPr lang="cs-CZ" i="1">
                          <a:latin typeface="Cambria Math"/>
                        </a:rPr>
                        <m:t>=10</m:t>
                      </m:r>
                      <m:r>
                        <a:rPr lang="cs-CZ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cm</m:t>
                      </m:r>
                      <m:r>
                        <a:rPr lang="cs-CZ">
                          <a:latin typeface="Cambria Math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𝑓</m:t>
                      </m:r>
                      <m:r>
                        <a:rPr lang="cs-CZ" i="1">
                          <a:latin typeface="Cambria Math"/>
                        </a:rPr>
                        <m:t>=20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Hz</m:t>
                      </m:r>
                      <m:r>
                        <a:rPr lang="cs-CZ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𝑇</m:t>
                      </m:r>
                      <m:r>
                        <a:rPr lang="cs-CZ" i="1">
                          <a:latin typeface="Cambria Math"/>
                        </a:rPr>
                        <m:t>=?,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𝜔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=?,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𝑣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=?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85" y="1900360"/>
                <a:ext cx="8352928" cy="669992"/>
              </a:xfrm>
              <a:prstGeom prst="rect">
                <a:avLst/>
              </a:prstGeom>
              <a:blipFill>
                <a:blip r:embed="rId2"/>
                <a:stretch>
                  <a:fillRect l="-657" t="-5455" b="-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>
            <a:cxnSpLocks/>
          </p:cNvCxnSpPr>
          <p:nvPr/>
        </p:nvCxnSpPr>
        <p:spPr>
          <a:xfrm>
            <a:off x="695400" y="2708920"/>
            <a:ext cx="10945216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51384" y="3187068"/>
                <a:ext cx="11089232" cy="1347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P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dirty="0">
                        <a:latin typeface="Cambria Math"/>
                      </a:rPr>
                      <m:t>erioda</m:t>
                    </m:r>
                    <m:r>
                      <a:rPr lang="cs-CZ" dirty="0">
                        <a:latin typeface="Cambria Math"/>
                      </a:rPr>
                      <m:t> </m:t>
                    </m:r>
                    <m:r>
                      <a:rPr lang="cs-CZ" i="1" dirty="0">
                        <a:latin typeface="Cambria Math"/>
                      </a:rPr>
                      <m:t>𝑇</m:t>
                    </m:r>
                  </m:oMath>
                </a14:m>
                <a:r>
                  <a:rPr lang="cs-CZ" dirty="0"/>
                  <a:t>a úhlová rychlost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𝜔</m:t>
                    </m:r>
                  </m:oMath>
                </a14:m>
                <a:endParaRPr lang="cs-CZ" dirty="0"/>
              </a:p>
              <a:p>
                <a:r>
                  <a:rPr lang="cs-CZ" dirty="0"/>
                  <a:t> </a:t>
                </a:r>
              </a:p>
              <a:p>
                <a:r>
                  <a:rPr lang="cs-CZ" dirty="0"/>
                  <a:t>                        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𝑇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𝑓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s</m:t>
                    </m:r>
                    <m:r>
                      <a:rPr lang="cs-CZ">
                        <a:latin typeface="Cambria Math"/>
                      </a:rPr>
                      <m:t>=0,05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s</m:t>
                    </m:r>
                  </m:oMath>
                </a14:m>
                <a:r>
                  <a:rPr lang="cs-CZ" dirty="0"/>
                  <a:t>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                  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𝜔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𝑓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/>
                        </a:rPr>
                        <m:t>Hz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=40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/>
                          <a:ea typeface="Cambria Math"/>
                        </a:rPr>
                        <m:t>π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rad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=126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rad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3187068"/>
                <a:ext cx="11089232" cy="1347228"/>
              </a:xfrm>
              <a:prstGeom prst="rect">
                <a:avLst/>
              </a:prstGeom>
              <a:blipFill>
                <a:blip r:embed="rId3"/>
                <a:stretch>
                  <a:fillRect l="-440" t="-2715" b="-27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51384" y="4562185"/>
                <a:ext cx="11089232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b) Rychlost bodů na obvodu kotouče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𝑣</m:t>
                    </m:r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                                    </m:t>
                    </m:r>
                    <m:r>
                      <a:rPr lang="cs-CZ" i="1">
                        <a:latin typeface="Cambria Math"/>
                      </a:rPr>
                      <m:t>𝑣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/>
                      </a:rPr>
                      <m:t> .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𝑟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=126 ∙0,1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s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  <m:r>
                      <a:rPr lang="cs-CZ">
                        <a:latin typeface="Cambria Math"/>
                        <a:ea typeface="Cambria Math"/>
                      </a:rPr>
                      <m:t>=12,6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m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4562185"/>
                <a:ext cx="11089232" cy="669992"/>
              </a:xfrm>
              <a:prstGeom prst="rect">
                <a:avLst/>
              </a:prstGeom>
              <a:blipFill>
                <a:blip r:embed="rId4"/>
                <a:stretch>
                  <a:fillRect l="-440" t="-454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3143672" y="5589241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Perioda kotouče je 0,05 s, jeho úhlová rychlost je 126 rad.s</a:t>
            </a:r>
            <a:r>
              <a:rPr lang="cs-CZ" b="1" baseline="30000" dirty="0"/>
              <a:t>-1</a:t>
            </a:r>
            <a:r>
              <a:rPr lang="cs-CZ" b="1" dirty="0"/>
              <a:t>.</a:t>
            </a:r>
          </a:p>
          <a:p>
            <a:r>
              <a:rPr lang="cs-CZ" b="1" dirty="0"/>
              <a:t>Rychlost bodů na obvodu kotouče je 12,6 m.s</a:t>
            </a:r>
            <a:r>
              <a:rPr lang="cs-CZ" b="1" baseline="30000" dirty="0"/>
              <a:t>-1</a:t>
            </a:r>
            <a:r>
              <a:rPr lang="cs-CZ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0601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275"/>
          <a:stretch>
            <a:fillRect/>
          </a:stretch>
        </p:blipFill>
        <p:spPr>
          <a:xfrm>
            <a:off x="1775520" y="980728"/>
            <a:ext cx="8352000" cy="2795852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6EA78060-DEF8-17FD-B4D9-7EEC2E695F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2" b="63142"/>
          <a:stretch/>
        </p:blipFill>
        <p:spPr>
          <a:xfrm>
            <a:off x="2080382" y="3573016"/>
            <a:ext cx="7703928" cy="19455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12C5EAA4-C62C-FE30-FAA6-DD52695BCA30}"/>
              </a:ext>
            </a:extLst>
          </p:cNvPr>
          <p:cNvSpPr txBox="1"/>
          <p:nvPr/>
        </p:nvSpPr>
        <p:spPr>
          <a:xfrm>
            <a:off x="2207568" y="40466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Úlohy</a:t>
            </a:r>
          </a:p>
        </p:txBody>
      </p:sp>
    </p:spTree>
    <p:extLst>
      <p:ext uri="{BB962C8B-B14F-4D97-AF65-F5344CB8AC3E}">
        <p14:creationId xmlns:p14="http://schemas.microsoft.com/office/powerpoint/2010/main" val="1557421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42D0A9-A7A8-A286-52E0-398A215225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2" t="35663"/>
          <a:stretch/>
        </p:blipFill>
        <p:spPr>
          <a:xfrm>
            <a:off x="2276725" y="260648"/>
            <a:ext cx="7638549" cy="3367180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57AB6C77-A659-3161-489B-EB10DD2BB7FB}"/>
              </a:ext>
            </a:extLst>
          </p:cNvPr>
          <p:cNvSpPr txBox="1"/>
          <p:nvPr/>
        </p:nvSpPr>
        <p:spPr>
          <a:xfrm>
            <a:off x="2276277" y="3903439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Výsledky úloh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6202A13-37FF-F58A-F779-ED7BD98E5B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99" y="4365104"/>
            <a:ext cx="7635608" cy="217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981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B3295C0-3082-E6CB-0321-C0E396EC8992}"/>
              </a:ext>
            </a:extLst>
          </p:cNvPr>
          <p:cNvSpPr txBox="1"/>
          <p:nvPr/>
        </p:nvSpPr>
        <p:spPr>
          <a:xfrm>
            <a:off x="5411924" y="3105835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613360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ulka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99465640"/>
                  </p:ext>
                </p:extLst>
              </p:nvPr>
            </p:nvGraphicFramePr>
            <p:xfrm>
              <a:off x="2627785" y="764704"/>
              <a:ext cx="6936431" cy="54576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8728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179639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7483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392903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1501765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Druh pohybu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Zrychlení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Rychlost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Dráha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Další vztahy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Rovnoměrný přímočarý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𝑎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𝑘𝑜𝑛𝑠𝑡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.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𝑠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𝑠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𝑡</m:t>
                                    </m:r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      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𝑡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𝑠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𝑣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sz="1400" kern="1200" dirty="0">
                              <a:solidFill>
                                <a:schemeClr val="dk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Rovnoměrně zrychlený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𝑎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𝑘𝑜𝑛𝑠𝑡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.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𝑎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𝑠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𝑎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sSup>
                                  <m:sSup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𝑡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𝑣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cs-CZ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𝑣</m:t>
                                        </m:r>
                                      </m:e>
                                      <m:sub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sz="1400" kern="1200" dirty="0">
                              <a:solidFill>
                                <a:schemeClr val="dk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Volný pád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𝑔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9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,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81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𝑚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cs-CZ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𝑠</m:t>
                                        </m:r>
                                      </m:e>
                                      <m:sup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𝑔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𝑠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𝑔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sSup>
                                  <m:sSup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𝑡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f>
                                      <m:fPr>
                                        <m:ctrlPr>
                                          <a:rPr lang="cs-CZ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2</m:t>
                                        </m:r>
                                        <m:r>
                                          <a:rPr lang="cs-CZ" sz="1200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𝑠</m:t>
                                        </m:r>
                                      </m:num>
                                      <m:den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𝑔</m:t>
                                        </m:r>
                                      </m:den>
                                    </m:f>
                                  </m:e>
                                </m:rad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b="0" i="1" dirty="0">
                            <a:latin typeface="Cambria Math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𝑔𝑠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𝑔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h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200" b="0" dirty="0"/>
                        </a:p>
                        <a:p>
                          <a14:m>
                            <m:oMath xmlns:m="http://schemas.openxmlformats.org/officeDocument/2006/math">
                              <m:r>
                                <a:rPr lang="cs-CZ" sz="1200" b="0" i="1" smtClean="0">
                                  <a:latin typeface="Cambria Math"/>
                                </a:rPr>
                                <m:t>h</m:t>
                              </m:r>
                              <m:r>
                                <a:rPr lang="cs-CZ" sz="1200" b="0" i="1" smtClean="0">
                                  <a:latin typeface="Cambria Math"/>
                                </a:rPr>
                                <m:t> → </m:t>
                              </m:r>
                            </m:oMath>
                          </a14:m>
                          <a:r>
                            <a:rPr lang="cs-CZ" sz="1200" dirty="0"/>
                            <a:t>výška nad zemí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sz="1400" kern="1200" dirty="0">
                              <a:solidFill>
                                <a:schemeClr val="dk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Rovnoměrný kruhový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𝑎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𝜔</m:t>
                                    </m:r>
                                  </m:e>
                                  <m:sup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𝑟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𝑎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4</m:t>
                                </m:r>
                                <m:sSup>
                                  <m:sSup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  <m:sup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𝑓</m:t>
                                    </m:r>
                                  </m:e>
                                  <m:sup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𝑟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𝑎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4</m:t>
                                    </m:r>
                                    <m:sSup>
                                      <m:sSupPr>
                                        <m:ctrlPr>
                                          <a:rPr lang="cs-CZ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cs-CZ" sz="1200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𝜋</m:t>
                                        </m:r>
                                      </m:e>
                                      <m:sup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cs-CZ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𝑇</m:t>
                                        </m:r>
                                      </m:e>
                                      <m:sup>
                                        <m:r>
                                          <a:rPr lang="cs-CZ" sz="1200" b="0" i="1" smtClean="0"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𝑟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2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𝑟𝑓</m:t>
                                </m:r>
                              </m:oMath>
                            </m:oMathPara>
                          </a14:m>
                          <a:endParaRPr lang="cs-CZ" sz="1200" b="0" i="1" dirty="0">
                            <a:latin typeface="Cambria Math"/>
                          </a:endParaRPr>
                        </a:p>
                        <a:p>
                          <a:endParaRPr lang="cs-CZ" sz="1200" b="0" i="1" dirty="0">
                            <a:latin typeface="Cambria Math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𝑠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𝑡</m:t>
                                    </m:r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𝑟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𝑇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𝜔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𝑟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i="1" smtClean="0">
                                    <a:latin typeface="Cambria Math"/>
                                    <a:ea typeface="Cambria Math"/>
                                  </a:rPr>
                                  <m:t>𝜔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𝜑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𝑡</m:t>
                                    </m:r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𝑇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𝑠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𝑣𝑡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2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𝑟𝑓𝑡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𝑠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𝑟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𝑇</m:t>
                                    </m:r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i="1" smtClean="0">
                                    <a:latin typeface="Cambria Math"/>
                                    <a:ea typeface="Cambria Math"/>
                                  </a:rPr>
                                  <m:t>𝜑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𝜔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i="1" smtClean="0">
                                    <a:latin typeface="Cambria Math"/>
                                    <a:ea typeface="Cambria Math"/>
                                  </a:rPr>
                                  <m:t>𝜑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=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𝑓𝑡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i="1" smtClean="0">
                                    <a:latin typeface="Cambria Math"/>
                                    <a:ea typeface="Cambria Math"/>
                                  </a:rPr>
                                  <m:t>𝜑</m:t>
                                </m:r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  <a:ea typeface="Cambria Math"/>
                                      </a:rPr>
                                      <m:t>𝑇</m:t>
                                    </m:r>
                                  </m:den>
                                </m:f>
                                <m:r>
                                  <a:rPr lang="cs-CZ" sz="1200" b="0" i="1" smtClean="0">
                                    <a:latin typeface="Cambria Math"/>
                                    <a:ea typeface="Cambria Math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𝑓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𝑇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0" dirty="0"/>
                        </a:p>
                        <a:p>
                          <a:endParaRPr lang="cs-CZ" sz="12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𝑇</m:t>
                                </m:r>
                                <m:r>
                                  <a:rPr lang="cs-CZ" sz="1200" b="0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smtClean="0">
                                        <a:latin typeface="Cambria Math"/>
                                      </a:rPr>
                                      <m:t>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ulka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99465640"/>
                  </p:ext>
                </p:extLst>
              </p:nvPr>
            </p:nvGraphicFramePr>
            <p:xfrm>
              <a:off x="2627785" y="764704"/>
              <a:ext cx="6936431" cy="54576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8728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179639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7483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392903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1501765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Druh pohybu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Zrychlení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Rychlost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Dráha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600" dirty="0"/>
                            <a:t>Další vztahy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Rovnoměrný přímočarý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18653" t="-72941" r="-374093" b="-8847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74380" t="-72941" r="-198347" b="-8847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289956" t="-72941" r="-109607" b="-8847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363008" t="-72941" r="-2033" b="-8847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r>
                            <a:rPr lang="cs-CZ" sz="1400" kern="1200" dirty="0">
                              <a:solidFill>
                                <a:schemeClr val="dk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Rovnoměrně zrychlený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18653" t="-172941" r="-374093" b="-7847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74380" t="-172941" r="-198347" b="-7847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289956" t="-172941" r="-109607" b="-7847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363008" t="-172941" r="-2033" b="-7847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1623441">
                    <a:tc>
                      <a:txBody>
                        <a:bodyPr/>
                        <a:lstStyle/>
                        <a:p>
                          <a:r>
                            <a:rPr lang="cs-CZ" sz="1400" kern="1200" dirty="0">
                              <a:solidFill>
                                <a:schemeClr val="dk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Volný pád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18653" t="-86891" r="-374093" b="-1498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74380" t="-86891" r="-198347" b="-1498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289956" t="-86891" r="-109607" b="-1498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63008" t="-86891" r="-2033" b="-14981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056257">
                    <a:tc>
                      <a:txBody>
                        <a:bodyPr/>
                        <a:lstStyle/>
                        <a:p>
                          <a:r>
                            <a:rPr lang="cs-CZ" sz="1400" kern="1200" dirty="0">
                              <a:solidFill>
                                <a:schemeClr val="dk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Rovnoměrný kruhový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18653" t="-148071" r="-374093" b="-186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74380" t="-148071" r="-198347" b="-186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289956" t="-148071" r="-109607" b="-186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63008" t="-148071" r="-2033" b="-1869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TextovéPole 3"/>
          <p:cNvSpPr txBox="1"/>
          <p:nvPr/>
        </p:nvSpPr>
        <p:spPr>
          <a:xfrm>
            <a:off x="5285910" y="332656"/>
            <a:ext cx="1620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Přehled vztahů</a:t>
            </a:r>
          </a:p>
        </p:txBody>
      </p:sp>
      <p:sp>
        <p:nvSpPr>
          <p:cNvPr id="5" name="Ovál 4">
            <a:hlinkClick r:id="rId3" action="ppaction://hlinksldjump"/>
          </p:cNvPr>
          <p:cNvSpPr/>
          <p:nvPr/>
        </p:nvSpPr>
        <p:spPr>
          <a:xfrm>
            <a:off x="10046186" y="630932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312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44624"/>
            <a:ext cx="1905000" cy="2540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75520" y="2636912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21. 5. 1792 - 19. 9. 1843</a:t>
            </a:r>
          </a:p>
          <a:p>
            <a:pPr algn="just"/>
            <a:r>
              <a:rPr lang="cs-CZ" dirty="0"/>
              <a:t>Francouzský matematik </a:t>
            </a:r>
            <a:r>
              <a:rPr lang="cs-CZ" b="1" dirty="0" err="1"/>
              <a:t>Gaspard</a:t>
            </a:r>
            <a:r>
              <a:rPr lang="cs-CZ" b="1" dirty="0"/>
              <a:t> Gustave de </a:t>
            </a:r>
            <a:r>
              <a:rPr lang="cs-CZ" b="1" dirty="0" err="1"/>
              <a:t>Coriolis</a:t>
            </a:r>
            <a:r>
              <a:rPr lang="cs-CZ" dirty="0"/>
              <a:t> se narodil 21. května 1792 v Paříži (Francie) v rodině důstojníka. </a:t>
            </a:r>
            <a:r>
              <a:rPr lang="cs-CZ" dirty="0" err="1"/>
              <a:t>Coriolis</a:t>
            </a:r>
            <a:r>
              <a:rPr lang="cs-CZ" dirty="0"/>
              <a:t> vyrůstal v Nancy, kde také navštěvoval školu. V roce 1808 začal studovat </a:t>
            </a:r>
            <a:r>
              <a:rPr lang="cs-CZ" dirty="0" err="1"/>
              <a:t>École</a:t>
            </a:r>
            <a:r>
              <a:rPr lang="cs-CZ" dirty="0"/>
              <a:t> </a:t>
            </a:r>
            <a:r>
              <a:rPr lang="cs-CZ" dirty="0" err="1"/>
              <a:t>Polytechnique</a:t>
            </a:r>
            <a:r>
              <a:rPr lang="cs-CZ" dirty="0"/>
              <a:t>. Po absolvování pokračoval ve studiích na pařížské </a:t>
            </a:r>
            <a:r>
              <a:rPr lang="cs-CZ" dirty="0" err="1"/>
              <a:t>École</a:t>
            </a:r>
            <a:r>
              <a:rPr lang="cs-CZ" dirty="0"/>
              <a:t> des </a:t>
            </a:r>
            <a:r>
              <a:rPr lang="cs-CZ" dirty="0" err="1"/>
              <a:t>Ponts</a:t>
            </a:r>
            <a:r>
              <a:rPr lang="cs-CZ" dirty="0"/>
              <a:t> et </a:t>
            </a:r>
            <a:r>
              <a:rPr lang="cs-CZ" dirty="0" err="1"/>
              <a:t>Chaussées</a:t>
            </a:r>
            <a:r>
              <a:rPr lang="cs-CZ" dirty="0"/>
              <a:t>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75520" y="4186830"/>
            <a:ext cx="8640960" cy="234355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11109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b="1" dirty="0" err="1">
                <a:solidFill>
                  <a:srgbClr val="333333"/>
                </a:solidFill>
                <a:latin typeface="Cambria" pitchFamily="18" charset="0"/>
                <a:cs typeface="Arial" pitchFamily="34" charset="0"/>
              </a:rPr>
              <a:t>Coriolisova</a:t>
            </a:r>
            <a:r>
              <a:rPr lang="cs-CZ" altLang="cs-CZ" sz="1600" b="1" dirty="0">
                <a:solidFill>
                  <a:srgbClr val="333333"/>
                </a:solidFill>
                <a:latin typeface="Cambria" pitchFamily="18" charset="0"/>
                <a:cs typeface="Arial" pitchFamily="34" charset="0"/>
              </a:rPr>
              <a:t> síla</a:t>
            </a:r>
          </a:p>
          <a:p>
            <a:pPr marL="0" lvl="1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dirty="0"/>
              <a:t>Zdánlivá síla. </a:t>
            </a:r>
            <a:r>
              <a:rPr lang="cs-CZ" altLang="cs-CZ" dirty="0" err="1"/>
              <a:t>Coriolisova</a:t>
            </a:r>
            <a:r>
              <a:rPr lang="cs-CZ" altLang="cs-CZ" dirty="0"/>
              <a:t> síla je setrvačná síla, která působí na tělesa v rotující neinerciální vztažné soustavě, která se pohybuje kolmo ke směru otáčení. </a:t>
            </a:r>
            <a:r>
              <a:rPr lang="cs-CZ" altLang="cs-CZ" dirty="0" err="1"/>
              <a:t>Coriolisova</a:t>
            </a:r>
            <a:r>
              <a:rPr lang="cs-CZ" altLang="cs-CZ" dirty="0"/>
              <a:t> síla má kolmý směr k rychlosti těles. Způsobuje stáčení trajektorie těles proti směru otáčení soustavy. </a:t>
            </a:r>
            <a:r>
              <a:rPr lang="cs-CZ" altLang="cs-CZ" dirty="0" err="1"/>
              <a:t>Coriolisova</a:t>
            </a:r>
            <a:r>
              <a:rPr lang="cs-CZ" altLang="cs-CZ" dirty="0"/>
              <a:t> síla např. způsobuje, že se liší proudění severních a jižních větrů - pasátů. Na severní polokouli se pasáty stáčí na západ (doprava) a na jižní doleva (také na západ). Podobně také řeky na severní a jižní polokouli častěji podemílají opačné břehy. Na severní polokouli se vír při vypouštění vany otáčí doprava. Na jižní polokouli je to naopak.</a:t>
            </a:r>
          </a:p>
        </p:txBody>
      </p:sp>
    </p:spTree>
    <p:extLst>
      <p:ext uri="{BB962C8B-B14F-4D97-AF65-F5344CB8AC3E}">
        <p14:creationId xmlns:p14="http://schemas.microsoft.com/office/powerpoint/2010/main" val="4070676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9376" y="40466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Jiné jednotky měření úhlů, ve fyzice málo používané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71364" y="1160210"/>
            <a:ext cx="1144927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AutoNum type="arabicPeriod"/>
            </a:pPr>
            <a:r>
              <a:rPr lang="cs-CZ" b="1" dirty="0"/>
              <a:t>Úhlový stupeň</a:t>
            </a:r>
            <a:r>
              <a:rPr lang="cs-CZ" dirty="0"/>
              <a:t> (značka </a:t>
            </a:r>
            <a:r>
              <a:rPr lang="cs-CZ" b="1" dirty="0"/>
              <a:t>°</a:t>
            </a:r>
            <a:r>
              <a:rPr lang="cs-CZ" dirty="0"/>
              <a:t>) je jednotka pro měření velikosti úhlu. Jeden stupeň (1°) má velikost 1/360 plného oblouku, otočení o 360° znamená plnou otočku do původní polohy. Pro přesnější měření úhlů se kromě desetinných čísel častěji užívá dělením na úhlové minuty a vteřiny. Jeden stupeň má 60 minut a minuta se dále dělí na 60 vteřin, tedy stupeň má 3 600 vteřin.</a:t>
            </a:r>
          </a:p>
          <a:p>
            <a:pPr marL="342900" indent="-342900">
              <a:buFontTx/>
              <a:buAutoNum type="arabicPeriod"/>
            </a:pPr>
            <a:r>
              <a:rPr lang="cs-CZ" b="1" dirty="0"/>
              <a:t>Grad</a:t>
            </a:r>
            <a:r>
              <a:rPr lang="cs-CZ" dirty="0"/>
              <a:t> (také </a:t>
            </a:r>
            <a:r>
              <a:rPr lang="cs-CZ" dirty="0" err="1"/>
              <a:t>gon</a:t>
            </a:r>
            <a:r>
              <a:rPr lang="cs-CZ" dirty="0"/>
              <a:t> nebo </a:t>
            </a:r>
            <a:r>
              <a:rPr lang="cs-CZ" dirty="0" err="1"/>
              <a:t>gradián</a:t>
            </a:r>
            <a:r>
              <a:rPr lang="cs-CZ" dirty="0"/>
              <a:t>, také setinový stupeň) je jednotka používaná při měření rovinného úhlu. Jeden </a:t>
            </a:r>
            <a:r>
              <a:rPr lang="cs-CZ" b="1" dirty="0"/>
              <a:t>grad</a:t>
            </a:r>
            <a:r>
              <a:rPr lang="cs-CZ" dirty="0"/>
              <a:t> je roven 1/400 plného úhlu – tedy 1/100 úhlu pravého. 1 grad se rovná 9/10 </a:t>
            </a:r>
            <a:r>
              <a:rPr lang="cs-CZ" b="1" dirty="0"/>
              <a:t>stupně</a:t>
            </a:r>
            <a:r>
              <a:rPr lang="cs-CZ" dirty="0"/>
              <a:t> nebo </a:t>
            </a:r>
            <a:r>
              <a:rPr lang="el-GR" dirty="0"/>
              <a:t>π/200 </a:t>
            </a:r>
            <a:r>
              <a:rPr lang="cs-CZ" b="1" dirty="0"/>
              <a:t>radiánu</a:t>
            </a:r>
            <a:r>
              <a:rPr lang="cs-CZ" dirty="0"/>
              <a:t>. Jednotka grad není součástí Mezinárodní soustavy jednotek (SI). Jednotka velikosti úhlu grad je používaná převážně ve stavebnictví.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ulka 4">
                <a:extLst>
                  <a:ext uri="{FF2B5EF4-FFF2-40B4-BE49-F238E27FC236}">
                    <a16:creationId xmlns:a16="http://schemas.microsoft.com/office/drawing/2014/main" id="{D98C01EB-B25C-9BCF-081C-F319C1754DF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35182140"/>
                  </p:ext>
                </p:extLst>
              </p:nvPr>
            </p:nvGraphicFramePr>
            <p:xfrm>
              <a:off x="2032001" y="3677402"/>
              <a:ext cx="8127999" cy="19202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03111">
                      <a:extLst>
                        <a:ext uri="{9D8B030D-6E8A-4147-A177-3AD203B41FA5}">
                          <a16:colId xmlns:a16="http://schemas.microsoft.com/office/drawing/2014/main" val="3141281470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2208117176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3707855048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149137676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76945666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3396668113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1403599435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1351735230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28311754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Radián</a:t>
                          </a:r>
                        </a:p>
                        <a:p>
                          <a:pPr algn="ctr"/>
                          <a:r>
                            <a:rPr lang="cs-CZ" dirty="0"/>
                            <a:t>(rad)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08337695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Stupeň</a:t>
                          </a:r>
                        </a:p>
                        <a:p>
                          <a:pPr algn="ctr"/>
                          <a:r>
                            <a:rPr lang="cs-CZ" dirty="0"/>
                            <a:t>(</a:t>
                          </a:r>
                          <a:r>
                            <a:rPr lang="cs-CZ" baseline="30000" dirty="0"/>
                            <a:t>0</a:t>
                          </a:r>
                          <a:r>
                            <a:rPr lang="cs-CZ" dirty="0"/>
                            <a:t>)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45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60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90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180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270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360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77090327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Grad</a:t>
                          </a:r>
                        </a:p>
                        <a:p>
                          <a:pPr algn="ctr"/>
                          <a:r>
                            <a:rPr lang="cs-CZ" dirty="0"/>
                            <a:t>(g)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33,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acc>
                            </m:oMath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50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66,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e>
                              </m:acc>
                            </m:oMath>
                          </a14:m>
                          <a:endParaRPr lang="cs-CZ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100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200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300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400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265793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ulka 4">
                <a:extLst>
                  <a:ext uri="{FF2B5EF4-FFF2-40B4-BE49-F238E27FC236}">
                    <a16:creationId xmlns:a16="http://schemas.microsoft.com/office/drawing/2014/main" id="{D98C01EB-B25C-9BCF-081C-F319C1754DF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35182140"/>
                  </p:ext>
                </p:extLst>
              </p:nvPr>
            </p:nvGraphicFramePr>
            <p:xfrm>
              <a:off x="2032001" y="3677402"/>
              <a:ext cx="8127999" cy="19202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03111">
                      <a:extLst>
                        <a:ext uri="{9D8B030D-6E8A-4147-A177-3AD203B41FA5}">
                          <a16:colId xmlns:a16="http://schemas.microsoft.com/office/drawing/2014/main" val="3141281470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2208117176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3707855048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149137676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76945666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3396668113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1403599435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1351735230"/>
                        </a:ext>
                      </a:extLst>
                    </a:gridCol>
                    <a:gridCol w="903111">
                      <a:extLst>
                        <a:ext uri="{9D8B030D-6E8A-4147-A177-3AD203B41FA5}">
                          <a16:colId xmlns:a16="http://schemas.microsoft.com/office/drawing/2014/main" val="283117540"/>
                        </a:ext>
                      </a:extLst>
                    </a:gridCol>
                  </a:tblGrid>
                  <a:tr h="64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Radián</a:t>
                          </a:r>
                        </a:p>
                        <a:p>
                          <a:pPr algn="ctr"/>
                          <a:r>
                            <a:rPr lang="cs-CZ" dirty="0"/>
                            <a:t>(rad)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99329" t="-4762" r="-597987" b="-2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301351" t="-4762" r="-502027" b="-2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401351" t="-4762" r="-402027" b="-2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501351" t="-4762" r="-302027" b="-2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597315" t="-4762" r="-200000" b="-2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702027" t="-4762" r="-101351" b="-2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802027" t="-4762" r="-1351" b="-21523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83376959"/>
                      </a:ext>
                    </a:extLst>
                  </a:tr>
                  <a:tr h="64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Stupeň</a:t>
                          </a:r>
                        </a:p>
                        <a:p>
                          <a:pPr algn="ctr"/>
                          <a:r>
                            <a:rPr lang="cs-CZ" dirty="0"/>
                            <a:t>(</a:t>
                          </a:r>
                          <a:r>
                            <a:rPr lang="cs-CZ" baseline="30000" dirty="0"/>
                            <a:t>0</a:t>
                          </a:r>
                          <a:r>
                            <a:rPr lang="cs-CZ" dirty="0"/>
                            <a:t>)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45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60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90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180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270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360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770903274"/>
                      </a:ext>
                    </a:extLst>
                  </a:tr>
                  <a:tr h="64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Grad</a:t>
                          </a:r>
                        </a:p>
                        <a:p>
                          <a:pPr algn="ctr"/>
                          <a:r>
                            <a:rPr lang="cs-CZ" dirty="0"/>
                            <a:t>(g)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99329" t="-205714" r="-597987" b="-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50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401351" t="-205714" r="-402027" b="-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100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200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300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400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265793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Ovál 5">
            <a:hlinkClick r:id="rId3" action="ppaction://hlinksldjump"/>
            <a:extLst>
              <a:ext uri="{FF2B5EF4-FFF2-40B4-BE49-F238E27FC236}">
                <a16:creationId xmlns:a16="http://schemas.microsoft.com/office/drawing/2014/main" id="{2D28CE80-75CA-58E1-667A-DFE147910B29}"/>
              </a:ext>
            </a:extLst>
          </p:cNvPr>
          <p:cNvSpPr/>
          <p:nvPr/>
        </p:nvSpPr>
        <p:spPr>
          <a:xfrm>
            <a:off x="10920536" y="6093296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673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1141</TotalTime>
  <Words>1673</Words>
  <Application>Microsoft Office PowerPoint</Application>
  <PresentationFormat>Širokoúhlá obrazovka</PresentationFormat>
  <Paragraphs>230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Calibri</vt:lpstr>
      <vt:lpstr>Cambria</vt:lpstr>
      <vt:lpstr>Cambria Math</vt:lpstr>
      <vt:lpstr>Motiv sady Office</vt:lpstr>
      <vt:lpstr>Mechanika – kinematika (Fyz26)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Rovnoměrný pohyb hmotného bodu po kružnicové trajektorii</dc:title>
  <dc:creator>test</dc:creator>
  <cp:lastModifiedBy>Karel Sixl</cp:lastModifiedBy>
  <cp:revision>85</cp:revision>
  <dcterms:created xsi:type="dcterms:W3CDTF">2022-10-10T13:44:00Z</dcterms:created>
  <dcterms:modified xsi:type="dcterms:W3CDTF">2025-12-26T15:19:28Z</dcterms:modified>
</cp:coreProperties>
</file>