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A062BB-2B98-2C86-BC11-729C1C6FC90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ANTICKÝ ŘÍM III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65C11E3-BDDB-53B1-CC81-CF8BEED573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970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408BCA-35F9-F928-D2CA-5F96D2A9B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PRINCIPÁT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FD561DC-C056-91DC-DE28-9E1CFBE290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Principát</a:t>
            </a:r>
            <a:r>
              <a:rPr lang="cs-CZ" dirty="0"/>
              <a:t> – způsob vlády – první mezi rovnými – neomezená vláda panovníka</a:t>
            </a:r>
          </a:p>
          <a:p>
            <a:r>
              <a:rPr lang="cs-CZ" dirty="0"/>
              <a:t>Octavianus získal titul </a:t>
            </a:r>
            <a:r>
              <a:rPr lang="cs-CZ" b="1" dirty="0"/>
              <a:t>Augustus </a:t>
            </a:r>
            <a:r>
              <a:rPr lang="cs-CZ" dirty="0"/>
              <a:t>= vznešený</a:t>
            </a:r>
          </a:p>
        </p:txBody>
      </p:sp>
    </p:spTree>
    <p:extLst>
      <p:ext uri="{BB962C8B-B14F-4D97-AF65-F5344CB8AC3E}">
        <p14:creationId xmlns:p14="http://schemas.microsoft.com/office/powerpoint/2010/main" val="4061229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5591D5-57C7-784A-ADBC-BC50C582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AUGUSTUS A JEHO POLITIKA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4999FC9-3A3D-ACF9-A5BC-1080C178F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Pax Romana </a:t>
            </a:r>
            <a:r>
              <a:rPr lang="cs-CZ" dirty="0"/>
              <a:t>– římský mír – snaha neválčit </a:t>
            </a:r>
          </a:p>
          <a:p>
            <a:r>
              <a:rPr lang="cs-CZ" dirty="0"/>
              <a:t>Válka s Germány:</a:t>
            </a:r>
          </a:p>
          <a:p>
            <a:pPr lvl="1"/>
            <a:r>
              <a:rPr lang="cs-CZ" b="1" dirty="0"/>
              <a:t>r. 9 - bitva v </a:t>
            </a:r>
            <a:r>
              <a:rPr lang="cs-CZ" b="1" dirty="0" err="1"/>
              <a:t>Teutoburském</a:t>
            </a:r>
            <a:r>
              <a:rPr lang="cs-CZ" b="1" dirty="0"/>
              <a:t> lese</a:t>
            </a:r>
          </a:p>
          <a:p>
            <a:r>
              <a:rPr lang="cs-CZ" b="1" dirty="0"/>
              <a:t>Limes Romanus </a:t>
            </a:r>
            <a:r>
              <a:rPr lang="cs-CZ" dirty="0"/>
              <a:t>– systém opevnění na hranicích mezi řekami Dunaj a Rýn</a:t>
            </a:r>
          </a:p>
          <a:p>
            <a:r>
              <a:rPr lang="cs-CZ" dirty="0"/>
              <a:t>Morální úpadek společnosti</a:t>
            </a:r>
          </a:p>
          <a:p>
            <a:r>
              <a:rPr lang="cs-CZ" dirty="0"/>
              <a:t>Mohutná výstavba Říma</a:t>
            </a:r>
          </a:p>
          <a:p>
            <a:r>
              <a:rPr lang="cs-CZ" dirty="0"/>
              <a:t>Podpora kultury</a:t>
            </a:r>
          </a:p>
        </p:txBody>
      </p:sp>
    </p:spTree>
    <p:extLst>
      <p:ext uri="{BB962C8B-B14F-4D97-AF65-F5344CB8AC3E}">
        <p14:creationId xmlns:p14="http://schemas.microsoft.com/office/powerpoint/2010/main" val="1749194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886651-6295-482C-45ED-521967302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IULSKO-CLAUDIJSKÁ DYNASTIE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BE31EA8-9715-3EA0-B42C-56CFBC0F5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/>
              <a:t>Tiberius</a:t>
            </a:r>
            <a:r>
              <a:rPr lang="cs-CZ" dirty="0"/>
              <a:t> – zkušený vojevůdce, ekonomické reformy, šetření</a:t>
            </a:r>
          </a:p>
          <a:p>
            <a:r>
              <a:rPr lang="cs-CZ" b="1" i="1" dirty="0" err="1"/>
              <a:t>Caligula</a:t>
            </a:r>
            <a:r>
              <a:rPr lang="cs-CZ" dirty="0"/>
              <a:t> – zbláznil se, mnoho lidí nechal popravit, sadista</a:t>
            </a:r>
          </a:p>
          <a:p>
            <a:r>
              <a:rPr lang="cs-CZ" b="1" i="1" dirty="0"/>
              <a:t>Claudius </a:t>
            </a:r>
            <a:r>
              <a:rPr lang="cs-CZ" dirty="0"/>
              <a:t>– vzdělanec, vědec, výstavba města a země, fungující úřednický aparát</a:t>
            </a:r>
          </a:p>
          <a:p>
            <a:r>
              <a:rPr lang="cs-CZ" b="1" i="1" dirty="0"/>
              <a:t>Nero</a:t>
            </a:r>
            <a:r>
              <a:rPr lang="cs-CZ" dirty="0"/>
              <a:t> – vynucené popravy a sebevraždy, zapálil Řím</a:t>
            </a:r>
          </a:p>
          <a:p>
            <a:r>
              <a:rPr lang="cs-CZ" dirty="0"/>
              <a:t>Nero neměl nástupce =&gt; dynastie </a:t>
            </a:r>
            <a:r>
              <a:rPr lang="cs-CZ" dirty="0" err="1"/>
              <a:t>Flaviovců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171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373917-466A-C737-BF64-584E83E57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ADOPTIVNÍ CÍSAŘI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F46B2EC-2D88-A7F0-AE3B-BADB278BF9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Císař si vybere nástupce a adoptuje si ho</a:t>
            </a:r>
          </a:p>
          <a:p>
            <a:r>
              <a:rPr lang="cs-CZ" dirty="0"/>
              <a:t>Největší rozkvět říše – největší rozloha</a:t>
            </a:r>
          </a:p>
          <a:p>
            <a:r>
              <a:rPr lang="cs-CZ" b="1" i="1" dirty="0"/>
              <a:t>Hadrianus</a:t>
            </a:r>
            <a:r>
              <a:rPr lang="cs-CZ" dirty="0"/>
              <a:t> – oddělení několika východních provincií, výstavba Hadrianova valu</a:t>
            </a:r>
          </a:p>
          <a:p>
            <a:r>
              <a:rPr lang="cs-CZ" b="1" i="1" dirty="0"/>
              <a:t>Marcus Aurelius </a:t>
            </a:r>
            <a:r>
              <a:rPr lang="cs-CZ" dirty="0"/>
              <a:t>– římské legie v okolí Brna a Slovenska</a:t>
            </a:r>
          </a:p>
        </p:txBody>
      </p:sp>
    </p:spTree>
    <p:extLst>
      <p:ext uri="{BB962C8B-B14F-4D97-AF65-F5344CB8AC3E}">
        <p14:creationId xmlns:p14="http://schemas.microsoft.com/office/powerpoint/2010/main" val="3834396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6B2890-0D4E-15D8-2DE4-EED33CE4B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DOMINÁT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01A7F1-C175-7237-C2E0-FB3B50A55D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Řím má velké problémy a potřebuje vládu pevné ruky</a:t>
            </a:r>
          </a:p>
          <a:p>
            <a:r>
              <a:rPr lang="cs-CZ" dirty="0"/>
              <a:t>Ze všech stran ho ohrožují jiné národy – Germáni, Peršané apod.</a:t>
            </a:r>
          </a:p>
          <a:p>
            <a:r>
              <a:rPr lang="cs-CZ" dirty="0"/>
              <a:t>Konec „republiky“=&gt; začátek </a:t>
            </a:r>
            <a:r>
              <a:rPr lang="cs-CZ" dirty="0" err="1"/>
              <a:t>dominátu</a:t>
            </a:r>
            <a:endParaRPr lang="cs-CZ" dirty="0"/>
          </a:p>
          <a:p>
            <a:r>
              <a:rPr lang="cs-CZ" b="1" dirty="0" err="1"/>
              <a:t>Dominus</a:t>
            </a:r>
            <a:r>
              <a:rPr lang="cs-CZ" b="1" dirty="0"/>
              <a:t>=pán </a:t>
            </a:r>
            <a:r>
              <a:rPr lang="cs-CZ" dirty="0"/>
              <a:t>– nové oslovení císaře</a:t>
            </a:r>
          </a:p>
        </p:txBody>
      </p:sp>
    </p:spTree>
    <p:extLst>
      <p:ext uri="{BB962C8B-B14F-4D97-AF65-F5344CB8AC3E}">
        <p14:creationId xmlns:p14="http://schemas.microsoft.com/office/powerpoint/2010/main" val="2908220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33D175-A8FE-51F4-2E0E-BF069A1E0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DIOCLETIANUS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F605124-1879-9714-9D18-5C63CA0E39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Neurozený Dalmatinec</a:t>
            </a:r>
          </a:p>
          <a:p>
            <a:r>
              <a:rPr lang="cs-CZ" dirty="0"/>
              <a:t>Skvělý vojevůdce</a:t>
            </a:r>
          </a:p>
          <a:p>
            <a:r>
              <a:rPr lang="cs-CZ" b="1" dirty="0"/>
              <a:t>Tetrarchie</a:t>
            </a:r>
            <a:r>
              <a:rPr lang="cs-CZ" dirty="0"/>
              <a:t> – vláda čtyř relativně nezávislých panovníků (1 </a:t>
            </a:r>
            <a:r>
              <a:rPr lang="cs-CZ" dirty="0" err="1"/>
              <a:t>dominus</a:t>
            </a:r>
            <a:r>
              <a:rPr lang="cs-CZ" dirty="0"/>
              <a:t>, 1 spoluvládce + 2 mladší císaři)</a:t>
            </a:r>
          </a:p>
          <a:p>
            <a:r>
              <a:rPr lang="cs-CZ" dirty="0"/>
              <a:t>Ražba nových mincí, nové daně, ekonomické reformy</a:t>
            </a:r>
          </a:p>
          <a:p>
            <a:r>
              <a:rPr lang="cs-CZ" dirty="0"/>
              <a:t>Rozdělení impéria na oblasti – diecéze</a:t>
            </a:r>
          </a:p>
          <a:p>
            <a:r>
              <a:rPr lang="cs-CZ" dirty="0"/>
              <a:t>Pronásledování křesťanů</a:t>
            </a:r>
          </a:p>
          <a:p>
            <a:r>
              <a:rPr lang="cs-CZ" dirty="0" err="1"/>
              <a:t>Diokleciánův</a:t>
            </a:r>
            <a:r>
              <a:rPr lang="cs-CZ" dirty="0"/>
              <a:t> palác ve Splitu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8277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1CD4B2-C64B-5BEE-72C8-AC1F281F9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CONSTANTINUS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7CF99E-DF0A-4104-4899-1D15B2A21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Navazuje na politiku </a:t>
            </a:r>
            <a:r>
              <a:rPr lang="cs-CZ" dirty="0" err="1"/>
              <a:t>Diocletiana</a:t>
            </a:r>
            <a:endParaRPr lang="cs-CZ" dirty="0"/>
          </a:p>
          <a:p>
            <a:r>
              <a:rPr lang="cs-CZ" b="1" dirty="0"/>
              <a:t>313 – edikt milánský </a:t>
            </a:r>
            <a:r>
              <a:rPr lang="cs-CZ" dirty="0"/>
              <a:t>– zrovnoprávnění křesťanství</a:t>
            </a:r>
          </a:p>
          <a:p>
            <a:r>
              <a:rPr lang="cs-CZ" b="1" dirty="0"/>
              <a:t>325 – </a:t>
            </a:r>
            <a:r>
              <a:rPr lang="cs-CZ" b="1" dirty="0" err="1"/>
              <a:t>nikajský</a:t>
            </a:r>
            <a:r>
              <a:rPr lang="cs-CZ" b="1" dirty="0"/>
              <a:t> koncil </a:t>
            </a:r>
            <a:r>
              <a:rPr lang="cs-CZ" dirty="0"/>
              <a:t>– církevní sněm, kde bylo vytvořeno základní církevní dogma</a:t>
            </a:r>
          </a:p>
          <a:p>
            <a:r>
              <a:rPr lang="cs-CZ" dirty="0"/>
              <a:t>Vytvoření nového hlavního města - </a:t>
            </a:r>
            <a:r>
              <a:rPr lang="cs-CZ" b="1" dirty="0" err="1"/>
              <a:t>Konstantinopolis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14484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170A1B-83C0-323B-62F7-B52ADAC1B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POČÁTEK KONCE ZÁPADOŘÍMSKÉ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2A8C90-9F30-94FA-9A30-19C58AC08C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stěhování národů zahájeno</a:t>
            </a:r>
          </a:p>
          <a:p>
            <a:r>
              <a:rPr lang="cs-CZ" dirty="0"/>
              <a:t>Vizigóti – usazeni v Thrákii, ale byly zde problémy=&gt; stěhování směrem na západ do Španělska</a:t>
            </a:r>
          </a:p>
          <a:p>
            <a:r>
              <a:rPr lang="cs-CZ" b="1" u="sng" dirty="0"/>
              <a:t>Rozdělení říše na dvě části:</a:t>
            </a:r>
          </a:p>
          <a:p>
            <a:pPr lvl="1"/>
            <a:r>
              <a:rPr lang="cs-CZ" dirty="0"/>
              <a:t>Východní – Byzanc</a:t>
            </a:r>
          </a:p>
          <a:p>
            <a:pPr lvl="1"/>
            <a:r>
              <a:rPr lang="cs-CZ" dirty="0"/>
              <a:t>Západní - Řím</a:t>
            </a:r>
          </a:p>
        </p:txBody>
      </p:sp>
    </p:spTree>
    <p:extLst>
      <p:ext uri="{BB962C8B-B14F-4D97-AF65-F5344CB8AC3E}">
        <p14:creationId xmlns:p14="http://schemas.microsoft.com/office/powerpoint/2010/main" val="2247430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C423CA-8EA8-52C2-4436-8255582CB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KONEC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00AD530-FC8A-8D01-E98A-A124F6A98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410 – Vizigóti dobyli Řím</a:t>
            </a:r>
          </a:p>
          <a:p>
            <a:r>
              <a:rPr lang="cs-CZ" dirty="0"/>
              <a:t>Útoky Hunů – v čele </a:t>
            </a:r>
            <a:r>
              <a:rPr lang="cs-CZ" b="1" i="1" dirty="0"/>
              <a:t>Attila</a:t>
            </a:r>
          </a:p>
          <a:p>
            <a:pPr lvl="1"/>
            <a:r>
              <a:rPr lang="cs-CZ" b="1" dirty="0"/>
              <a:t>451 – bitva na </a:t>
            </a:r>
            <a:r>
              <a:rPr lang="cs-CZ" b="1" dirty="0" err="1"/>
              <a:t>Katalaunských</a:t>
            </a:r>
            <a:r>
              <a:rPr lang="cs-CZ" b="1" dirty="0"/>
              <a:t> polích</a:t>
            </a:r>
          </a:p>
          <a:p>
            <a:r>
              <a:rPr lang="cs-CZ" dirty="0"/>
              <a:t>Řím byl dále dobyt i Vandaly (455)</a:t>
            </a:r>
          </a:p>
          <a:p>
            <a:r>
              <a:rPr lang="cs-CZ" b="1" dirty="0"/>
              <a:t>476 – zánik západořímské říše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86895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42</TotalTime>
  <Words>332</Words>
  <Application>Microsoft Office PowerPoint</Application>
  <PresentationFormat>Širokoúhlá obrazovka</PresentationFormat>
  <Paragraphs>53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ANTICKÝ ŘÍM III</vt:lpstr>
      <vt:lpstr>PRINCIPÁT</vt:lpstr>
      <vt:lpstr>AUGUSTUS A JEHO POLITIKA</vt:lpstr>
      <vt:lpstr>IULSKO-CLAUDIJSKÁ DYNASTIE</vt:lpstr>
      <vt:lpstr>ADOPTIVNÍ CÍSAŘI</vt:lpstr>
      <vt:lpstr>DOMINÁT</vt:lpstr>
      <vt:lpstr>DIOCLETIANUS</vt:lpstr>
      <vt:lpstr>CONSTANTINUS</vt:lpstr>
      <vt:lpstr>POČÁTEK KONCE ZÁPADOŘÍMSKÉ ŘÍŠE</vt:lpstr>
      <vt:lpstr>KONEC ŘÍŠE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ANTICKÝ ŘÍM III</dc:title>
  <dc:creator>Pc</dc:creator>
  <cp:lastModifiedBy>BLAŽKOVÁ</cp:lastModifiedBy>
  <cp:revision>1</cp:revision>
  <dcterms:created xsi:type="dcterms:W3CDTF">2022-10-16T19:11:19Z</dcterms:created>
  <dcterms:modified xsi:type="dcterms:W3CDTF">2022-10-17T05:27:06Z</dcterms:modified>
</cp:coreProperties>
</file>