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65" r:id="rId5"/>
    <p:sldId id="258" r:id="rId6"/>
    <p:sldId id="266" r:id="rId7"/>
    <p:sldId id="259" r:id="rId8"/>
    <p:sldId id="267" r:id="rId9"/>
    <p:sldId id="268" r:id="rId10"/>
    <p:sldId id="269" r:id="rId11"/>
    <p:sldId id="260" r:id="rId12"/>
    <p:sldId id="261" r:id="rId13"/>
    <p:sldId id="270" r:id="rId14"/>
    <p:sldId id="271" r:id="rId15"/>
    <p:sldId id="272" r:id="rId16"/>
    <p:sldId id="273" r:id="rId17"/>
    <p:sldId id="262" r:id="rId18"/>
    <p:sldId id="274" r:id="rId19"/>
    <p:sldId id="26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3110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8560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3376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1152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3087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4194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6481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0823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9231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8664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4909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82964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56343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3080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93138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36954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4380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2951714-B438-4C25-BE88-1BA4B6078206}" type="datetimeFigureOut">
              <a:rPr lang="cs-CZ" smtClean="0"/>
              <a:t>02.05.2023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569C2E2-9A3C-4550-B030-4B62AEE861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365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cs.wikipedia.org/wiki/%C3%81zerb%C3%A1jd%C5%BE%C3%A1nsk%C3%A1_sov%C4%9Btsk%C3%A1_socialistick%C3%A1_republika" TargetMode="External"/><Relationship Id="rId13" Type="http://schemas.openxmlformats.org/officeDocument/2006/relationships/hyperlink" Target="https://cs.wikipedia.org/wiki/T%C3%A1d%C5%BEick%C3%A1_sov%C4%9Btsk%C3%A1_socialistick%C3%A1_republika" TargetMode="External"/><Relationship Id="rId18" Type="http://schemas.openxmlformats.org/officeDocument/2006/relationships/image" Target="../media/image8.png"/><Relationship Id="rId26" Type="http://schemas.openxmlformats.org/officeDocument/2006/relationships/image" Target="../media/image16.png"/><Relationship Id="rId3" Type="http://schemas.openxmlformats.org/officeDocument/2006/relationships/hyperlink" Target="https://cs.wikipedia.org/wiki/Ukrajinsk%C3%A1_sov%C4%9Btsk%C3%A1_socialistick%C3%A1_republika" TargetMode="External"/><Relationship Id="rId21" Type="http://schemas.openxmlformats.org/officeDocument/2006/relationships/image" Target="../media/image11.png"/><Relationship Id="rId7" Type="http://schemas.openxmlformats.org/officeDocument/2006/relationships/hyperlink" Target="https://cs.wikipedia.org/wiki/Gruz%C3%ADnsk%C3%A1_sov%C4%9Btsk%C3%A1_socialistick%C3%A1_republika" TargetMode="External"/><Relationship Id="rId12" Type="http://schemas.openxmlformats.org/officeDocument/2006/relationships/hyperlink" Target="https://cs.wikipedia.org/wiki/Kyrgyzsk%C3%A1_sov%C4%9Btsk%C3%A1_socialistick%C3%A1_republika" TargetMode="External"/><Relationship Id="rId17" Type="http://schemas.openxmlformats.org/officeDocument/2006/relationships/image" Target="../media/image7.png"/><Relationship Id="rId25" Type="http://schemas.openxmlformats.org/officeDocument/2006/relationships/image" Target="../media/image15.png"/><Relationship Id="rId2" Type="http://schemas.openxmlformats.org/officeDocument/2006/relationships/hyperlink" Target="https://cs.wikipedia.org/wiki/Rusk%C3%A1_sov%C4%9Btsk%C3%A1_federativn%C3%AD_socialistick%C3%A1_republika" TargetMode="External"/><Relationship Id="rId16" Type="http://schemas.openxmlformats.org/officeDocument/2006/relationships/hyperlink" Target="https://cs.wikipedia.org/wiki/Estonsk%C3%A1_sov%C4%9Btsk%C3%A1_socialistick%C3%A1_republika" TargetMode="External"/><Relationship Id="rId20" Type="http://schemas.openxmlformats.org/officeDocument/2006/relationships/image" Target="../media/image10.png"/><Relationship Id="rId29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Kaza%C5%A1sk%C3%A1_sov%C4%9Btsk%C3%A1_socialistick%C3%A1_republika" TargetMode="External"/><Relationship Id="rId11" Type="http://schemas.openxmlformats.org/officeDocument/2006/relationships/hyperlink" Target="https://cs.wikipedia.org/wiki/Loty%C5%A1sk%C3%A1_sov%C4%9Btsk%C3%A1_socialistick%C3%A1_republika" TargetMode="External"/><Relationship Id="rId24" Type="http://schemas.openxmlformats.org/officeDocument/2006/relationships/image" Target="../media/image14.png"/><Relationship Id="rId32" Type="http://schemas.openxmlformats.org/officeDocument/2006/relationships/image" Target="../media/image22.png"/><Relationship Id="rId5" Type="http://schemas.openxmlformats.org/officeDocument/2006/relationships/hyperlink" Target="https://cs.wikipedia.org/wiki/Uzbeck%C3%A1_sov%C4%9Btsk%C3%A1_socialistick%C3%A1_republika" TargetMode="External"/><Relationship Id="rId15" Type="http://schemas.openxmlformats.org/officeDocument/2006/relationships/hyperlink" Target="https://cs.wikipedia.org/wiki/Turkmensk%C3%A1_sov%C4%9Btsk%C3%A1_socialistick%C3%A1_republika" TargetMode="External"/><Relationship Id="rId23" Type="http://schemas.openxmlformats.org/officeDocument/2006/relationships/image" Target="../media/image13.png"/><Relationship Id="rId28" Type="http://schemas.openxmlformats.org/officeDocument/2006/relationships/image" Target="../media/image18.png"/><Relationship Id="rId10" Type="http://schemas.openxmlformats.org/officeDocument/2006/relationships/hyperlink" Target="https://cs.wikipedia.org/wiki/Moldavsk%C3%A1_sov%C4%9Btsk%C3%A1_socialistick%C3%A1_republika" TargetMode="External"/><Relationship Id="rId19" Type="http://schemas.openxmlformats.org/officeDocument/2006/relationships/image" Target="../media/image9.png"/><Relationship Id="rId31" Type="http://schemas.openxmlformats.org/officeDocument/2006/relationships/image" Target="../media/image21.png"/><Relationship Id="rId4" Type="http://schemas.openxmlformats.org/officeDocument/2006/relationships/hyperlink" Target="https://cs.wikipedia.org/wiki/B%C4%9Blorusk%C3%A1_sov%C4%9Btsk%C3%A1_socialistick%C3%A1_republika" TargetMode="External"/><Relationship Id="rId9" Type="http://schemas.openxmlformats.org/officeDocument/2006/relationships/hyperlink" Target="https://cs.wikipedia.org/wiki/Litevsk%C3%A1_sov%C4%9Btsk%C3%A1_socialistick%C3%A1_republika" TargetMode="External"/><Relationship Id="rId14" Type="http://schemas.openxmlformats.org/officeDocument/2006/relationships/hyperlink" Target="https://cs.wikipedia.org/wiki/Arm%C3%A9nsk%C3%A1_sov%C4%9Btsk%C3%A1_socialistick%C3%A1_republika" TargetMode="External"/><Relationship Id="rId22" Type="http://schemas.openxmlformats.org/officeDocument/2006/relationships/image" Target="../media/image12.png"/><Relationship Id="rId27" Type="http://schemas.openxmlformats.org/officeDocument/2006/relationships/image" Target="../media/image17.png"/><Relationship Id="rId30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cs.wikipedia.org/wiki/Lech_Wa%C5%82%C4%99sa#/media/Soubor:Strajk_sierpniowy_w_Stoczni_Gda%C5%84skiej_im._Lenina_22.jpg" TargetMode="External"/><Relationship Id="rId3" Type="http://schemas.openxmlformats.org/officeDocument/2006/relationships/hyperlink" Target="https://cs.wikipedia.org/wiki/Josif_Vissarionovi%C4%8D_Stalin" TargetMode="External"/><Relationship Id="rId7" Type="http://schemas.openxmlformats.org/officeDocument/2006/relationships/hyperlink" Target="https://cs.wikipedia.org/wiki/Leonid_Ilji%C4%8D_Bre%C5%BEn%C4%9Bv" TargetMode="External"/><Relationship Id="rId12" Type="http://schemas.openxmlformats.org/officeDocument/2006/relationships/hyperlink" Target="https://cs.wikipedia.org/wiki/Boris_Jelcin" TargetMode="External"/><Relationship Id="rId2" Type="http://schemas.openxmlformats.org/officeDocument/2006/relationships/hyperlink" Target="https://cs.wikipedia.org/wiki/Sov%C4%9Btsk%C3%BD_svaz#/media/Soubor:Republics_of_the_USSR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Valentina_T%C4%9Bre%C5%A1kovov%C3%A1#/media/Soubor:RIAN_archive_612748_Valentina_Tereshkova.jpg" TargetMode="External"/><Relationship Id="rId11" Type="http://schemas.openxmlformats.org/officeDocument/2006/relationships/hyperlink" Target="https://cs.wikipedia.org/wiki/Michail_Gorba%C4%8Dov" TargetMode="External"/><Relationship Id="rId5" Type="http://schemas.openxmlformats.org/officeDocument/2006/relationships/hyperlink" Target="https://cs.wikipedia.org/wiki/Jurij_Gagarin" TargetMode="External"/><Relationship Id="rId10" Type="http://schemas.openxmlformats.org/officeDocument/2006/relationships/hyperlink" Target="https://www.google.com/search?q=konstantin+%C4%8Dern%C4%9Bnko&amp;sxsrf=APwXEddzLmQa-jY8r50PXm2cfex2ujHRHA:1682946922668&amp;source=lnms&amp;tbm=isch&amp;sa=X&amp;ved=2ahUKEwi7hIHsmdT-AhW-SPEDHarVDg4Q_AUoAXoECAEQAw&amp;biw=1920&amp;bih=780&amp;dpr=1#imgrc=460XZzSlkURQKM" TargetMode="External"/><Relationship Id="rId4" Type="http://schemas.openxmlformats.org/officeDocument/2006/relationships/hyperlink" Target="https://cs.wikipedia.org/wiki/Nikita_Sergejevi%C4%8D_Chru%C5%A1%C4%8Dov" TargetMode="External"/><Relationship Id="rId9" Type="http://schemas.openxmlformats.org/officeDocument/2006/relationships/hyperlink" Target="https://cs.wikipedia.org/wiki/Jurij_Androp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DE84AF-7032-1812-F847-361C70009F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000" b="1" u="sng" dirty="0"/>
              <a:t>SVAZ SOVĚTSKÝCH SOCIALISTICKÝCH REPUBLIK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4FE9A71-9D1B-B6B6-B21F-E31A1DC6E8E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b="1" u="sng" dirty="0"/>
              <a:t>1945 - 1991</a:t>
            </a:r>
          </a:p>
        </p:txBody>
      </p:sp>
    </p:spTree>
    <p:extLst>
      <p:ext uri="{BB962C8B-B14F-4D97-AF65-F5344CB8AC3E}">
        <p14:creationId xmlns:p14="http://schemas.microsoft.com/office/powerpoint/2010/main" val="12615226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D0C691-ACE0-72C3-BA8F-3B2A93523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SSSR 1956 - 1991</a:t>
            </a:r>
          </a:p>
        </p:txBody>
      </p:sp>
      <p:graphicFrame>
        <p:nvGraphicFramePr>
          <p:cNvPr id="5" name="Zástupný obsah 4">
            <a:extLst>
              <a:ext uri="{FF2B5EF4-FFF2-40B4-BE49-F238E27FC236}">
                <a16:creationId xmlns:a16="http://schemas.microsoft.com/office/drawing/2014/main" id="{B4939716-AE75-3CD6-F0D1-AEF812D8DA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3245836"/>
              </p:ext>
            </p:extLst>
          </p:nvPr>
        </p:nvGraphicFramePr>
        <p:xfrm>
          <a:off x="1343024" y="1690688"/>
          <a:ext cx="2238376" cy="4710371"/>
        </p:xfrm>
        <a:graphic>
          <a:graphicData uri="http://schemas.openxmlformats.org/drawingml/2006/table">
            <a:tbl>
              <a:tblPr/>
              <a:tblGrid>
                <a:gridCol w="218480">
                  <a:extLst>
                    <a:ext uri="{9D8B030D-6E8A-4147-A177-3AD203B41FA5}">
                      <a16:colId xmlns:a16="http://schemas.microsoft.com/office/drawing/2014/main" val="1481656380"/>
                    </a:ext>
                  </a:extLst>
                </a:gridCol>
                <a:gridCol w="1543938">
                  <a:extLst>
                    <a:ext uri="{9D8B030D-6E8A-4147-A177-3AD203B41FA5}">
                      <a16:colId xmlns:a16="http://schemas.microsoft.com/office/drawing/2014/main" val="1933391478"/>
                    </a:ext>
                  </a:extLst>
                </a:gridCol>
                <a:gridCol w="475958">
                  <a:extLst>
                    <a:ext uri="{9D8B030D-6E8A-4147-A177-3AD203B41FA5}">
                      <a16:colId xmlns:a16="http://schemas.microsoft.com/office/drawing/2014/main" val="3066909199"/>
                    </a:ext>
                  </a:extLst>
                </a:gridCol>
              </a:tblGrid>
              <a:tr h="288643">
                <a:tc>
                  <a:txBody>
                    <a:bodyPr/>
                    <a:lstStyle/>
                    <a:p>
                      <a:pPr algn="ctr"/>
                      <a:r>
                        <a:rPr lang="cs-CZ" sz="600">
                          <a:effectLst/>
                        </a:rPr>
                        <a:t>#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600" dirty="0">
                          <a:effectLst/>
                        </a:rPr>
                        <a:t>Republika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600">
                          <a:effectLst/>
                        </a:rPr>
                        <a:t>Mapa svazu republik 1956–1991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3717554"/>
                  </a:ext>
                </a:extLst>
              </a:tr>
              <a:tr h="227984"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1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2" tooltip="Ruská sovětská federativní socialistická republika"/>
                        </a:rPr>
                        <a:t>Ruská SFSR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rowSpan="15">
                  <a:txBody>
                    <a:bodyPr/>
                    <a:lstStyle/>
                    <a:p>
                      <a:endParaRPr lang="cs-CZ" sz="6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9586184"/>
                  </a:ext>
                </a:extLst>
              </a:tr>
              <a:tr h="325692">
                <a:tc>
                  <a:txBody>
                    <a:bodyPr/>
                    <a:lstStyle/>
                    <a:p>
                      <a:r>
                        <a:rPr lang="cs-CZ" sz="600">
                          <a:effectLst/>
                        </a:rPr>
                        <a:t>2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3" tooltip="Ukrajinská sovětská socialistická republika"/>
                        </a:rPr>
                        <a:t>Ukrajinská SSR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7469973"/>
                  </a:ext>
                </a:extLst>
              </a:tr>
              <a:tr h="325692">
                <a:tc>
                  <a:txBody>
                    <a:bodyPr/>
                    <a:lstStyle/>
                    <a:p>
                      <a:r>
                        <a:rPr lang="cs-CZ" sz="600">
                          <a:effectLst/>
                        </a:rPr>
                        <a:t>3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4" tooltip="Běloruská sovětská socialistická republika"/>
                        </a:rPr>
                        <a:t>Běloruská SSR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6072619"/>
                  </a:ext>
                </a:extLst>
              </a:tr>
              <a:tr h="227984">
                <a:tc>
                  <a:txBody>
                    <a:bodyPr/>
                    <a:lstStyle/>
                    <a:p>
                      <a:r>
                        <a:rPr lang="cs-CZ" sz="600">
                          <a:effectLst/>
                        </a:rPr>
                        <a:t>4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5" tooltip="Uzbecká sovětská socialistická republika"/>
                        </a:rPr>
                        <a:t>Uzbecká SSR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7992096"/>
                  </a:ext>
                </a:extLst>
              </a:tr>
              <a:tr h="325692">
                <a:tc>
                  <a:txBody>
                    <a:bodyPr/>
                    <a:lstStyle/>
                    <a:p>
                      <a:r>
                        <a:rPr lang="cs-CZ" sz="600">
                          <a:effectLst/>
                        </a:rPr>
                        <a:t>5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6" tooltip="Kazašská sovětská socialistická republika"/>
                        </a:rPr>
                        <a:t>Kazašská SSR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8404240"/>
                  </a:ext>
                </a:extLst>
              </a:tr>
              <a:tr h="325692">
                <a:tc>
                  <a:txBody>
                    <a:bodyPr/>
                    <a:lstStyle/>
                    <a:p>
                      <a:r>
                        <a:rPr lang="cs-CZ" sz="600">
                          <a:effectLst/>
                        </a:rPr>
                        <a:t>6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7" tooltip="Gruzínská sovětská socialistická republika"/>
                        </a:rPr>
                        <a:t>Gruzínská SSR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2964578"/>
                  </a:ext>
                </a:extLst>
              </a:tr>
              <a:tr h="423400">
                <a:tc>
                  <a:txBody>
                    <a:bodyPr/>
                    <a:lstStyle/>
                    <a:p>
                      <a:r>
                        <a:rPr lang="cs-CZ" sz="600">
                          <a:effectLst/>
                        </a:rPr>
                        <a:t>7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8" tooltip="Ázerbájdžánská sovětská socialistická republika"/>
                        </a:rPr>
                        <a:t>Ázerbájdžánská SSR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7384849"/>
                  </a:ext>
                </a:extLst>
              </a:tr>
              <a:tr h="227984">
                <a:tc>
                  <a:txBody>
                    <a:bodyPr/>
                    <a:lstStyle/>
                    <a:p>
                      <a:r>
                        <a:rPr lang="cs-CZ" sz="600">
                          <a:effectLst/>
                        </a:rPr>
                        <a:t>8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9" tooltip="Litevská sovětská socialistická republika"/>
                        </a:rPr>
                        <a:t>Litevská SSR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9175525"/>
                  </a:ext>
                </a:extLst>
              </a:tr>
              <a:tr h="325692">
                <a:tc>
                  <a:txBody>
                    <a:bodyPr/>
                    <a:lstStyle/>
                    <a:p>
                      <a:r>
                        <a:rPr lang="cs-CZ" sz="600">
                          <a:effectLst/>
                        </a:rPr>
                        <a:t>9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10" tooltip="Moldavská sovětská socialistická republika"/>
                        </a:rPr>
                        <a:t>Moldavská SSR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6430297"/>
                  </a:ext>
                </a:extLst>
              </a:tr>
              <a:tr h="231051">
                <a:tc>
                  <a:txBody>
                    <a:bodyPr/>
                    <a:lstStyle/>
                    <a:p>
                      <a:r>
                        <a:rPr lang="cs-CZ" sz="600">
                          <a:effectLst/>
                        </a:rPr>
                        <a:t>10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11" tooltip="Lotyšská sovětská socialistická republika"/>
                        </a:rPr>
                        <a:t>Lotyšská SSR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4479754"/>
                  </a:ext>
                </a:extLst>
              </a:tr>
              <a:tr h="325692">
                <a:tc>
                  <a:txBody>
                    <a:bodyPr/>
                    <a:lstStyle/>
                    <a:p>
                      <a:r>
                        <a:rPr lang="cs-CZ" sz="600">
                          <a:effectLst/>
                        </a:rPr>
                        <a:t>11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12" tooltip="Kyrgyzská sovětská socialistická republika"/>
                        </a:rPr>
                        <a:t>Kyrgyzská SSR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0278099"/>
                  </a:ext>
                </a:extLst>
              </a:tr>
              <a:tr h="231051">
                <a:tc>
                  <a:txBody>
                    <a:bodyPr/>
                    <a:lstStyle/>
                    <a:p>
                      <a:r>
                        <a:rPr lang="cs-CZ" sz="600">
                          <a:effectLst/>
                        </a:rPr>
                        <a:t>12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13" tooltip="Tádžická sovětská socialistická republika"/>
                        </a:rPr>
                        <a:t>Tádžická SSR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4879813"/>
                  </a:ext>
                </a:extLst>
              </a:tr>
              <a:tr h="325692">
                <a:tc>
                  <a:txBody>
                    <a:bodyPr/>
                    <a:lstStyle/>
                    <a:p>
                      <a:r>
                        <a:rPr lang="cs-CZ" sz="600">
                          <a:effectLst/>
                        </a:rPr>
                        <a:t>13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14" tooltip="Arménská sovětská socialistická republika"/>
                        </a:rPr>
                        <a:t>Arménská SSR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3239779"/>
                  </a:ext>
                </a:extLst>
              </a:tr>
              <a:tr h="325692">
                <a:tc>
                  <a:txBody>
                    <a:bodyPr/>
                    <a:lstStyle/>
                    <a:p>
                      <a:r>
                        <a:rPr lang="cs-CZ" sz="600">
                          <a:effectLst/>
                        </a:rPr>
                        <a:t>14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15" tooltip="Turkmenská sovětská socialistická republika"/>
                        </a:rPr>
                        <a:t>Turkmenská SSR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7647546"/>
                  </a:ext>
                </a:extLst>
              </a:tr>
              <a:tr h="231051">
                <a:tc>
                  <a:txBody>
                    <a:bodyPr/>
                    <a:lstStyle/>
                    <a:p>
                      <a:r>
                        <a:rPr lang="cs-CZ" sz="600">
                          <a:effectLst/>
                        </a:rPr>
                        <a:t>15</a:t>
                      </a: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u="none" strike="noStrike" dirty="0">
                          <a:solidFill>
                            <a:srgbClr val="3366CC"/>
                          </a:solidFill>
                          <a:effectLst/>
                          <a:hlinkClick r:id="rId16" tooltip="Estonská sovětská socialistická republika"/>
                        </a:rPr>
                        <a:t>Estonská SSR</a:t>
                      </a:r>
                      <a:endParaRPr lang="cs-CZ" sz="1100" dirty="0">
                        <a:effectLst/>
                      </a:endParaRPr>
                    </a:p>
                  </a:txBody>
                  <a:tcPr marL="30009" marR="30009" marT="15005" marB="15005" anchor="ctr">
                    <a:lnL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842053"/>
                  </a:ext>
                </a:extLst>
              </a:tr>
            </a:tbl>
          </a:graphicData>
        </a:graphic>
      </p:graphicFrame>
      <p:pic>
        <p:nvPicPr>
          <p:cNvPr id="1027" name="Picture 3" descr="Flag of Russian SFSR">
            <a:extLst>
              <a:ext uri="{FF2B5EF4-FFF2-40B4-BE49-F238E27FC236}">
                <a16:creationId xmlns:a16="http://schemas.microsoft.com/office/drawing/2014/main" id="{775DD8CD-D107-2877-A967-4272D47894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pa svazu republik 1956–1991 s vyznačenými svazovými republikami">
            <a:extLst>
              <a:ext uri="{FF2B5EF4-FFF2-40B4-BE49-F238E27FC236}">
                <a16:creationId xmlns:a16="http://schemas.microsoft.com/office/drawing/2014/main" id="{887FF52F-E924-81B1-A395-8FDDF1D1E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525" y="2461016"/>
            <a:ext cx="5962650" cy="3924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lag of Ukrainian SSR">
            <a:extLst>
              <a:ext uri="{FF2B5EF4-FFF2-40B4-BE49-F238E27FC236}">
                <a16:creationId xmlns:a16="http://schemas.microsoft.com/office/drawing/2014/main" id="{CA29D952-5F5B-87BA-C362-449BDBED8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lag of Belarusian SSR">
            <a:extLst>
              <a:ext uri="{FF2B5EF4-FFF2-40B4-BE49-F238E27FC236}">
                <a16:creationId xmlns:a16="http://schemas.microsoft.com/office/drawing/2014/main" id="{2BA5335D-E893-C600-C1DC-D329694467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Flag of Uzbekistan SSR">
            <a:extLst>
              <a:ext uri="{FF2B5EF4-FFF2-40B4-BE49-F238E27FC236}">
                <a16:creationId xmlns:a16="http://schemas.microsoft.com/office/drawing/2014/main" id="{F17BBB03-4705-36CB-BC2C-FE5FD543A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ag of Kazakhstan SSR">
            <a:extLst>
              <a:ext uri="{FF2B5EF4-FFF2-40B4-BE49-F238E27FC236}">
                <a16:creationId xmlns:a16="http://schemas.microsoft.com/office/drawing/2014/main" id="{9EBC8C34-21DB-79CA-22FE-94456C2299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lag of Georgian SSR">
            <a:extLst>
              <a:ext uri="{FF2B5EF4-FFF2-40B4-BE49-F238E27FC236}">
                <a16:creationId xmlns:a16="http://schemas.microsoft.com/office/drawing/2014/main" id="{859226DC-A4F9-9C6B-6A74-DA6A591BD0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lag of Azerbaijan SSR">
            <a:extLst>
              <a:ext uri="{FF2B5EF4-FFF2-40B4-BE49-F238E27FC236}">
                <a16:creationId xmlns:a16="http://schemas.microsoft.com/office/drawing/2014/main" id="{FA3C0E28-435D-FEA7-8FB7-DA5536CE9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lag of Lithuanian SSR">
            <a:extLst>
              <a:ext uri="{FF2B5EF4-FFF2-40B4-BE49-F238E27FC236}">
                <a16:creationId xmlns:a16="http://schemas.microsoft.com/office/drawing/2014/main" id="{B399C81C-1247-8A00-0FA0-208841614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lag of Moldovan SSR">
            <a:extLst>
              <a:ext uri="{FF2B5EF4-FFF2-40B4-BE49-F238E27FC236}">
                <a16:creationId xmlns:a16="http://schemas.microsoft.com/office/drawing/2014/main" id="{95216FB2-6169-1B1A-0A81-0CC5DEAA3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Flag of Latvian SSR">
            <a:extLst>
              <a:ext uri="{FF2B5EF4-FFF2-40B4-BE49-F238E27FC236}">
                <a16:creationId xmlns:a16="http://schemas.microsoft.com/office/drawing/2014/main" id="{7B6E7DFD-0DBF-E16B-863C-CA6647EAB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Flag of Kyrgyzstan SSR">
            <a:extLst>
              <a:ext uri="{FF2B5EF4-FFF2-40B4-BE49-F238E27FC236}">
                <a16:creationId xmlns:a16="http://schemas.microsoft.com/office/drawing/2014/main" id="{F602C414-8511-5E87-64E2-8FD622EF5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Flag of Tajikistan SSR">
            <a:extLst>
              <a:ext uri="{FF2B5EF4-FFF2-40B4-BE49-F238E27FC236}">
                <a16:creationId xmlns:a16="http://schemas.microsoft.com/office/drawing/2014/main" id="{7717DB5D-21D2-4A29-FFCC-B25DBA492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Flag of Armenian SSR">
            <a:extLst>
              <a:ext uri="{FF2B5EF4-FFF2-40B4-BE49-F238E27FC236}">
                <a16:creationId xmlns:a16="http://schemas.microsoft.com/office/drawing/2014/main" id="{55AE395D-D7FE-BC05-F05E-1217EBD02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Flag of Turkmenistan SSR">
            <a:extLst>
              <a:ext uri="{FF2B5EF4-FFF2-40B4-BE49-F238E27FC236}">
                <a16:creationId xmlns:a16="http://schemas.microsoft.com/office/drawing/2014/main" id="{FB6250C2-3CF4-838F-E607-B93D10BBD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Flag of Estonian SSR">
            <a:extLst>
              <a:ext uri="{FF2B5EF4-FFF2-40B4-BE49-F238E27FC236}">
                <a16:creationId xmlns:a16="http://schemas.microsoft.com/office/drawing/2014/main" id="{1D22F0D7-B3C4-E3E6-27E8-2658E489A2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55" y="1795463"/>
            <a:ext cx="178008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292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8D7152-13CF-EA93-AEBD-E642134FC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POVÁLEČNÁ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F6B829-0E04-D0D4-4DFD-B638101C08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Bezprostředně po válce je SSSR vnímán velmi pozitivně – brzy vyšlo najevo, jaké má ale zájmy</a:t>
            </a:r>
          </a:p>
          <a:p>
            <a:r>
              <a:rPr lang="cs-CZ" dirty="0"/>
              <a:t>Kontrola nad zeměmi východní Evropy – kromě Jugoslávie a Albánie</a:t>
            </a:r>
          </a:p>
          <a:p>
            <a:r>
              <a:rPr lang="cs-CZ" b="1" dirty="0"/>
              <a:t>1949 – vznik RVHP </a:t>
            </a:r>
            <a:r>
              <a:rPr lang="cs-CZ" dirty="0"/>
              <a:t>– Rada vzájemné hospodářské pomoci</a:t>
            </a:r>
          </a:p>
          <a:p>
            <a:r>
              <a:rPr lang="cs-CZ" dirty="0"/>
              <a:t>Podpora dalších komunistických režimů – např. v Číně – </a:t>
            </a:r>
            <a:r>
              <a:rPr lang="cs-CZ" b="1" dirty="0"/>
              <a:t>Mao </a:t>
            </a:r>
            <a:r>
              <a:rPr lang="cs-CZ" b="1" dirty="0" err="1"/>
              <a:t>Ce</a:t>
            </a:r>
            <a:r>
              <a:rPr lang="cs-CZ" b="1" dirty="0"/>
              <a:t> Tung</a:t>
            </a:r>
          </a:p>
        </p:txBody>
      </p:sp>
    </p:spTree>
    <p:extLst>
      <p:ext uri="{BB962C8B-B14F-4D97-AF65-F5344CB8AC3E}">
        <p14:creationId xmlns:p14="http://schemas.microsoft.com/office/powerpoint/2010/main" val="1907911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C35A62-DED5-754B-BFB9-833174BBC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STALIN</a:t>
            </a:r>
          </a:p>
        </p:txBody>
      </p:sp>
      <p:pic>
        <p:nvPicPr>
          <p:cNvPr id="2050" name="Picture 2" descr="Stalin v roce 1945">
            <a:extLst>
              <a:ext uri="{FF2B5EF4-FFF2-40B4-BE49-F238E27FC236}">
                <a16:creationId xmlns:a16="http://schemas.microsoft.com/office/drawing/2014/main" id="{8F645993-31A7-2292-24F0-2D6F1ADDD86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505" y="2571750"/>
            <a:ext cx="3039489" cy="355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5945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8550BB-6C9B-FB87-418C-4D04976E5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PADESÁTÁ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6F3AB14-BC93-C03D-2BB4-0988AB6377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1953 – umírá Stalin</a:t>
            </a:r>
          </a:p>
          <a:p>
            <a:r>
              <a:rPr lang="cs-CZ" dirty="0"/>
              <a:t>1955 – 1991 – Varšavská smlouva</a:t>
            </a:r>
          </a:p>
          <a:p>
            <a:r>
              <a:rPr lang="cs-CZ" dirty="0"/>
              <a:t>1953 – 1964 – v čele Nikita Chruščov</a:t>
            </a:r>
          </a:p>
          <a:p>
            <a:r>
              <a:rPr lang="cs-CZ" dirty="0"/>
              <a:t>1956 – odsouzení Stalina, zahájen proces destalinizace</a:t>
            </a:r>
          </a:p>
          <a:p>
            <a:r>
              <a:rPr lang="cs-CZ" dirty="0"/>
              <a:t>1956 – potlačení protikomunistického povstání v Maďarsku</a:t>
            </a:r>
          </a:p>
          <a:p>
            <a:r>
              <a:rPr lang="cs-CZ" b="1" u="sng" dirty="0"/>
              <a:t>Vesmírné závodění:</a:t>
            </a:r>
          </a:p>
          <a:p>
            <a:pPr lvl="1"/>
            <a:r>
              <a:rPr lang="cs-CZ" dirty="0"/>
              <a:t>1957 – vypuštění rakety Sputnik 1</a:t>
            </a:r>
          </a:p>
          <a:p>
            <a:pPr lvl="1"/>
            <a:r>
              <a:rPr lang="cs-CZ" dirty="0"/>
              <a:t>1957 – vypuštění živého psa Lajky</a:t>
            </a:r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55152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C77AFB5-6E38-FB0F-D680-B3397C592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NIKITA CHRUŠČOV</a:t>
            </a:r>
          </a:p>
        </p:txBody>
      </p:sp>
      <p:pic>
        <p:nvPicPr>
          <p:cNvPr id="3074" name="Picture 2" descr="Nikita Sergejevič Chruščov">
            <a:extLst>
              <a:ext uri="{FF2B5EF4-FFF2-40B4-BE49-F238E27FC236}">
                <a16:creationId xmlns:a16="http://schemas.microsoft.com/office/drawing/2014/main" id="{47494733-2467-68D7-8D0B-6CE9A03196E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537" y="2628380"/>
            <a:ext cx="2770788" cy="3534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991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130D14-2C60-5A58-20C4-E7A0ADABB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ŠEDESÁTÁ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A32F10-8EFF-E6DE-21F7-C8DBEEBC15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u="sng" dirty="0"/>
              <a:t>Pokračují vesmírné závody:</a:t>
            </a:r>
          </a:p>
          <a:p>
            <a:pPr lvl="1"/>
            <a:r>
              <a:rPr lang="cs-CZ" dirty="0"/>
              <a:t>1961 – první člověk ve vesmíru – </a:t>
            </a:r>
            <a:r>
              <a:rPr lang="cs-CZ" b="1" dirty="0"/>
              <a:t>Jurij Gagarin</a:t>
            </a:r>
          </a:p>
          <a:p>
            <a:pPr lvl="1"/>
            <a:r>
              <a:rPr lang="cs-CZ" dirty="0"/>
              <a:t>1963 – první žena ve vesmíru – </a:t>
            </a:r>
            <a:r>
              <a:rPr lang="cs-CZ" b="1" dirty="0"/>
              <a:t>Valentina </a:t>
            </a:r>
            <a:r>
              <a:rPr lang="cs-CZ" b="1" dirty="0" err="1"/>
              <a:t>Těrešková</a:t>
            </a:r>
            <a:endParaRPr lang="cs-CZ" b="1" dirty="0"/>
          </a:p>
          <a:p>
            <a:pPr lvl="1"/>
            <a:r>
              <a:rPr lang="cs-CZ" dirty="0"/>
              <a:t>Kosmodrom </a:t>
            </a:r>
            <a:r>
              <a:rPr lang="cs-CZ" dirty="0" err="1"/>
              <a:t>Bajkonur</a:t>
            </a:r>
            <a:r>
              <a:rPr lang="cs-CZ" dirty="0"/>
              <a:t> v Kazachstánu</a:t>
            </a:r>
          </a:p>
          <a:p>
            <a:r>
              <a:rPr lang="cs-CZ" dirty="0"/>
              <a:t>Inicioval „tání“ – později mu bylo vyčítáno</a:t>
            </a:r>
          </a:p>
          <a:p>
            <a:r>
              <a:rPr lang="cs-CZ" dirty="0"/>
              <a:t>1964 – 1982 – </a:t>
            </a:r>
            <a:r>
              <a:rPr lang="cs-CZ" b="1" dirty="0"/>
              <a:t>Leonid Brežněv</a:t>
            </a:r>
          </a:p>
          <a:p>
            <a:r>
              <a:rPr lang="cs-CZ" dirty="0"/>
              <a:t>1968 – napadení Československa</a:t>
            </a:r>
          </a:p>
          <a:p>
            <a:r>
              <a:rPr lang="cs-CZ" dirty="0"/>
              <a:t>1968 – Brežněvova doktrína - </a:t>
            </a:r>
            <a:r>
              <a:rPr lang="cs-CZ" b="0" i="0" dirty="0">
                <a:solidFill>
                  <a:srgbClr val="202122"/>
                </a:solidFill>
                <a:effectLst/>
              </a:rPr>
              <a:t>jakékoli ohrožení sovětské nadvlády ve státě </a:t>
            </a:r>
            <a:r>
              <a:rPr lang="cs-CZ" b="0" i="0" u="none" strike="noStrike" dirty="0">
                <a:effectLst/>
              </a:rPr>
              <a:t>Varšavské smlouvy</a:t>
            </a:r>
            <a:r>
              <a:rPr lang="cs-CZ" b="0" i="0" dirty="0">
                <a:effectLst/>
              </a:rPr>
              <a:t> </a:t>
            </a:r>
            <a:r>
              <a:rPr lang="cs-CZ" b="0" i="0" dirty="0">
                <a:solidFill>
                  <a:srgbClr val="202122"/>
                </a:solidFill>
                <a:effectLst/>
              </a:rPr>
              <a:t>za hrozbu pro všechny státy Varšavské smlouvy</a:t>
            </a:r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5193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5523BD-1C97-65C0-9DED-C9D067DA9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JURIJ GAGARIN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41E06C58-FC04-0A3B-8592-DDE114DAC77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5729" y="2539111"/>
            <a:ext cx="2863296" cy="357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918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E6B7D7-406D-0651-E131-99CA2032E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VALENTINA TĚREŠKOVÁ</a:t>
            </a:r>
          </a:p>
        </p:txBody>
      </p:sp>
      <p:pic>
        <p:nvPicPr>
          <p:cNvPr id="5122" name="Picture 2" descr="Valentina Těreškovová 1. ledna 1969">
            <a:extLst>
              <a:ext uri="{FF2B5EF4-FFF2-40B4-BE49-F238E27FC236}">
                <a16:creationId xmlns:a16="http://schemas.microsoft.com/office/drawing/2014/main" id="{9B4BCD8A-335A-B8E4-5756-23B1C18C1C1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53488" y="2557463"/>
            <a:ext cx="328502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1058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D145BC-1745-697A-1C90-BE8E98E52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LEONID BREŽNĚV</a:t>
            </a:r>
          </a:p>
        </p:txBody>
      </p:sp>
      <p:pic>
        <p:nvPicPr>
          <p:cNvPr id="6146" name="Picture 2" descr="Brežněv v roce 1972">
            <a:extLst>
              <a:ext uri="{FF2B5EF4-FFF2-40B4-BE49-F238E27FC236}">
                <a16:creationId xmlns:a16="http://schemas.microsoft.com/office/drawing/2014/main" id="{526E6AEB-6258-66F8-F908-FFE27C7FBD6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3451" y="2720974"/>
            <a:ext cx="2424112" cy="3382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920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825FB0-D0A8-DCAC-F906-357DE91C5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SEDMDESÁTÁ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D855DC5-7A33-6F33-22AE-490CC85415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Politika</a:t>
            </a:r>
            <a:r>
              <a:rPr lang="cs-CZ" b="1" i="1" u="sng" dirty="0"/>
              <a:t> </a:t>
            </a:r>
            <a:r>
              <a:rPr lang="cs-CZ" b="1" i="1" u="sng" dirty="0" err="1"/>
              <a:t>détente</a:t>
            </a:r>
            <a:r>
              <a:rPr lang="cs-CZ" b="1" i="1" u="sng" dirty="0"/>
              <a:t> </a:t>
            </a:r>
            <a:r>
              <a:rPr lang="cs-CZ" dirty="0"/>
              <a:t>– politika uvolňování napětí</a:t>
            </a:r>
          </a:p>
          <a:p>
            <a:r>
              <a:rPr lang="cs-CZ" dirty="0"/>
              <a:t>Smlouvy o kontrole zbrojení – SALT I, SALT II, Smlouva </a:t>
            </a:r>
            <a:r>
              <a:rPr lang="cs-CZ" dirty="0" smtClean="0"/>
              <a:t>ABM</a:t>
            </a:r>
          </a:p>
          <a:p>
            <a:r>
              <a:rPr lang="cs-CZ" dirty="0" smtClean="0"/>
              <a:t>1976 – vznik hnutí Solidarita v Polsku</a:t>
            </a:r>
            <a:endParaRPr lang="cs-CZ" dirty="0"/>
          </a:p>
          <a:p>
            <a:r>
              <a:rPr lang="cs-CZ" dirty="0"/>
              <a:t>1979 – zapojení vojsk SSSR do války v Afganistánu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63797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55EFE1-3038-E009-68CB-CA16C9BEB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OSMDESÁTÁ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1968EC4-E133-267B-504B-C53CC4CFEB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Obrovský ekonomický úpadek</a:t>
            </a:r>
          </a:p>
          <a:p>
            <a:r>
              <a:rPr lang="cs-CZ" dirty="0"/>
              <a:t>1980 – </a:t>
            </a:r>
            <a:r>
              <a:rPr lang="cs-CZ" dirty="0" smtClean="0"/>
              <a:t>do čela</a:t>
            </a:r>
            <a:r>
              <a:rPr lang="cs-CZ" dirty="0" smtClean="0"/>
              <a:t> Solidarity </a:t>
            </a:r>
            <a:r>
              <a:rPr lang="cs-CZ" dirty="0"/>
              <a:t>v </a:t>
            </a:r>
            <a:r>
              <a:rPr lang="cs-CZ" dirty="0" smtClean="0"/>
              <a:t>Polsku se dostává Lech </a:t>
            </a:r>
            <a:r>
              <a:rPr lang="cs-CZ" dirty="0" err="1" smtClean="0"/>
              <a:t>Walesa</a:t>
            </a:r>
            <a:endParaRPr lang="cs-CZ" dirty="0"/>
          </a:p>
          <a:p>
            <a:r>
              <a:rPr lang="cs-CZ" dirty="0"/>
              <a:t>1982 – 1984 – Jurij Andropov</a:t>
            </a:r>
          </a:p>
          <a:p>
            <a:r>
              <a:rPr lang="cs-CZ" dirty="0"/>
              <a:t>1984 – 1985 – Konstantin Černěnko</a:t>
            </a:r>
          </a:p>
          <a:p>
            <a:r>
              <a:rPr lang="cs-CZ" dirty="0"/>
              <a:t>1985 – 1991 – Michail Gorbačov</a:t>
            </a:r>
          </a:p>
          <a:p>
            <a:r>
              <a:rPr lang="cs-CZ" dirty="0"/>
              <a:t>1986 – tragédie v Černobylu</a:t>
            </a:r>
          </a:p>
          <a:p>
            <a:r>
              <a:rPr lang="cs-CZ" dirty="0"/>
              <a:t>1987 – ropný zlom – nárůst nedostatku ropy a energií</a:t>
            </a:r>
          </a:p>
          <a:p>
            <a:r>
              <a:rPr lang="cs-CZ" dirty="0"/>
              <a:t>1988 – Gorbačov veřejně odmítá Brežněvovu doktrínu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1476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EF3C13-1838-FB6E-79C5-611787C13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LECH WALESA</a:t>
            </a:r>
          </a:p>
        </p:txBody>
      </p:sp>
      <p:pic>
        <p:nvPicPr>
          <p:cNvPr id="7170" name="Picture 2" descr="undefined">
            <a:extLst>
              <a:ext uri="{FF2B5EF4-FFF2-40B4-BE49-F238E27FC236}">
                <a16:creationId xmlns:a16="http://schemas.microsoft.com/office/drawing/2014/main" id="{65E35829-11C3-6B28-A652-520FB0C5C99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38185" y="2557463"/>
            <a:ext cx="3515629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01188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E5D03D-74DA-02CD-7642-1229F41B7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JURIJ ANDROPOV</a:t>
            </a:r>
          </a:p>
        </p:txBody>
      </p:sp>
      <p:pic>
        <p:nvPicPr>
          <p:cNvPr id="8194" name="Picture 2" descr="Jurij Vladimirovič Andropov v roce 1982">
            <a:extLst>
              <a:ext uri="{FF2B5EF4-FFF2-40B4-BE49-F238E27FC236}">
                <a16:creationId xmlns:a16="http://schemas.microsoft.com/office/drawing/2014/main" id="{2C9A0D34-DCF4-56BD-BE9E-327E6EDC9DF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29151" y="2787649"/>
            <a:ext cx="2538412" cy="3384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84441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072220-A82E-D038-8738-7E1A7E0E3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KONSTANTIN ČERNĚNKO</a:t>
            </a:r>
          </a:p>
        </p:txBody>
      </p:sp>
      <p:pic>
        <p:nvPicPr>
          <p:cNvPr id="9218" name="Picture 2" descr="Konstantin Černěnko: Nevýrazný úředník v čele říše zla – Epochaplus.cz">
            <a:extLst>
              <a:ext uri="{FF2B5EF4-FFF2-40B4-BE49-F238E27FC236}">
                <a16:creationId xmlns:a16="http://schemas.microsoft.com/office/drawing/2014/main" id="{4DE7A1EE-FC2A-4623-5865-6B80C2C46C3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28194" y="2557463"/>
            <a:ext cx="553561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27211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6C1E3-7DA1-6B6F-BFE2-7DD7D1589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MICHAIL GORBAČOV</a:t>
            </a:r>
          </a:p>
        </p:txBody>
      </p:sp>
      <p:pic>
        <p:nvPicPr>
          <p:cNvPr id="10242" name="Picture 2" descr="Michail Gorbačov v roce 1987">
            <a:extLst>
              <a:ext uri="{FF2B5EF4-FFF2-40B4-BE49-F238E27FC236}">
                <a16:creationId xmlns:a16="http://schemas.microsoft.com/office/drawing/2014/main" id="{3A899CE1-C755-9032-CD5F-679EF5FD544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1797" y="2557463"/>
            <a:ext cx="248840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57999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65BF48-9C7A-82B8-AFAC-D56C6FA1B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DEVADESÁTÁ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B7B56EB-7171-57BB-1F85-74E0938893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1990 – pobaltské republiky vyhlásily nezávislost</a:t>
            </a:r>
          </a:p>
          <a:p>
            <a:r>
              <a:rPr lang="cs-CZ" b="1" dirty="0"/>
              <a:t>26. prosince 1991 – rozpad SSSR</a:t>
            </a:r>
            <a:r>
              <a:rPr lang="cs-CZ" dirty="0"/>
              <a:t>=&gt; vznik Ruské federace – prvním prezidentem </a:t>
            </a:r>
            <a:r>
              <a:rPr lang="cs-CZ" b="1" dirty="0"/>
              <a:t>Boris Jelcin </a:t>
            </a:r>
            <a:r>
              <a:rPr lang="cs-CZ" dirty="0"/>
              <a:t>(ve funkci 1991 – 1999)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6541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FB6B15-D4BA-58E8-4707-3E076B656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BORIS JELCIN</a:t>
            </a: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10E1CDEB-081E-784C-84B7-3E1139E6DD2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64869" y="2787649"/>
            <a:ext cx="2502694" cy="333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52881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8E5C62-CA38-5FA9-25F3-B7F5074AC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43C48FA-C0BA-2999-F38C-1E1F39EABC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https://cs.wikipedia.org/wiki/Sov%C4%9Btsk%C3%BD_svaz#/media/Soubor:Republics_of_the_USSR.svg</a:t>
            </a:r>
            <a:endParaRPr lang="cs-CZ" dirty="0"/>
          </a:p>
          <a:p>
            <a:r>
              <a:rPr lang="cs-CZ" dirty="0"/>
              <a:t>2) </a:t>
            </a:r>
            <a:r>
              <a:rPr lang="cs-CZ" dirty="0">
                <a:hlinkClick r:id="rId3"/>
              </a:rPr>
              <a:t>https://cs.wikipedia.org/wiki/Josif_Vissarionovi%C4%8D_Stalin</a:t>
            </a:r>
            <a:endParaRPr lang="cs-CZ" dirty="0"/>
          </a:p>
          <a:p>
            <a:r>
              <a:rPr lang="cs-CZ" dirty="0"/>
              <a:t>3) </a:t>
            </a:r>
            <a:r>
              <a:rPr lang="cs-CZ" dirty="0">
                <a:hlinkClick r:id="rId4"/>
              </a:rPr>
              <a:t>https://cs.wikipedia.org/wiki/Nikita_Sergejevi%C4%8D_Chru%C5%A1%C4%8Dov</a:t>
            </a:r>
            <a:endParaRPr lang="cs-CZ" dirty="0"/>
          </a:p>
          <a:p>
            <a:r>
              <a:rPr lang="cs-CZ" dirty="0"/>
              <a:t>4) </a:t>
            </a:r>
            <a:r>
              <a:rPr lang="cs-CZ" dirty="0">
                <a:hlinkClick r:id="rId5"/>
              </a:rPr>
              <a:t>https://cs.wikipedia.org/wiki/Jurij_Gagarin</a:t>
            </a:r>
            <a:endParaRPr lang="cs-CZ" dirty="0"/>
          </a:p>
          <a:p>
            <a:r>
              <a:rPr lang="cs-CZ" dirty="0"/>
              <a:t>5) </a:t>
            </a:r>
            <a:r>
              <a:rPr lang="cs-CZ" dirty="0">
                <a:hlinkClick r:id="rId6"/>
              </a:rPr>
              <a:t>https://cs.wikipedia.org/wiki/Valentina_T%C4%9Bre%C5%A1kovov%C3%A1#/media/Soubor:RIAN_archive_612748_Valentina_Tereshkova.jpg</a:t>
            </a:r>
            <a:endParaRPr lang="cs-CZ" dirty="0"/>
          </a:p>
          <a:p>
            <a:r>
              <a:rPr lang="cs-CZ" dirty="0"/>
              <a:t>6) </a:t>
            </a:r>
            <a:r>
              <a:rPr lang="cs-CZ" dirty="0">
                <a:hlinkClick r:id="rId7"/>
              </a:rPr>
              <a:t>https://cs.wikipedia.org/wiki/Leonid_Ilji%C4%8D_Bre%C5%BEn%C4%9Bv</a:t>
            </a:r>
            <a:endParaRPr lang="cs-CZ" dirty="0"/>
          </a:p>
          <a:p>
            <a:r>
              <a:rPr lang="cs-CZ" dirty="0"/>
              <a:t>7) </a:t>
            </a:r>
            <a:r>
              <a:rPr lang="cs-CZ" dirty="0">
                <a:hlinkClick r:id="rId8"/>
              </a:rPr>
              <a:t>https://cs.wikipedia.org/wiki/Lech_Wa%C5%82%C4%99sa#/media/Soubor:Strajk_sierpniowy_w_Stoczni_Gda%C5%84skiej_im._Lenina_22.jpg</a:t>
            </a:r>
            <a:endParaRPr lang="cs-CZ" dirty="0"/>
          </a:p>
          <a:p>
            <a:r>
              <a:rPr lang="cs-CZ" dirty="0"/>
              <a:t>8) </a:t>
            </a:r>
            <a:r>
              <a:rPr lang="cs-CZ" dirty="0">
                <a:hlinkClick r:id="rId9"/>
              </a:rPr>
              <a:t>https://cs.wikipedia.org/wiki/Jurij_Andropov</a:t>
            </a:r>
            <a:endParaRPr lang="cs-CZ" dirty="0"/>
          </a:p>
          <a:p>
            <a:r>
              <a:rPr lang="cs-CZ" dirty="0"/>
              <a:t>9) </a:t>
            </a:r>
            <a:r>
              <a:rPr lang="cs-CZ" dirty="0">
                <a:hlinkClick r:id="rId10"/>
              </a:rPr>
              <a:t>https://www.google.com/search?q=konstantin+%C4%8Dern%C4%9Bnko&amp;sxsrf=APwXEddzLmQa-jY8r50PXm2cfex2ujHRHA:1682946922668&amp;source=lnms&amp;tbm=isch&amp;sa=X&amp;ved=2ahUKEwi7hIHsmdT-AhW-SPEDHarVDg4Q_AUoAXoECAEQAw&amp;biw=1920&amp;bih=780&amp;dpr=1#imgrc=460XZzSlkURQKM</a:t>
            </a:r>
            <a:endParaRPr lang="cs-CZ" dirty="0"/>
          </a:p>
          <a:p>
            <a:r>
              <a:rPr lang="cs-CZ" dirty="0"/>
              <a:t>10) </a:t>
            </a:r>
            <a:r>
              <a:rPr lang="cs-CZ" dirty="0">
                <a:hlinkClick r:id="rId11"/>
              </a:rPr>
              <a:t>https://cs.wikipedia.org/wiki/Michail_Gorba%C4%8Dov</a:t>
            </a:r>
            <a:endParaRPr lang="cs-CZ" dirty="0"/>
          </a:p>
          <a:p>
            <a:r>
              <a:rPr lang="cs-CZ" dirty="0"/>
              <a:t>11) </a:t>
            </a:r>
            <a:r>
              <a:rPr lang="cs-CZ" dirty="0">
                <a:hlinkClick r:id="rId12"/>
              </a:rPr>
              <a:t>https://cs.wikipedia.org/wiki/Boris_Jelcin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84405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48</TotalTime>
  <Words>400</Words>
  <Application>Microsoft Office PowerPoint</Application>
  <PresentationFormat>Širokoúhlá obrazovka</PresentationFormat>
  <Paragraphs>98</Paragraphs>
  <Slides>19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2" baseType="lpstr">
      <vt:lpstr>Arial</vt:lpstr>
      <vt:lpstr>Garamond</vt:lpstr>
      <vt:lpstr>Organika</vt:lpstr>
      <vt:lpstr>SVAZ SOVĚTSKÝCH SOCIALISTICKÝCH REPUBLIK</vt:lpstr>
      <vt:lpstr>SSSR 1956 - 1991</vt:lpstr>
      <vt:lpstr>POVÁLEČNÁ LÉTA</vt:lpstr>
      <vt:lpstr>STALIN</vt:lpstr>
      <vt:lpstr>PADESÁTÁ LÉTA</vt:lpstr>
      <vt:lpstr>NIKITA CHRUŠČOV</vt:lpstr>
      <vt:lpstr>ŠEDESÁTÁ LÉTA</vt:lpstr>
      <vt:lpstr>JURIJ GAGARIN</vt:lpstr>
      <vt:lpstr>VALENTINA TĚREŠKOVÁ</vt:lpstr>
      <vt:lpstr>LEONID BREŽNĚV</vt:lpstr>
      <vt:lpstr>SEDMDESÁTÁ LÉTA</vt:lpstr>
      <vt:lpstr>OSMDESÁTÁ LÉTA</vt:lpstr>
      <vt:lpstr>LECH WALESA</vt:lpstr>
      <vt:lpstr>JURIJ ANDROPOV</vt:lpstr>
      <vt:lpstr>KONSTANTIN ČERNĚNKO</vt:lpstr>
      <vt:lpstr>MICHAIL GORBAČOV</vt:lpstr>
      <vt:lpstr>DEVADESÁTÁ LÉTA</vt:lpstr>
      <vt:lpstr>BORIS JELCIN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SVAZ SOVĚTSKÝCH SOCIALISTICKÝCH REPUBLIK</dc:title>
  <dc:creator>Pc</dc:creator>
  <cp:lastModifiedBy>BLAŽKOVÁ</cp:lastModifiedBy>
  <cp:revision>2</cp:revision>
  <dcterms:created xsi:type="dcterms:W3CDTF">2023-05-01T12:42:02Z</dcterms:created>
  <dcterms:modified xsi:type="dcterms:W3CDTF">2023-05-02T05:35:11Z</dcterms:modified>
</cp:coreProperties>
</file>