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80" r:id="rId3"/>
    <p:sldId id="257" r:id="rId4"/>
    <p:sldId id="271" r:id="rId5"/>
    <p:sldId id="267" r:id="rId6"/>
    <p:sldId id="260" r:id="rId7"/>
    <p:sldId id="262" r:id="rId8"/>
    <p:sldId id="281" r:id="rId9"/>
    <p:sldId id="282" r:id="rId10"/>
    <p:sldId id="272" r:id="rId11"/>
    <p:sldId id="273" r:id="rId12"/>
    <p:sldId id="275" r:id="rId13"/>
    <p:sldId id="283" r:id="rId14"/>
    <p:sldId id="284" r:id="rId15"/>
    <p:sldId id="258" r:id="rId16"/>
    <p:sldId id="285" r:id="rId17"/>
    <p:sldId id="288" r:id="rId18"/>
    <p:sldId id="276" r:id="rId19"/>
    <p:sldId id="287" r:id="rId20"/>
    <p:sldId id="289" r:id="rId21"/>
    <p:sldId id="286" r:id="rId22"/>
    <p:sldId id="266" r:id="rId23"/>
    <p:sldId id="268" r:id="rId24"/>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67991A-2E59-4DF5-9CB8-1F776ABC8DDC}" type="datetimeFigureOut">
              <a:rPr lang="cs-CZ" smtClean="0"/>
              <a:t>25.05.2026</a:t>
            </a:fld>
            <a:endParaRPr lang="cs-CZ"/>
          </a:p>
        </p:txBody>
      </p:sp>
      <p:sp>
        <p:nvSpPr>
          <p:cNvPr id="4" name="Zástupný symbol pro obrázek snímku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5B0566-F36E-4778-AFE6-44657A7C15C0}" type="slidenum">
              <a:rPr lang="cs-CZ" smtClean="0"/>
              <a:t>‹#›</a:t>
            </a:fld>
            <a:endParaRPr lang="cs-CZ"/>
          </a:p>
        </p:txBody>
      </p:sp>
    </p:spTree>
    <p:extLst>
      <p:ext uri="{BB962C8B-B14F-4D97-AF65-F5344CB8AC3E}">
        <p14:creationId xmlns:p14="http://schemas.microsoft.com/office/powerpoint/2010/main" val="197688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94B806A1-66BC-4ACE-95D6-917186F84691}" type="datetime1">
              <a:rPr lang="cs-CZ" smtClean="0"/>
              <a:t>25.05.2026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1889915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B8D6DCAB-CCC2-4B9D-A550-3C3E3C54B68B}" type="datetime1">
              <a:rPr lang="cs-CZ" smtClean="0"/>
              <a:t>25.05.2026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689694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646EF75E-D49A-4D6B-9536-0F338667A865}" type="datetime1">
              <a:rPr lang="cs-CZ" smtClean="0"/>
              <a:t>25.05.2026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799374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942E990D-42E3-4468-BF48-D179436AACE2}" type="datetime1">
              <a:rPr lang="cs-CZ" smtClean="0"/>
              <a:t>25.05.2026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2331461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3FC0B538-1FEE-4840-BB51-90597A87CC4D}" type="datetime1">
              <a:rPr lang="cs-CZ" smtClean="0"/>
              <a:t>25.05.2026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906741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15221C70-F2B0-44DF-AAA1-389F5152DF05}" type="datetime1">
              <a:rPr lang="cs-CZ" smtClean="0"/>
              <a:t>25.05.2026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329798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892132C-4F9B-481F-A09D-2F076513FA73}" type="datetime1">
              <a:rPr lang="cs-CZ" smtClean="0"/>
              <a:t>25.05.2026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3896139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35B5A60A-1706-4740-9E0D-74021592C7A8}" type="datetime1">
              <a:rPr lang="cs-CZ" smtClean="0"/>
              <a:t>25.05.2026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901861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2F3B449-95E7-4024-A9C5-A231E9FA0D5E}" type="datetime1">
              <a:rPr lang="cs-CZ" smtClean="0"/>
              <a:t>25.05.2026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3971107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4AF3C93-EE53-4520-87A5-91F08F4BD78D}" type="datetime1">
              <a:rPr lang="cs-CZ" smtClean="0"/>
              <a:t>25.05.2026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4151508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838181-FF48-4A17-9055-29C2155EA605}" type="datetime1">
              <a:rPr lang="cs-CZ" smtClean="0"/>
              <a:t>25.05.2026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4058665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F304-70B4-4229-9528-88066AF59CDA}" type="datetime1">
              <a:rPr lang="cs-CZ" smtClean="0"/>
              <a:t>25.05.2026</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A151C-A50F-4066-95C8-1D1031B04997}" type="slidenum">
              <a:rPr lang="cs-CZ" smtClean="0"/>
              <a:t>‹#›</a:t>
            </a:fld>
            <a:endParaRPr lang="cs-CZ"/>
          </a:p>
        </p:txBody>
      </p:sp>
    </p:spTree>
    <p:extLst>
      <p:ext uri="{BB962C8B-B14F-4D97-AF65-F5344CB8AC3E}">
        <p14:creationId xmlns:p14="http://schemas.microsoft.com/office/powerpoint/2010/main" val="2335997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user/gymjev2006/video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0.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vascak.cz/data/android/physicsatschool/template.php?s=elplyn_ionizace&amp;l=cz"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edu.ceskatelevize.cz/video/15703-jak-vznika-blesk" TargetMode="External"/><Relationship Id="rId7" Type="http://schemas.openxmlformats.org/officeDocument/2006/relationships/hyperlink" Target="https://www.bing.com/videos/search?q=elektrick%c3%bd+proud+v+plynech&amp;&amp;view=detail&amp;mid=8157406B83AEAA834DC88157406B83AEAA834DC8&amp;&amp;FORM=VDRVSR" TargetMode="External"/><Relationship Id="rId2" Type="http://schemas.openxmlformats.org/officeDocument/2006/relationships/hyperlink" Target="https://www.vascak.cz/data/android/physicsatschool/template.php?s=elplyn_ruhmkorff&amp;l=cz" TargetMode="Externa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0.png"/></Relationships>
</file>

<file path=ppt/slides/_rels/slide2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726293" y="2927123"/>
            <a:ext cx="8739412" cy="1305116"/>
          </a:xfrm>
        </p:spPr>
        <p:txBody>
          <a:bodyPr>
            <a:normAutofit fontScale="90000"/>
          </a:bodyPr>
          <a:lstStyle/>
          <a:p>
            <a:r>
              <a:rPr lang="cs-CZ" sz="4400" dirty="0"/>
              <a:t>Elektrický proud v kapalinách a plynech</a:t>
            </a:r>
            <a:br>
              <a:rPr lang="cs-CZ" sz="4400" dirty="0"/>
            </a:br>
            <a:r>
              <a:rPr lang="cs-CZ" sz="4400" dirty="0"/>
              <a:t>Fyz 127</a:t>
            </a:r>
          </a:p>
        </p:txBody>
      </p:sp>
      <p:sp>
        <p:nvSpPr>
          <p:cNvPr id="5" name="TextovéPole 3">
            <a:extLst>
              <a:ext uri="{FF2B5EF4-FFF2-40B4-BE49-F238E27FC236}">
                <a16:creationId xmlns:a16="http://schemas.microsoft.com/office/drawing/2014/main" id="{2A314032-20FD-3F05-BD0A-F3EF6B40D64D}"/>
              </a:ext>
            </a:extLst>
          </p:cNvPr>
          <p:cNvSpPr txBox="1"/>
          <p:nvPr/>
        </p:nvSpPr>
        <p:spPr>
          <a:xfrm>
            <a:off x="723105" y="6052525"/>
            <a:ext cx="1601790"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21. 5. 2026</a:t>
            </a:r>
          </a:p>
        </p:txBody>
      </p:sp>
      <p:sp>
        <p:nvSpPr>
          <p:cNvPr id="4" name="TextovéPole 4">
            <a:extLst>
              <a:ext uri="{FF2B5EF4-FFF2-40B4-BE49-F238E27FC236}">
                <a16:creationId xmlns:a16="http://schemas.microsoft.com/office/drawing/2014/main" id="{963FCFAC-D935-7D6D-9B27-6A1C766FFF13}"/>
              </a:ext>
            </a:extLst>
          </p:cNvPr>
          <p:cNvSpPr txBox="1"/>
          <p:nvPr/>
        </p:nvSpPr>
        <p:spPr>
          <a:xfrm>
            <a:off x="3179675" y="6094397"/>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2"/>
              </a:rPr>
              <a:t>Petr Němec - YouTube</a:t>
            </a:r>
            <a:endParaRPr lang="cs-CZ" dirty="0"/>
          </a:p>
        </p:txBody>
      </p:sp>
      <p:sp>
        <p:nvSpPr>
          <p:cNvPr id="3" name="Zástupný symbol pro číslo snímku 2">
            <a:extLst>
              <a:ext uri="{FF2B5EF4-FFF2-40B4-BE49-F238E27FC236}">
                <a16:creationId xmlns:a16="http://schemas.microsoft.com/office/drawing/2014/main" id="{993D3A65-1679-1C91-D272-44AAD1DDF21C}"/>
              </a:ext>
            </a:extLst>
          </p:cNvPr>
          <p:cNvSpPr>
            <a:spLocks noGrp="1"/>
          </p:cNvSpPr>
          <p:nvPr>
            <p:ph type="sldNum" sz="quarter" idx="12"/>
          </p:nvPr>
        </p:nvSpPr>
        <p:spPr/>
        <p:txBody>
          <a:bodyPr/>
          <a:lstStyle/>
          <a:p>
            <a:fld id="{B16A151C-A50F-4066-95C8-1D1031B04997}" type="slidenum">
              <a:rPr lang="cs-CZ" smtClean="0"/>
              <a:t>1</a:t>
            </a:fld>
            <a:endParaRPr lang="cs-CZ"/>
          </a:p>
        </p:txBody>
      </p:sp>
      <p:pic>
        <p:nvPicPr>
          <p:cNvPr id="6" name="Obrázek 5">
            <a:extLst>
              <a:ext uri="{FF2B5EF4-FFF2-40B4-BE49-F238E27FC236}">
                <a16:creationId xmlns:a16="http://schemas.microsoft.com/office/drawing/2014/main" id="{01B70ADA-D1DC-7F04-96E7-4E3C915E5EBB}"/>
              </a:ext>
            </a:extLst>
          </p:cNvPr>
          <p:cNvPicPr>
            <a:picLocks noChangeAspect="1"/>
          </p:cNvPicPr>
          <p:nvPr/>
        </p:nvPicPr>
        <p:blipFill>
          <a:blip r:embed="rId3" cstate="print">
            <a:extLst>
              <a:ext uri="{28A0092B-C50C-407E-A947-70E740481C1C}">
                <a14:useLocalDpi xmlns:a14="http://schemas.microsoft.com/office/drawing/2010/main" val="0"/>
              </a:ext>
            </a:extLst>
          </a:blip>
          <a:srcRect l="24013"/>
          <a:stretch>
            <a:fillRect/>
          </a:stretch>
        </p:blipFill>
        <p:spPr>
          <a:xfrm>
            <a:off x="4727393" y="744407"/>
            <a:ext cx="2737212" cy="900554"/>
          </a:xfrm>
          <a:prstGeom prst="rect">
            <a:avLst/>
          </a:prstGeom>
        </p:spPr>
      </p:pic>
    </p:spTree>
    <p:extLst>
      <p:ext uri="{BB962C8B-B14F-4D97-AF65-F5344CB8AC3E}">
        <p14:creationId xmlns:p14="http://schemas.microsoft.com/office/powerpoint/2010/main" val="3148325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FBBB01E-8A3C-BF11-897D-83489FBF9669}"/>
              </a:ext>
            </a:extLst>
          </p:cNvPr>
          <p:cNvSpPr txBox="1"/>
          <p:nvPr/>
        </p:nvSpPr>
        <p:spPr>
          <a:xfrm>
            <a:off x="3687171" y="341194"/>
            <a:ext cx="4817659" cy="400110"/>
          </a:xfrm>
          <a:prstGeom prst="rect">
            <a:avLst/>
          </a:prstGeom>
          <a:noFill/>
        </p:spPr>
        <p:txBody>
          <a:bodyPr wrap="square" rtlCol="0">
            <a:spAutoFit/>
          </a:bodyPr>
          <a:lstStyle/>
          <a:p>
            <a:r>
              <a:rPr lang="cs-CZ" sz="2000" b="1" dirty="0"/>
              <a:t>Vedení elektrického proudu v kapalinách</a:t>
            </a:r>
          </a:p>
        </p:txBody>
      </p:sp>
      <p:sp>
        <p:nvSpPr>
          <p:cNvPr id="4" name="TextovéPole 3">
            <a:extLst>
              <a:ext uri="{FF2B5EF4-FFF2-40B4-BE49-F238E27FC236}">
                <a16:creationId xmlns:a16="http://schemas.microsoft.com/office/drawing/2014/main" id="{68DDEF81-71B9-1394-A9C0-0A4A49ECE208}"/>
              </a:ext>
            </a:extLst>
          </p:cNvPr>
          <p:cNvSpPr txBox="1"/>
          <p:nvPr/>
        </p:nvSpPr>
        <p:spPr>
          <a:xfrm>
            <a:off x="2363337" y="1690062"/>
            <a:ext cx="7465326" cy="3477875"/>
          </a:xfrm>
          <a:prstGeom prst="rect">
            <a:avLst/>
          </a:prstGeom>
          <a:noFill/>
        </p:spPr>
        <p:txBody>
          <a:bodyPr wrap="square" rtlCol="0">
            <a:spAutoFit/>
          </a:bodyPr>
          <a:lstStyle/>
          <a:p>
            <a:pPr algn="ctr"/>
            <a:r>
              <a:rPr lang="cs-CZ" sz="2000" dirty="0"/>
              <a:t>Vedení elektrického proudu elektrolytem</a:t>
            </a:r>
          </a:p>
          <a:p>
            <a:pPr algn="ctr"/>
            <a:r>
              <a:rPr lang="cs-CZ" sz="2000" dirty="0"/>
              <a:t>Elektrická disociace</a:t>
            </a:r>
          </a:p>
          <a:p>
            <a:pPr algn="ctr"/>
            <a:r>
              <a:rPr lang="cs-CZ" sz="2000" dirty="0"/>
              <a:t>Elektrody – katoda a anoda</a:t>
            </a:r>
          </a:p>
          <a:p>
            <a:pPr algn="ctr"/>
            <a:r>
              <a:rPr lang="cs-CZ" sz="2000" dirty="0"/>
              <a:t>Kationty a anionty</a:t>
            </a:r>
          </a:p>
          <a:p>
            <a:pPr algn="ctr"/>
            <a:r>
              <a:rPr lang="cs-CZ" sz="2000" dirty="0"/>
              <a:t>Elektrolýza</a:t>
            </a:r>
          </a:p>
          <a:p>
            <a:pPr algn="ctr"/>
            <a:r>
              <a:rPr lang="cs-CZ" sz="2000" dirty="0"/>
              <a:t>Faradayův zákon pro elektrolýzu</a:t>
            </a:r>
          </a:p>
          <a:p>
            <a:pPr algn="ctr"/>
            <a:r>
              <a:rPr lang="cs-CZ" sz="2000" dirty="0"/>
              <a:t>Elektrolytická výroba kovů</a:t>
            </a:r>
          </a:p>
          <a:p>
            <a:pPr algn="ctr"/>
            <a:r>
              <a:rPr lang="cs-CZ" sz="2000" dirty="0"/>
              <a:t>Elektrolytické čištění kovů – odstranění nežádoucích příměsí v surovém kovu</a:t>
            </a:r>
          </a:p>
          <a:p>
            <a:pPr algn="ctr"/>
            <a:r>
              <a:rPr lang="cs-CZ" sz="2000" dirty="0"/>
              <a:t>Galvanické pokovování</a:t>
            </a:r>
          </a:p>
          <a:p>
            <a:pPr algn="ctr"/>
            <a:r>
              <a:rPr lang="cs-CZ" sz="2000" dirty="0"/>
              <a:t>Elektrolytická výroba vodíku</a:t>
            </a:r>
          </a:p>
        </p:txBody>
      </p:sp>
      <p:sp>
        <p:nvSpPr>
          <p:cNvPr id="3" name="Zástupný symbol pro číslo snímku 2">
            <a:extLst>
              <a:ext uri="{FF2B5EF4-FFF2-40B4-BE49-F238E27FC236}">
                <a16:creationId xmlns:a16="http://schemas.microsoft.com/office/drawing/2014/main" id="{D87A1010-7500-7DCA-110F-DD95A4B1E482}"/>
              </a:ext>
            </a:extLst>
          </p:cNvPr>
          <p:cNvSpPr>
            <a:spLocks noGrp="1"/>
          </p:cNvSpPr>
          <p:nvPr>
            <p:ph type="sldNum" sz="quarter" idx="12"/>
          </p:nvPr>
        </p:nvSpPr>
        <p:spPr/>
        <p:txBody>
          <a:bodyPr/>
          <a:lstStyle/>
          <a:p>
            <a:fld id="{B16A151C-A50F-4066-95C8-1D1031B04997}" type="slidenum">
              <a:rPr lang="cs-CZ" smtClean="0"/>
              <a:t>2</a:t>
            </a:fld>
            <a:endParaRPr lang="cs-CZ"/>
          </a:p>
        </p:txBody>
      </p:sp>
    </p:spTree>
    <p:extLst>
      <p:ext uri="{BB962C8B-B14F-4D97-AF65-F5344CB8AC3E}">
        <p14:creationId xmlns:p14="http://schemas.microsoft.com/office/powerpoint/2010/main" val="2523647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9382" y="443588"/>
            <a:ext cx="4213436" cy="369332"/>
          </a:xfrm>
          <a:prstGeom prst="rect">
            <a:avLst/>
          </a:prstGeom>
          <a:noFill/>
        </p:spPr>
        <p:txBody>
          <a:bodyPr wrap="square" rtlCol="0">
            <a:spAutoFit/>
          </a:bodyPr>
          <a:lstStyle/>
          <a:p>
            <a:r>
              <a:rPr lang="cs-CZ" b="1" dirty="0"/>
              <a:t>Vedení elektrického proudu elektrolytem</a:t>
            </a:r>
          </a:p>
        </p:txBody>
      </p:sp>
      <p:sp>
        <p:nvSpPr>
          <p:cNvPr id="3" name="Obdélník 2"/>
          <p:cNvSpPr/>
          <p:nvPr/>
        </p:nvSpPr>
        <p:spPr>
          <a:xfrm>
            <a:off x="249382" y="1638808"/>
            <a:ext cx="11610109" cy="923330"/>
          </a:xfrm>
          <a:prstGeom prst="rect">
            <a:avLst/>
          </a:prstGeom>
        </p:spPr>
        <p:txBody>
          <a:bodyPr wrap="square">
            <a:spAutoFit/>
          </a:bodyPr>
          <a:lstStyle/>
          <a:p>
            <a:r>
              <a:rPr lang="cs-CZ" dirty="0"/>
              <a:t>Elektrický proud v kovech je zprostředkován volnými (vodivostními) elektrony. Proto tuto vodivost nazýváme </a:t>
            </a:r>
          </a:p>
          <a:p>
            <a:r>
              <a:rPr lang="cs-CZ" dirty="0"/>
              <a:t>elektronovou vodivostí, při které </a:t>
            </a:r>
            <a:r>
              <a:rPr lang="cs-CZ" b="1" dirty="0"/>
              <a:t>nedochází k pohybu látky a ani k chemickým změnám</a:t>
            </a:r>
            <a:r>
              <a:rPr lang="cs-CZ" dirty="0"/>
              <a:t>. U kapalin a plynů je situace poněkud odlišná. </a:t>
            </a:r>
          </a:p>
        </p:txBody>
      </p:sp>
      <p:sp>
        <p:nvSpPr>
          <p:cNvPr id="6" name="Obdélník 5"/>
          <p:cNvSpPr/>
          <p:nvPr/>
        </p:nvSpPr>
        <p:spPr>
          <a:xfrm>
            <a:off x="249382" y="2626486"/>
            <a:ext cx="11536217" cy="1200329"/>
          </a:xfrm>
          <a:prstGeom prst="rect">
            <a:avLst/>
          </a:prstGeom>
        </p:spPr>
        <p:txBody>
          <a:bodyPr wrap="square">
            <a:spAutoFit/>
          </a:bodyPr>
          <a:lstStyle/>
          <a:p>
            <a:r>
              <a:rPr lang="cs-CZ" dirty="0"/>
              <a:t>Kapaliny v čistém stavu (alespoň jejich většina) jsou špatnými vodiči elektrického proudu. Například destilovaná voda je velmi dobrým izolantem, což je způsobeno tím, že neobsahuje dostatečný počet volně pohyblivých nabitých částic. Přidáme-li do vody látku (např.: </a:t>
            </a:r>
            <a:r>
              <a:rPr lang="cs-CZ" dirty="0" err="1"/>
              <a:t>NaCl</a:t>
            </a:r>
            <a:r>
              <a:rPr lang="cs-CZ" dirty="0"/>
              <a:t>, </a:t>
            </a:r>
            <a:r>
              <a:rPr lang="cs-CZ" dirty="0" err="1"/>
              <a:t>KCl</a:t>
            </a:r>
            <a:r>
              <a:rPr lang="cs-CZ" dirty="0"/>
              <a:t>, KOH, </a:t>
            </a:r>
            <a:r>
              <a:rPr lang="cs-CZ" dirty="0" err="1"/>
              <a:t>HCl</a:t>
            </a:r>
            <a:r>
              <a:rPr lang="cs-CZ" dirty="0"/>
              <a:t>, HNO</a:t>
            </a:r>
            <a:r>
              <a:rPr lang="cs-CZ" baseline="-25000" dirty="0"/>
              <a:t>3</a:t>
            </a:r>
            <a:r>
              <a:rPr lang="cs-CZ" dirty="0"/>
              <a:t>...), která se v ní rozštěpí na pohyblivé ionty, vznikne </a:t>
            </a:r>
          </a:p>
          <a:p>
            <a:pPr algn="ctr"/>
            <a:r>
              <a:rPr lang="cs-CZ" b="1" dirty="0"/>
              <a:t>vodivý roztok – elektrolyt.</a:t>
            </a:r>
          </a:p>
        </p:txBody>
      </p:sp>
      <p:sp>
        <p:nvSpPr>
          <p:cNvPr id="8" name="TextovéPole 7"/>
          <p:cNvSpPr txBox="1"/>
          <p:nvPr/>
        </p:nvSpPr>
        <p:spPr>
          <a:xfrm>
            <a:off x="3943927" y="4062880"/>
            <a:ext cx="7915564" cy="2154436"/>
          </a:xfrm>
          <a:prstGeom prst="rect">
            <a:avLst/>
          </a:prstGeom>
          <a:noFill/>
        </p:spPr>
        <p:txBody>
          <a:bodyPr wrap="square" rtlCol="0">
            <a:spAutoFit/>
          </a:bodyPr>
          <a:lstStyle/>
          <a:p>
            <a:r>
              <a:rPr lang="cs-CZ" dirty="0"/>
              <a:t>Ponoříme-li do vaničky s </a:t>
            </a:r>
            <a:r>
              <a:rPr lang="cs-CZ" b="1" dirty="0"/>
              <a:t>destilovanou vodou</a:t>
            </a:r>
            <a:r>
              <a:rPr lang="cs-CZ" dirty="0"/>
              <a:t> dvě uhlíkové elektrody, které připojíme přes citlivý ampérmetr ke zdroji stejnosměrného napětí bude obvodem procházet jen nepatrný elektrický proud. Přidáme-li však do vody malé množství kyseliny, zásady nebo soli, výchylka ampérmetru se mnohonásobně zvětší.</a:t>
            </a:r>
          </a:p>
          <a:p>
            <a:endParaRPr lang="cs-CZ" sz="800" dirty="0"/>
          </a:p>
          <a:p>
            <a:r>
              <a:rPr lang="cs-CZ" b="1" dirty="0"/>
              <a:t>Destilovaná voda je izolant, přidáme-li do vody malé množství kyseliny, zásady nebo soli,  vznikne rozštěpením této látky na pohyblivé ionty vodivý roztok, a roztokem, po připojení napětí, začne procházet elektrický proud.</a:t>
            </a:r>
          </a:p>
        </p:txBody>
      </p:sp>
      <p:sp>
        <p:nvSpPr>
          <p:cNvPr id="5" name="TextovéPole 4">
            <a:extLst>
              <a:ext uri="{FF2B5EF4-FFF2-40B4-BE49-F238E27FC236}">
                <a16:creationId xmlns:a16="http://schemas.microsoft.com/office/drawing/2014/main" id="{7A37CAA5-9927-B0B3-0A03-15728E24162B}"/>
              </a:ext>
            </a:extLst>
          </p:cNvPr>
          <p:cNvSpPr txBox="1"/>
          <p:nvPr/>
        </p:nvSpPr>
        <p:spPr>
          <a:xfrm>
            <a:off x="249382" y="928128"/>
            <a:ext cx="11179534" cy="646331"/>
          </a:xfrm>
          <a:prstGeom prst="rect">
            <a:avLst/>
          </a:prstGeom>
          <a:noFill/>
        </p:spPr>
        <p:txBody>
          <a:bodyPr wrap="square" rtlCol="0">
            <a:spAutoFit/>
          </a:bodyPr>
          <a:lstStyle/>
          <a:p>
            <a:r>
              <a:rPr lang="cs-CZ" dirty="0"/>
              <a:t>Podmínkou vzniku elektrického proudu procházející  látkou (pevnou, kapalnou či plynnou) je přítomnost volných nabitých částic, které elektrický proud zprostředkovávají.</a:t>
            </a:r>
          </a:p>
        </p:txBody>
      </p:sp>
      <p:grpSp>
        <p:nvGrpSpPr>
          <p:cNvPr id="13" name="Skupina 12">
            <a:extLst>
              <a:ext uri="{FF2B5EF4-FFF2-40B4-BE49-F238E27FC236}">
                <a16:creationId xmlns:a16="http://schemas.microsoft.com/office/drawing/2014/main" id="{8E0C6013-D1AE-50B8-6563-01B6DE34C008}"/>
              </a:ext>
            </a:extLst>
          </p:cNvPr>
          <p:cNvGrpSpPr/>
          <p:nvPr/>
        </p:nvGrpSpPr>
        <p:grpSpPr>
          <a:xfrm>
            <a:off x="812800" y="3598775"/>
            <a:ext cx="2248864" cy="2815637"/>
            <a:chOff x="812800" y="3598775"/>
            <a:chExt cx="2248864" cy="2815637"/>
          </a:xfrm>
        </p:grpSpPr>
        <p:pic>
          <p:nvPicPr>
            <p:cNvPr id="10" name="Obrázek 9">
              <a:extLst>
                <a:ext uri="{FF2B5EF4-FFF2-40B4-BE49-F238E27FC236}">
                  <a16:creationId xmlns:a16="http://schemas.microsoft.com/office/drawing/2014/main" id="{C222A65B-3E39-D161-89CA-6CAF80C4B7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800" y="3721895"/>
              <a:ext cx="2248864" cy="2692517"/>
            </a:xfrm>
            <a:prstGeom prst="rect">
              <a:avLst/>
            </a:prstGeom>
          </p:spPr>
        </p:pic>
        <p:sp>
          <p:nvSpPr>
            <p:cNvPr id="11" name="TextovéPole 10">
              <a:extLst>
                <a:ext uri="{FF2B5EF4-FFF2-40B4-BE49-F238E27FC236}">
                  <a16:creationId xmlns:a16="http://schemas.microsoft.com/office/drawing/2014/main" id="{F3763E29-409E-016C-5A11-9ED1E86E7D5B}"/>
                </a:ext>
              </a:extLst>
            </p:cNvPr>
            <p:cNvSpPr txBox="1"/>
            <p:nvPr/>
          </p:nvSpPr>
          <p:spPr>
            <a:xfrm>
              <a:off x="1964304" y="3619271"/>
              <a:ext cx="302149" cy="584775"/>
            </a:xfrm>
            <a:prstGeom prst="rect">
              <a:avLst/>
            </a:prstGeom>
            <a:noFill/>
          </p:spPr>
          <p:txBody>
            <a:bodyPr wrap="square" rtlCol="0">
              <a:spAutoFit/>
            </a:bodyPr>
            <a:lstStyle/>
            <a:p>
              <a:r>
                <a:rPr lang="cs-CZ" sz="3200" dirty="0"/>
                <a:t>+</a:t>
              </a:r>
            </a:p>
          </p:txBody>
        </p:sp>
        <p:sp>
          <p:nvSpPr>
            <p:cNvPr id="12" name="TextovéPole 11">
              <a:extLst>
                <a:ext uri="{FF2B5EF4-FFF2-40B4-BE49-F238E27FC236}">
                  <a16:creationId xmlns:a16="http://schemas.microsoft.com/office/drawing/2014/main" id="{97FDE481-D9D3-8B71-94E8-3C1BFD01B4DC}"/>
                </a:ext>
              </a:extLst>
            </p:cNvPr>
            <p:cNvSpPr txBox="1"/>
            <p:nvPr/>
          </p:nvSpPr>
          <p:spPr>
            <a:xfrm>
              <a:off x="1503128" y="3598775"/>
              <a:ext cx="302149" cy="584775"/>
            </a:xfrm>
            <a:prstGeom prst="rect">
              <a:avLst/>
            </a:prstGeom>
            <a:noFill/>
          </p:spPr>
          <p:txBody>
            <a:bodyPr wrap="square" rtlCol="0">
              <a:spAutoFit/>
            </a:bodyPr>
            <a:lstStyle/>
            <a:p>
              <a:r>
                <a:rPr lang="cs-CZ" sz="3200" dirty="0"/>
                <a:t>-</a:t>
              </a:r>
            </a:p>
          </p:txBody>
        </p:sp>
      </p:grpSp>
      <p:sp>
        <p:nvSpPr>
          <p:cNvPr id="4" name="TextovéPole 3"/>
          <p:cNvSpPr txBox="1"/>
          <p:nvPr/>
        </p:nvSpPr>
        <p:spPr>
          <a:xfrm>
            <a:off x="2316231" y="4922224"/>
            <a:ext cx="754025" cy="307777"/>
          </a:xfrm>
          <a:prstGeom prst="rect">
            <a:avLst/>
          </a:prstGeom>
          <a:noFill/>
        </p:spPr>
        <p:txBody>
          <a:bodyPr wrap="square" rtlCol="0">
            <a:spAutoFit/>
          </a:bodyPr>
          <a:lstStyle/>
          <a:p>
            <a:r>
              <a:rPr lang="cs-CZ" sz="1400" dirty="0"/>
              <a:t>Anoda</a:t>
            </a:r>
          </a:p>
        </p:txBody>
      </p:sp>
      <p:sp>
        <p:nvSpPr>
          <p:cNvPr id="7" name="TextovéPole 6"/>
          <p:cNvSpPr txBox="1"/>
          <p:nvPr/>
        </p:nvSpPr>
        <p:spPr>
          <a:xfrm>
            <a:off x="858687" y="4914264"/>
            <a:ext cx="783890" cy="307777"/>
          </a:xfrm>
          <a:prstGeom prst="rect">
            <a:avLst/>
          </a:prstGeom>
          <a:noFill/>
        </p:spPr>
        <p:txBody>
          <a:bodyPr wrap="square" rtlCol="0">
            <a:spAutoFit/>
          </a:bodyPr>
          <a:lstStyle/>
          <a:p>
            <a:r>
              <a:rPr lang="cs-CZ" sz="1400" dirty="0"/>
              <a:t>Katoda</a:t>
            </a:r>
          </a:p>
        </p:txBody>
      </p:sp>
      <p:sp>
        <p:nvSpPr>
          <p:cNvPr id="9" name="Zástupný symbol pro číslo snímku 8">
            <a:extLst>
              <a:ext uri="{FF2B5EF4-FFF2-40B4-BE49-F238E27FC236}">
                <a16:creationId xmlns:a16="http://schemas.microsoft.com/office/drawing/2014/main" id="{F0B5D349-A35A-FA0A-1F9D-9960803C66D2}"/>
              </a:ext>
            </a:extLst>
          </p:cNvPr>
          <p:cNvSpPr>
            <a:spLocks noGrp="1"/>
          </p:cNvSpPr>
          <p:nvPr>
            <p:ph type="sldNum" sz="quarter" idx="12"/>
          </p:nvPr>
        </p:nvSpPr>
        <p:spPr/>
        <p:txBody>
          <a:bodyPr/>
          <a:lstStyle/>
          <a:p>
            <a:fld id="{B16A151C-A50F-4066-95C8-1D1031B04997}" type="slidenum">
              <a:rPr lang="cs-CZ" smtClean="0"/>
              <a:t>3</a:t>
            </a:fld>
            <a:endParaRPr lang="cs-CZ"/>
          </a:p>
        </p:txBody>
      </p:sp>
    </p:spTree>
    <p:extLst>
      <p:ext uri="{BB962C8B-B14F-4D97-AF65-F5344CB8AC3E}">
        <p14:creationId xmlns:p14="http://schemas.microsoft.com/office/powerpoint/2010/main" val="3694889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8966F-A124-034E-5741-5196426EAED5}"/>
            </a:ext>
          </a:extLst>
        </p:cNvPr>
        <p:cNvGrpSpPr/>
        <p:nvPr/>
      </p:nvGrpSpPr>
      <p:grpSpPr>
        <a:xfrm>
          <a:off x="0" y="0"/>
          <a:ext cx="0" cy="0"/>
          <a:chOff x="0" y="0"/>
          <a:chExt cx="0" cy="0"/>
        </a:xfrm>
      </p:grpSpPr>
      <p:sp>
        <p:nvSpPr>
          <p:cNvPr id="3" name="TextovéPole 2">
            <a:extLst>
              <a:ext uri="{FF2B5EF4-FFF2-40B4-BE49-F238E27FC236}">
                <a16:creationId xmlns:a16="http://schemas.microsoft.com/office/drawing/2014/main" id="{EFEA18A6-8D79-DFB6-F7C9-055F27C16CFB}"/>
              </a:ext>
            </a:extLst>
          </p:cNvPr>
          <p:cNvSpPr txBox="1"/>
          <p:nvPr/>
        </p:nvSpPr>
        <p:spPr>
          <a:xfrm>
            <a:off x="264383" y="284461"/>
            <a:ext cx="2415208" cy="369332"/>
          </a:xfrm>
          <a:prstGeom prst="rect">
            <a:avLst/>
          </a:prstGeom>
          <a:noFill/>
        </p:spPr>
        <p:txBody>
          <a:bodyPr wrap="square">
            <a:spAutoFit/>
          </a:bodyPr>
          <a:lstStyle/>
          <a:p>
            <a:r>
              <a:rPr lang="cs-CZ" b="1" dirty="0"/>
              <a:t>Elektrolytická disociace</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2FEA105-D1FA-5B27-384E-F60EE604E4C3}"/>
                  </a:ext>
                </a:extLst>
              </p:cNvPr>
              <p:cNvSpPr txBox="1"/>
              <p:nvPr/>
            </p:nvSpPr>
            <p:spPr>
              <a:xfrm>
                <a:off x="6429557" y="3991087"/>
                <a:ext cx="5581816" cy="2585323"/>
              </a:xfrm>
              <a:prstGeom prst="rect">
                <a:avLst/>
              </a:prstGeom>
              <a:noFill/>
            </p:spPr>
            <p:txBody>
              <a:bodyPr wrap="square" rtlCol="0">
                <a:spAutoFit/>
              </a:bodyPr>
              <a:lstStyle/>
              <a:p>
                <a:r>
                  <a:rPr lang="cs-CZ" dirty="0"/>
                  <a:t>Přidáním soli (</a:t>
                </a:r>
                <a:r>
                  <a:rPr lang="cs-CZ" dirty="0" err="1"/>
                  <a:t>NaCl</a:t>
                </a:r>
                <a:r>
                  <a:rPr lang="cs-CZ" dirty="0"/>
                  <a:t>) do vody, narážejí molekuly vody na krystaly </a:t>
                </a:r>
                <a:r>
                  <a:rPr lang="cs-CZ" dirty="0" err="1"/>
                  <a:t>NaCl</a:t>
                </a:r>
                <a:r>
                  <a:rPr lang="cs-CZ" dirty="0"/>
                  <a:t> a současně na ně působí elektrické pole molekul vody. To způsobuje zmenšení elektrických sil mezi ionty </a:t>
                </a:r>
                <a14:m>
                  <m:oMath xmlns:m="http://schemas.openxmlformats.org/officeDocument/2006/math">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Na</m:t>
                        </m:r>
                      </m:e>
                      <m:sup>
                        <m:r>
                          <a:rPr lang="cs-CZ" b="0" i="1" smtClean="0">
                            <a:latin typeface="Cambria Math" panose="02040503050406030204" pitchFamily="18" charset="0"/>
                          </a:rPr>
                          <m:t>+</m:t>
                        </m:r>
                      </m:sup>
                    </m:sSup>
                  </m:oMath>
                </a14:m>
                <a:r>
                  <a:rPr lang="cs-CZ" dirty="0"/>
                  <a:t> a </a:t>
                </a:r>
                <a14:m>
                  <m:oMath xmlns:m="http://schemas.openxmlformats.org/officeDocument/2006/math">
                    <m:sSup>
                      <m:sSupPr>
                        <m:ctrlPr>
                          <a:rPr lang="cs-CZ" i="1">
                            <a:latin typeface="Cambria Math" panose="02040503050406030204" pitchFamily="18" charset="0"/>
                          </a:rPr>
                        </m:ctrlPr>
                      </m:sSupPr>
                      <m:e>
                        <m:r>
                          <m:rPr>
                            <m:sty m:val="p"/>
                          </m:rPr>
                          <a:rPr lang="cs-CZ">
                            <a:latin typeface="Cambria Math" panose="02040503050406030204" pitchFamily="18" charset="0"/>
                          </a:rPr>
                          <m:t>Cl</m:t>
                        </m:r>
                      </m:e>
                      <m:sup>
                        <m:r>
                          <a:rPr lang="cs-CZ" i="1">
                            <a:latin typeface="Cambria Math" panose="02040503050406030204" pitchFamily="18" charset="0"/>
                          </a:rPr>
                          <m:t>−</m:t>
                        </m:r>
                      </m:sup>
                    </m:sSup>
                  </m:oMath>
                </a14:m>
                <a:r>
                  <a:rPr lang="cs-CZ" dirty="0"/>
                  <a:t> v krystalu </a:t>
                </a:r>
                <a:r>
                  <a:rPr lang="cs-CZ" dirty="0" err="1"/>
                  <a:t>NaCl</a:t>
                </a:r>
                <a:r>
                  <a:rPr lang="cs-CZ" dirty="0"/>
                  <a:t>, a ty se z krystalu uvolňují.</a:t>
                </a:r>
              </a:p>
              <a:p>
                <a:r>
                  <a:rPr lang="cs-CZ" dirty="0" err="1"/>
                  <a:t>NaCl</a:t>
                </a:r>
                <a:r>
                  <a:rPr lang="cs-CZ" dirty="0"/>
                  <a:t> se ve vodě rozpouští a probíhá děj zvaný </a:t>
                </a:r>
              </a:p>
              <a:p>
                <a:pPr algn="ctr"/>
                <a:r>
                  <a:rPr lang="cs-CZ" b="1" dirty="0"/>
                  <a:t>elektrická disociace</a:t>
                </a:r>
              </a:p>
              <a:p>
                <a:pPr/>
                <a14:m>
                  <m:oMathPara xmlns:m="http://schemas.openxmlformats.org/officeDocument/2006/math">
                    <m:oMathParaPr>
                      <m:jc m:val="centerGroup"/>
                    </m:oMathParaPr>
                    <m:oMath xmlns:m="http://schemas.openxmlformats.org/officeDocument/2006/math">
                      <m:r>
                        <m:rPr>
                          <m:sty m:val="p"/>
                        </m:rPr>
                        <a:rPr lang="cs-CZ" b="0" i="0" smtClean="0">
                          <a:latin typeface="Cambria Math" panose="02040503050406030204" pitchFamily="18" charset="0"/>
                        </a:rPr>
                        <m:t>NaCl</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Na</m:t>
                          </m:r>
                        </m:e>
                        <m:sup>
                          <m:r>
                            <a:rPr lang="cs-CZ" b="0" i="1" smtClean="0">
                              <a:latin typeface="Cambria Math" panose="02040503050406030204" pitchFamily="18" charset="0"/>
                              <a:ea typeface="Cambria Math" panose="02040503050406030204" pitchFamily="18" charset="0"/>
                            </a:rPr>
                            <m:t>+</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Cl</m:t>
                          </m:r>
                        </m:e>
                        <m:sup>
                          <m:r>
                            <a:rPr lang="cs-CZ" b="0" i="1" smtClean="0">
                              <a:latin typeface="Cambria Math" panose="02040503050406030204" pitchFamily="18" charset="0"/>
                              <a:ea typeface="Cambria Math" panose="02040503050406030204" pitchFamily="18" charset="0"/>
                            </a:rPr>
                            <m:t>−</m:t>
                          </m:r>
                        </m:sup>
                      </m:sSup>
                    </m:oMath>
                  </m:oMathPara>
                </a14:m>
                <a:endParaRPr lang="cs-CZ" dirty="0"/>
              </a:p>
              <a:p>
                <a:r>
                  <a:rPr lang="cs-CZ" dirty="0"/>
                  <a:t>Uvolňující se ionty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Na</m:t>
                        </m:r>
                      </m:e>
                      <m:sup>
                        <m:r>
                          <a:rPr lang="cs-CZ" b="0" i="1" smtClean="0">
                            <a:latin typeface="Cambria Math" panose="02040503050406030204" pitchFamily="18" charset="0"/>
                          </a:rPr>
                          <m:t>+</m:t>
                        </m:r>
                      </m:sup>
                    </m:sSup>
                  </m:oMath>
                </a14:m>
                <a:r>
                  <a:rPr lang="cs-CZ" dirty="0"/>
                  <a:t> a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Cl</m:t>
                        </m:r>
                      </m:e>
                      <m:sup>
                        <m:r>
                          <a:rPr lang="cs-CZ" b="0" i="1" smtClean="0">
                            <a:latin typeface="Cambria Math" panose="02040503050406030204" pitchFamily="18" charset="0"/>
                          </a:rPr>
                          <m:t>−</m:t>
                        </m:r>
                      </m:sup>
                    </m:sSup>
                  </m:oMath>
                </a14:m>
                <a:r>
                  <a:rPr lang="cs-CZ" dirty="0"/>
                  <a:t> z krystalu </a:t>
                </a:r>
                <a:r>
                  <a:rPr lang="cs-CZ" dirty="0" err="1"/>
                  <a:t>NaCl</a:t>
                </a:r>
                <a:r>
                  <a:rPr lang="cs-CZ" dirty="0"/>
                  <a:t> se volně pohybují v roztoku, vzniká </a:t>
                </a:r>
                <a:r>
                  <a:rPr lang="cs-CZ" b="1" dirty="0"/>
                  <a:t>elektrolyt</a:t>
                </a:r>
                <a:r>
                  <a:rPr lang="cs-CZ" dirty="0"/>
                  <a:t>. </a:t>
                </a:r>
              </a:p>
            </p:txBody>
          </p:sp>
        </mc:Choice>
        <mc:Fallback xmlns="">
          <p:sp>
            <p:nvSpPr>
              <p:cNvPr id="4" name="TextovéPole 3">
                <a:extLst>
                  <a:ext uri="{FF2B5EF4-FFF2-40B4-BE49-F238E27FC236}">
                    <a16:creationId xmlns:a16="http://schemas.microsoft.com/office/drawing/2014/main" id="{62FEA105-D1FA-5B27-384E-F60EE604E4C3}"/>
                  </a:ext>
                </a:extLst>
              </p:cNvPr>
              <p:cNvSpPr txBox="1">
                <a:spLocks noRot="1" noChangeAspect="1" noMove="1" noResize="1" noEditPoints="1" noAdjustHandles="1" noChangeArrowheads="1" noChangeShapeType="1" noTextEdit="1"/>
              </p:cNvSpPr>
              <p:nvPr/>
            </p:nvSpPr>
            <p:spPr>
              <a:xfrm>
                <a:off x="6429557" y="3991087"/>
                <a:ext cx="5581816" cy="2585323"/>
              </a:xfrm>
              <a:prstGeom prst="rect">
                <a:avLst/>
              </a:prstGeom>
              <a:blipFill>
                <a:blip r:embed="rId2"/>
                <a:stretch>
                  <a:fillRect l="-984" t="-1415" r="-1639" b="-2830"/>
                </a:stretch>
              </a:blipFill>
            </p:spPr>
            <p:txBody>
              <a:bodyPr/>
              <a:lstStyle/>
              <a:p>
                <a:r>
                  <a:rPr lang="cs-CZ">
                    <a:noFill/>
                  </a:rPr>
                  <a:t> </a:t>
                </a:r>
              </a:p>
            </p:txBody>
          </p:sp>
        </mc:Fallback>
      </mc:AlternateContent>
      <p:pic>
        <p:nvPicPr>
          <p:cNvPr id="6" name="Obrázek 5">
            <a:extLst>
              <a:ext uri="{FF2B5EF4-FFF2-40B4-BE49-F238E27FC236}">
                <a16:creationId xmlns:a16="http://schemas.microsoft.com/office/drawing/2014/main" id="{1C39DE8D-B4E9-FB98-0D8E-2CECB93ADAE6}"/>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780029" y="2539061"/>
            <a:ext cx="4356255" cy="2216792"/>
          </a:xfrm>
          <a:prstGeom prst="rect">
            <a:avLst/>
          </a:prstGeom>
        </p:spPr>
      </p:pic>
      <p:sp>
        <p:nvSpPr>
          <p:cNvPr id="7" name="TextovéPole 6">
            <a:extLst>
              <a:ext uri="{FF2B5EF4-FFF2-40B4-BE49-F238E27FC236}">
                <a16:creationId xmlns:a16="http://schemas.microsoft.com/office/drawing/2014/main" id="{E0684A5B-C7F9-ECEF-4822-7C00BC9B785C}"/>
              </a:ext>
            </a:extLst>
          </p:cNvPr>
          <p:cNvSpPr txBox="1"/>
          <p:nvPr/>
        </p:nvSpPr>
        <p:spPr>
          <a:xfrm>
            <a:off x="264383" y="653793"/>
            <a:ext cx="5313457" cy="1754326"/>
          </a:xfrm>
          <a:prstGeom prst="rect">
            <a:avLst/>
          </a:prstGeom>
          <a:noFill/>
        </p:spPr>
        <p:txBody>
          <a:bodyPr wrap="square" rtlCol="0">
            <a:spAutoFit/>
          </a:bodyPr>
          <a:lstStyle/>
          <a:p>
            <a:r>
              <a:rPr lang="cs-CZ" dirty="0"/>
              <a:t>Molekula </a:t>
            </a:r>
            <a:r>
              <a:rPr lang="cs-CZ" dirty="0" err="1"/>
              <a:t>NaCl</a:t>
            </a:r>
            <a:r>
              <a:rPr lang="cs-CZ" dirty="0"/>
              <a:t> vznikla sloučením atomu sodíku (Na) </a:t>
            </a:r>
          </a:p>
          <a:p>
            <a:r>
              <a:rPr lang="cs-CZ" dirty="0"/>
              <a:t>s atomem chloru (Cl).</a:t>
            </a:r>
          </a:p>
          <a:p>
            <a:r>
              <a:rPr lang="cs-CZ" dirty="0"/>
              <a:t>Při vzniku molekuly </a:t>
            </a:r>
            <a:r>
              <a:rPr lang="cs-CZ" dirty="0" err="1"/>
              <a:t>NaCl</a:t>
            </a:r>
            <a:r>
              <a:rPr lang="cs-CZ" dirty="0"/>
              <a:t> přešel elektron </a:t>
            </a:r>
          </a:p>
          <a:p>
            <a:r>
              <a:rPr lang="cs-CZ" dirty="0"/>
              <a:t>z elektronového obalu atomu sodíku do elektronového obalu atomu chloru. </a:t>
            </a:r>
          </a:p>
          <a:p>
            <a:r>
              <a:rPr lang="cs-CZ" dirty="0"/>
              <a:t>To má za následek vznik dvou částic s nábojem – </a:t>
            </a:r>
            <a:r>
              <a:rPr lang="cs-CZ" b="1" dirty="0"/>
              <a:t>iontů</a:t>
            </a:r>
            <a:r>
              <a:rPr lang="cs-CZ" dirty="0"/>
              <a:t>.</a:t>
            </a:r>
          </a:p>
        </p:txBody>
      </p: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5D13EA35-256C-6D8B-787A-2C470E24531B}"/>
                  </a:ext>
                </a:extLst>
              </p:cNvPr>
              <p:cNvSpPr txBox="1"/>
              <p:nvPr/>
            </p:nvSpPr>
            <p:spPr>
              <a:xfrm>
                <a:off x="264383" y="4886795"/>
                <a:ext cx="5313457" cy="1754326"/>
              </a:xfrm>
              <a:prstGeom prst="rect">
                <a:avLst/>
              </a:prstGeom>
              <a:noFill/>
            </p:spPr>
            <p:txBody>
              <a:bodyPr wrap="square">
                <a:spAutoFit/>
              </a:bodyPr>
              <a:lstStyle/>
              <a:p>
                <a:r>
                  <a:rPr lang="cs-CZ" dirty="0"/>
                  <a:t>Atom sodíku odevzdal jeden elektron a tvoří tedy kladný iont - kationt </a:t>
                </a:r>
                <a14:m>
                  <m:oMath xmlns:m="http://schemas.openxmlformats.org/officeDocument/2006/math">
                    <m:d>
                      <m:dPr>
                        <m:ctrlPr>
                          <a:rPr lang="cs-CZ" b="0" i="1" smtClean="0">
                            <a:latin typeface="Cambria Math" panose="02040503050406030204" pitchFamily="18" charset="0"/>
                          </a:rPr>
                        </m:ctrlPr>
                      </m:dPr>
                      <m:e>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Na</m:t>
                            </m:r>
                          </m:e>
                          <m:sup>
                            <m:r>
                              <a:rPr lang="cs-CZ" b="0" i="1" smtClean="0">
                                <a:latin typeface="Cambria Math" panose="02040503050406030204" pitchFamily="18" charset="0"/>
                              </a:rPr>
                              <m:t>+</m:t>
                            </m:r>
                          </m:sup>
                        </m:sSup>
                      </m:e>
                    </m:d>
                  </m:oMath>
                </a14:m>
                <a:r>
                  <a:rPr lang="cs-CZ" dirty="0"/>
                  <a:t>, atom chloru jeden elektron přijal a tvoří záporný iont - aniont </a:t>
                </a:r>
                <a14:m>
                  <m:oMath xmlns:m="http://schemas.openxmlformats.org/officeDocument/2006/math">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Cl</m:t>
                        </m:r>
                      </m:e>
                      <m:sup>
                        <m:r>
                          <a:rPr lang="cs-CZ" b="0" i="1" smtClean="0">
                            <a:latin typeface="Cambria Math" panose="02040503050406030204" pitchFamily="18" charset="0"/>
                          </a:rPr>
                          <m:t>−</m:t>
                        </m:r>
                      </m:sup>
                    </m:sSup>
                    <m:r>
                      <a:rPr lang="cs-CZ" b="0" i="1" smtClean="0">
                        <a:latin typeface="Cambria Math" panose="02040503050406030204" pitchFamily="18" charset="0"/>
                      </a:rPr>
                      <m:t>)</m:t>
                    </m:r>
                  </m:oMath>
                </a14:m>
                <a:r>
                  <a:rPr lang="cs-CZ" dirty="0"/>
                  <a:t>. Ionty s opačnými náboji se přitahují elektrickými silami a vytvářejí pravidelnou strukturu krystalu chloridu sodného.</a:t>
                </a:r>
              </a:p>
            </p:txBody>
          </p:sp>
        </mc:Choice>
        <mc:Fallback xmlns="">
          <p:sp>
            <p:nvSpPr>
              <p:cNvPr id="9" name="TextovéPole 8">
                <a:extLst>
                  <a:ext uri="{FF2B5EF4-FFF2-40B4-BE49-F238E27FC236}">
                    <a16:creationId xmlns:a16="http://schemas.microsoft.com/office/drawing/2014/main" id="{5D13EA35-256C-6D8B-787A-2C470E24531B}"/>
                  </a:ext>
                </a:extLst>
              </p:cNvPr>
              <p:cNvSpPr txBox="1">
                <a:spLocks noRot="1" noChangeAspect="1" noMove="1" noResize="1" noEditPoints="1" noAdjustHandles="1" noChangeArrowheads="1" noChangeShapeType="1" noTextEdit="1"/>
              </p:cNvSpPr>
              <p:nvPr/>
            </p:nvSpPr>
            <p:spPr>
              <a:xfrm>
                <a:off x="264383" y="4886795"/>
                <a:ext cx="5313457" cy="1754326"/>
              </a:xfrm>
              <a:prstGeom prst="rect">
                <a:avLst/>
              </a:prstGeom>
              <a:blipFill>
                <a:blip r:embed="rId5"/>
                <a:stretch>
                  <a:fillRect l="-917" t="-2091" r="-917" b="-4878"/>
                </a:stretch>
              </a:blipFill>
            </p:spPr>
            <p:txBody>
              <a:bodyPr/>
              <a:lstStyle/>
              <a:p>
                <a:r>
                  <a:rPr lang="cs-CZ">
                    <a:noFill/>
                  </a:rPr>
                  <a:t> </a:t>
                </a:r>
              </a:p>
            </p:txBody>
          </p:sp>
        </mc:Fallback>
      </mc:AlternateContent>
      <p:pic>
        <p:nvPicPr>
          <p:cNvPr id="10" name="Obrázek 9">
            <a:extLst>
              <a:ext uri="{FF2B5EF4-FFF2-40B4-BE49-F238E27FC236}">
                <a16:creationId xmlns:a16="http://schemas.microsoft.com/office/drawing/2014/main" id="{24BA049E-E561-2DDD-786B-366407D988A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6405" y="489761"/>
            <a:ext cx="5055566" cy="3370377"/>
          </a:xfrm>
          <a:prstGeom prst="rect">
            <a:avLst/>
          </a:prstGeom>
        </p:spPr>
      </p:pic>
      <p:sp>
        <p:nvSpPr>
          <p:cNvPr id="2" name="Zástupný symbol pro číslo snímku 1">
            <a:extLst>
              <a:ext uri="{FF2B5EF4-FFF2-40B4-BE49-F238E27FC236}">
                <a16:creationId xmlns:a16="http://schemas.microsoft.com/office/drawing/2014/main" id="{120253E5-5399-7E0B-A5B1-CA83314F7BFA}"/>
              </a:ext>
            </a:extLst>
          </p:cNvPr>
          <p:cNvSpPr>
            <a:spLocks noGrp="1"/>
          </p:cNvSpPr>
          <p:nvPr>
            <p:ph type="sldNum" sz="quarter" idx="12"/>
          </p:nvPr>
        </p:nvSpPr>
        <p:spPr/>
        <p:txBody>
          <a:bodyPr/>
          <a:lstStyle/>
          <a:p>
            <a:fld id="{B16A151C-A50F-4066-95C8-1D1031B04997}" type="slidenum">
              <a:rPr lang="cs-CZ" smtClean="0"/>
              <a:t>4</a:t>
            </a:fld>
            <a:endParaRPr lang="cs-CZ"/>
          </a:p>
        </p:txBody>
      </p:sp>
    </p:spTree>
    <p:extLst>
      <p:ext uri="{BB962C8B-B14F-4D97-AF65-F5344CB8AC3E}">
        <p14:creationId xmlns:p14="http://schemas.microsoft.com/office/powerpoint/2010/main" val="1577808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454F839-FF0D-5963-0267-0881CF350675}"/>
              </a:ext>
            </a:extLst>
          </p:cNvPr>
          <p:cNvSpPr txBox="1"/>
          <p:nvPr/>
        </p:nvSpPr>
        <p:spPr>
          <a:xfrm>
            <a:off x="341906" y="413468"/>
            <a:ext cx="11465781" cy="1877437"/>
          </a:xfrm>
          <a:prstGeom prst="rect">
            <a:avLst/>
          </a:prstGeom>
          <a:noFill/>
        </p:spPr>
        <p:txBody>
          <a:bodyPr wrap="square" rtlCol="0">
            <a:spAutoFit/>
          </a:bodyPr>
          <a:lstStyle/>
          <a:p>
            <a:r>
              <a:rPr lang="cs-CZ" dirty="0"/>
              <a:t>Samotná existence volných nosičů náboje – iontů – pro vznik elektrického proudu nestačí. V elektrolytu je třeba vytvořit </a:t>
            </a:r>
            <a:r>
              <a:rPr lang="cs-CZ" b="1" dirty="0"/>
              <a:t>elektrické pole</a:t>
            </a:r>
            <a:r>
              <a:rPr lang="cs-CZ" dirty="0"/>
              <a:t>, které působí elektrickými silami na ionty a uvádí je do uspořádaného pohybu. Elektrické pole vytvoříme pomoci </a:t>
            </a:r>
            <a:r>
              <a:rPr lang="cs-CZ" b="1" dirty="0"/>
              <a:t>elektrod</a:t>
            </a:r>
            <a:r>
              <a:rPr lang="cs-CZ" dirty="0"/>
              <a:t> ponořených do roztoku a připojených ke zdroji elektrického napětí.</a:t>
            </a:r>
          </a:p>
          <a:p>
            <a:endParaRPr lang="cs-CZ" sz="800" dirty="0"/>
          </a:p>
          <a:p>
            <a:r>
              <a:rPr lang="cs-CZ" dirty="0"/>
              <a:t>Elektroda spojená s kladným pólem zdroje se nazývá </a:t>
            </a:r>
            <a:r>
              <a:rPr lang="cs-CZ" b="1" dirty="0"/>
              <a:t>anoda</a:t>
            </a:r>
            <a:r>
              <a:rPr lang="cs-CZ" dirty="0"/>
              <a:t> a elektroda spojená se záporným pólem se nazývá </a:t>
            </a:r>
            <a:r>
              <a:rPr lang="cs-CZ" b="1" dirty="0"/>
              <a:t>katoda</a:t>
            </a:r>
            <a:r>
              <a:rPr lang="cs-CZ" dirty="0"/>
              <a:t>.</a:t>
            </a:r>
          </a:p>
          <a:p>
            <a:r>
              <a:rPr lang="cs-CZ" dirty="0"/>
              <a:t>Působením elektrického pole v elektrolytu se pohybují </a:t>
            </a:r>
            <a:r>
              <a:rPr lang="cs-CZ" b="1" dirty="0"/>
              <a:t>záporné ionty </a:t>
            </a:r>
            <a:r>
              <a:rPr lang="cs-CZ" dirty="0"/>
              <a:t>směrem k anodě, označujeme je jako </a:t>
            </a:r>
            <a:r>
              <a:rPr lang="cs-CZ" b="1" dirty="0"/>
              <a:t>anionty</a:t>
            </a:r>
            <a:r>
              <a:rPr lang="cs-CZ" dirty="0"/>
              <a:t>. </a:t>
            </a:r>
            <a:r>
              <a:rPr lang="cs-CZ" b="1" dirty="0"/>
              <a:t>Kladné ionty </a:t>
            </a:r>
            <a:r>
              <a:rPr lang="cs-CZ" dirty="0"/>
              <a:t>pohybující se směrem ke katodě pak označujeme jako </a:t>
            </a:r>
            <a:r>
              <a:rPr lang="cs-CZ" b="1" dirty="0"/>
              <a:t>kationty</a:t>
            </a:r>
            <a:r>
              <a:rPr lang="cs-CZ" dirty="0"/>
              <a:t>.</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8151" y="2634044"/>
            <a:ext cx="7235698" cy="3977068"/>
          </a:xfrm>
          <a:prstGeom prst="rect">
            <a:avLst/>
          </a:prstGeom>
        </p:spPr>
      </p:pic>
      <p:sp>
        <p:nvSpPr>
          <p:cNvPr id="3" name="Zástupný symbol pro číslo snímku 2">
            <a:extLst>
              <a:ext uri="{FF2B5EF4-FFF2-40B4-BE49-F238E27FC236}">
                <a16:creationId xmlns:a16="http://schemas.microsoft.com/office/drawing/2014/main" id="{5E775545-EECC-83FD-0EB1-9E6D997E8D13}"/>
              </a:ext>
            </a:extLst>
          </p:cNvPr>
          <p:cNvSpPr>
            <a:spLocks noGrp="1"/>
          </p:cNvSpPr>
          <p:nvPr>
            <p:ph type="sldNum" sz="quarter" idx="12"/>
          </p:nvPr>
        </p:nvSpPr>
        <p:spPr/>
        <p:txBody>
          <a:bodyPr/>
          <a:lstStyle/>
          <a:p>
            <a:fld id="{B16A151C-A50F-4066-95C8-1D1031B04997}" type="slidenum">
              <a:rPr lang="cs-CZ" smtClean="0"/>
              <a:t>5</a:t>
            </a:fld>
            <a:endParaRPr lang="cs-CZ"/>
          </a:p>
        </p:txBody>
      </p:sp>
    </p:spTree>
    <p:extLst>
      <p:ext uri="{BB962C8B-B14F-4D97-AF65-F5344CB8AC3E}">
        <p14:creationId xmlns:p14="http://schemas.microsoft.com/office/powerpoint/2010/main" val="3065672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99430" y="337849"/>
            <a:ext cx="1226361" cy="369332"/>
          </a:xfrm>
          <a:prstGeom prst="rect">
            <a:avLst/>
          </a:prstGeom>
        </p:spPr>
        <p:txBody>
          <a:bodyPr wrap="none">
            <a:spAutoFit/>
          </a:bodyPr>
          <a:lstStyle/>
          <a:p>
            <a:r>
              <a:rPr lang="cs-CZ" b="1" dirty="0"/>
              <a:t>Elektrolýza</a:t>
            </a:r>
          </a:p>
        </p:txBody>
      </p:sp>
      <p:sp>
        <p:nvSpPr>
          <p:cNvPr id="3" name="TextovéPole 2"/>
          <p:cNvSpPr txBox="1"/>
          <p:nvPr/>
        </p:nvSpPr>
        <p:spPr>
          <a:xfrm>
            <a:off x="225076" y="2076005"/>
            <a:ext cx="5685535" cy="830997"/>
          </a:xfrm>
          <a:prstGeom prst="rect">
            <a:avLst/>
          </a:prstGeom>
          <a:noFill/>
        </p:spPr>
        <p:txBody>
          <a:bodyPr wrap="square" rtlCol="0">
            <a:spAutoFit/>
          </a:bodyPr>
          <a:lstStyle/>
          <a:p>
            <a:r>
              <a:rPr lang="cs-CZ" sz="1600" dirty="0"/>
              <a:t>Do nádoby s roztokem síranu měďnatého (CuSO</a:t>
            </a:r>
            <a:r>
              <a:rPr lang="cs-CZ" sz="1600" baseline="-25000" dirty="0"/>
              <a:t>4</a:t>
            </a:r>
            <a:r>
              <a:rPr lang="cs-CZ" sz="1600" dirty="0"/>
              <a:t> ) ponoříme uhlíkovou katodu (-) a měděnou anodu (+). Elektrolýza probíhá podle schématu:</a:t>
            </a:r>
          </a:p>
        </p:txBody>
      </p:sp>
      <mc:AlternateContent xmlns:mc="http://schemas.openxmlformats.org/markup-compatibility/2006" xmlns:a14="http://schemas.microsoft.com/office/drawing/2010/main">
        <mc:Choice Requires="a14">
          <p:sp>
            <p:nvSpPr>
              <p:cNvPr id="5" name="TextovéPole 4"/>
              <p:cNvSpPr txBox="1"/>
              <p:nvPr/>
            </p:nvSpPr>
            <p:spPr>
              <a:xfrm>
                <a:off x="276784" y="5528303"/>
                <a:ext cx="11495314" cy="929550"/>
              </a:xfrm>
              <a:prstGeom prst="rect">
                <a:avLst/>
              </a:prstGeom>
              <a:noFill/>
            </p:spPr>
            <p:txBody>
              <a:bodyPr wrap="square" rtlCol="0">
                <a:spAutoFit/>
              </a:bodyPr>
              <a:lstStyle/>
              <a:p>
                <a:r>
                  <a:rPr lang="cs-CZ" dirty="0"/>
                  <a:t>Kationty mědi </a:t>
                </a:r>
                <a14:m>
                  <m:oMath xmlns:m="http://schemas.openxmlformats.org/officeDocument/2006/math">
                    <m:sSup>
                      <m:sSupPr>
                        <m:ctrlPr>
                          <a:rPr lang="cs-CZ" b="1" i="1" smtClean="0">
                            <a:latin typeface="Cambria Math" panose="02040503050406030204" pitchFamily="18" charset="0"/>
                          </a:rPr>
                        </m:ctrlPr>
                      </m:sSupPr>
                      <m:e>
                        <m:r>
                          <a:rPr lang="cs-CZ" b="1" i="0" smtClean="0">
                            <a:latin typeface="Cambria Math"/>
                          </a:rPr>
                          <m:t>𝐂𝐮</m:t>
                        </m:r>
                      </m:e>
                      <m:sup>
                        <m:r>
                          <a:rPr lang="cs-CZ" b="1" i="0" smtClean="0">
                            <a:latin typeface="Cambria Math"/>
                          </a:rPr>
                          <m:t>𝟐</m:t>
                        </m:r>
                        <m:r>
                          <a:rPr lang="cs-CZ" b="1" i="0" smtClean="0">
                            <a:latin typeface="Cambria Math"/>
                          </a:rPr>
                          <m:t>+</m:t>
                        </m:r>
                      </m:sup>
                    </m:sSup>
                  </m:oMath>
                </a14:m>
                <a:r>
                  <a:rPr lang="cs-CZ" dirty="0"/>
                  <a:t> přijímají na katodě dva elektrony a vylučují se jako neutrální atomy mědi. Anionty </a:t>
                </a:r>
                <a14:m>
                  <m:oMath xmlns:m="http://schemas.openxmlformats.org/officeDocument/2006/math">
                    <m:sSubSup>
                      <m:sSubSupPr>
                        <m:ctrlPr>
                          <a:rPr lang="cs-CZ" b="1" i="1" smtClean="0">
                            <a:latin typeface="Cambria Math" panose="02040503050406030204" pitchFamily="18" charset="0"/>
                          </a:rPr>
                        </m:ctrlPr>
                      </m:sSubSupPr>
                      <m:e>
                        <m:r>
                          <a:rPr lang="cs-CZ" b="1" i="0" smtClean="0">
                            <a:latin typeface="Cambria Math"/>
                          </a:rPr>
                          <m:t>𝐒𝐎</m:t>
                        </m:r>
                        <m:r>
                          <a:rPr lang="cs-CZ" b="1" i="0" baseline="-25000" smtClean="0">
                            <a:latin typeface="Cambria Math"/>
                          </a:rPr>
                          <m:t>𝟒</m:t>
                        </m:r>
                      </m:e>
                      <m:sub/>
                      <m:sup>
                        <m:r>
                          <a:rPr lang="cs-CZ" b="1" i="0" smtClean="0">
                            <a:latin typeface="Cambria Math"/>
                          </a:rPr>
                          <m:t>𝟐</m:t>
                        </m:r>
                        <m:r>
                          <a:rPr lang="cs-CZ" b="1" i="0" smtClean="0">
                            <a:latin typeface="Cambria Math"/>
                          </a:rPr>
                          <m:t>−</m:t>
                        </m:r>
                      </m:sup>
                    </m:sSubSup>
                  </m:oMath>
                </a14:m>
                <a:r>
                  <a:rPr lang="cs-CZ" dirty="0"/>
                  <a:t> reagují </a:t>
                </a:r>
              </a:p>
              <a:p>
                <a:r>
                  <a:rPr lang="cs-CZ" dirty="0"/>
                  <a:t>s materiálem anody (měď) a vytvářejí nové molekuly </a:t>
                </a:r>
                <a:r>
                  <a:rPr lang="cs-CZ" b="1" dirty="0"/>
                  <a:t>CuSO</a:t>
                </a:r>
                <a:r>
                  <a:rPr lang="cs-CZ" b="1" baseline="-25000" dirty="0"/>
                  <a:t>4</a:t>
                </a:r>
                <a:r>
                  <a:rPr lang="cs-CZ" dirty="0"/>
                  <a:t>.</a:t>
                </a:r>
              </a:p>
              <a:p>
                <a:r>
                  <a:rPr lang="cs-CZ" dirty="0"/>
                  <a:t>Z anody přechází do roztoku právě tolik atomů mědi, kolik se vylučuje na katodě a </a:t>
                </a:r>
                <a:r>
                  <a:rPr lang="cs-CZ" b="1" dirty="0"/>
                  <a:t>koncentrace roztoku se nemění.</a:t>
                </a:r>
                <a:endParaRPr lang="cs-CZ" baseline="-25000"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276784" y="5528303"/>
                <a:ext cx="11495314" cy="929550"/>
              </a:xfrm>
              <a:prstGeom prst="rect">
                <a:avLst/>
              </a:prstGeom>
              <a:blipFill>
                <a:blip r:embed="rId3"/>
                <a:stretch>
                  <a:fillRect l="-424" t="-3289" b="-9868"/>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4B1A58B5-3DA6-523B-B5B4-E3653CFDA8F8}"/>
              </a:ext>
            </a:extLst>
          </p:cNvPr>
          <p:cNvSpPr txBox="1"/>
          <p:nvPr/>
        </p:nvSpPr>
        <p:spPr>
          <a:xfrm>
            <a:off x="222285" y="1239501"/>
            <a:ext cx="11495314" cy="830997"/>
          </a:xfrm>
          <a:prstGeom prst="rect">
            <a:avLst/>
          </a:prstGeom>
          <a:noFill/>
        </p:spPr>
        <p:txBody>
          <a:bodyPr wrap="square">
            <a:spAutoFit/>
          </a:bodyPr>
          <a:lstStyle/>
          <a:p>
            <a:r>
              <a:rPr lang="cs-CZ" sz="1600" dirty="0"/>
              <a:t>Ionty na elektrodách odevzdají své náboje a mění se na neutrální atomy nebo molekuly, které se vylučují na povrchu elektrod nebo chemicky reagují s materiálem elektrody nebo elektrolytem. Látkové změny vyvolané při průchodu proudu elektrolytem na elektrodách se nazývají  </a:t>
            </a:r>
            <a:r>
              <a:rPr lang="cs-CZ" sz="1600" b="1" dirty="0"/>
              <a:t>ELEKTROLÝZA.</a:t>
            </a:r>
            <a:endParaRPr lang="cs-CZ" sz="1600" dirty="0"/>
          </a:p>
        </p:txBody>
      </p:sp>
      <p:sp>
        <p:nvSpPr>
          <p:cNvPr id="6" name="Obdélník 5"/>
          <p:cNvSpPr/>
          <p:nvPr/>
        </p:nvSpPr>
        <p:spPr>
          <a:xfrm>
            <a:off x="222285" y="704037"/>
            <a:ext cx="11519771" cy="584775"/>
          </a:xfrm>
          <a:prstGeom prst="rect">
            <a:avLst/>
          </a:prstGeom>
        </p:spPr>
        <p:txBody>
          <a:bodyPr wrap="square">
            <a:spAutoFit/>
          </a:bodyPr>
          <a:lstStyle/>
          <a:p>
            <a:r>
              <a:rPr lang="cs-CZ" sz="1600" dirty="0"/>
              <a:t>Elektrolýza je fyzikálně-chemický jev, způsobený průchodem stejnosměrného elektrického proudu kapalinou, při kterém dochází </a:t>
            </a:r>
          </a:p>
          <a:p>
            <a:r>
              <a:rPr lang="cs-CZ" sz="1600" dirty="0"/>
              <a:t>k chemickým změnám na elektrodách.</a:t>
            </a:r>
          </a:p>
        </p:txBody>
      </p:sp>
      <p:sp>
        <p:nvSpPr>
          <p:cNvPr id="10" name="TextovéPole 9">
            <a:extLst>
              <a:ext uri="{FF2B5EF4-FFF2-40B4-BE49-F238E27FC236}">
                <a16:creationId xmlns:a16="http://schemas.microsoft.com/office/drawing/2014/main" id="{1D452139-83AC-9397-69F7-024062CCA1F5}"/>
              </a:ext>
            </a:extLst>
          </p:cNvPr>
          <p:cNvSpPr txBox="1"/>
          <p:nvPr/>
        </p:nvSpPr>
        <p:spPr>
          <a:xfrm>
            <a:off x="6442883" y="2602818"/>
            <a:ext cx="5274716" cy="2308324"/>
          </a:xfrm>
          <a:prstGeom prst="rect">
            <a:avLst/>
          </a:prstGeom>
          <a:noFill/>
        </p:spPr>
        <p:txBody>
          <a:bodyPr wrap="square" rtlCol="0">
            <a:spAutoFit/>
          </a:bodyPr>
          <a:lstStyle/>
          <a:p>
            <a:r>
              <a:rPr lang="cs-CZ" sz="1600" dirty="0"/>
              <a:t>Ponoříme-li do vodného roztoku síranu měďnatého </a:t>
            </a:r>
            <a:r>
              <a:rPr lang="cs-CZ" sz="1600" b="1" dirty="0"/>
              <a:t>CuSO</a:t>
            </a:r>
            <a:r>
              <a:rPr lang="cs-CZ" sz="1600" b="1" baseline="-25000" dirty="0"/>
              <a:t>4 </a:t>
            </a:r>
            <a:r>
              <a:rPr lang="cs-CZ" sz="1600" dirty="0"/>
              <a:t> dvě elektrody – měděnou a uhlíkovou (viz obrázek) a připojíme je ke zdroji stejnosměrného napětí tak, že měděná elektroda je anoda (+) a uhlíková elektroda katoda (-), začne roztokem procházet elektrický proud. Po ukončení experimentu zjistíme, že se uhlíková elektroda pokryla vrstvičkou mědi (červené zabarvení). Dostatečně přesným vážením elektrod bychom zjistili, že úbytek hmotnosti měděné elektrody je roven přírůstku hmotnosti uhlíkové.</a:t>
            </a:r>
          </a:p>
        </p:txBody>
      </p:sp>
      <p:pic>
        <p:nvPicPr>
          <p:cNvPr id="11" name="Obrázek 10">
            <a:extLst>
              <a:ext uri="{FF2B5EF4-FFF2-40B4-BE49-F238E27FC236}">
                <a16:creationId xmlns:a16="http://schemas.microsoft.com/office/drawing/2014/main" id="{A2BFE52D-8B8D-8CA7-DCD1-7892E67F68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5896" y="3115147"/>
            <a:ext cx="3880104" cy="2029559"/>
          </a:xfrm>
          <a:prstGeom prst="rect">
            <a:avLst/>
          </a:prstGeom>
        </p:spPr>
      </p:pic>
      <p:pic>
        <p:nvPicPr>
          <p:cNvPr id="13" name="Obrázek 12">
            <a:extLst>
              <a:ext uri="{FF2B5EF4-FFF2-40B4-BE49-F238E27FC236}">
                <a16:creationId xmlns:a16="http://schemas.microsoft.com/office/drawing/2014/main" id="{27F23553-54E5-825C-5EDE-0F39156F94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902" y="3004740"/>
            <a:ext cx="1449111" cy="2139966"/>
          </a:xfrm>
          <a:prstGeom prst="rect">
            <a:avLst/>
          </a:prstGeom>
        </p:spPr>
      </p:pic>
      <p:sp>
        <p:nvSpPr>
          <p:cNvPr id="4" name="Zástupný symbol pro číslo snímku 3">
            <a:extLst>
              <a:ext uri="{FF2B5EF4-FFF2-40B4-BE49-F238E27FC236}">
                <a16:creationId xmlns:a16="http://schemas.microsoft.com/office/drawing/2014/main" id="{78C007D5-70ED-D457-83E4-A236C3A973C3}"/>
              </a:ext>
            </a:extLst>
          </p:cNvPr>
          <p:cNvSpPr>
            <a:spLocks noGrp="1"/>
          </p:cNvSpPr>
          <p:nvPr>
            <p:ph type="sldNum" sz="quarter" idx="12"/>
          </p:nvPr>
        </p:nvSpPr>
        <p:spPr/>
        <p:txBody>
          <a:bodyPr/>
          <a:lstStyle/>
          <a:p>
            <a:fld id="{B16A151C-A50F-4066-95C8-1D1031B04997}" type="slidenum">
              <a:rPr lang="cs-CZ" smtClean="0"/>
              <a:t>6</a:t>
            </a:fld>
            <a:endParaRPr lang="cs-CZ"/>
          </a:p>
        </p:txBody>
      </p:sp>
    </p:spTree>
    <p:extLst>
      <p:ext uri="{BB962C8B-B14F-4D97-AF65-F5344CB8AC3E}">
        <p14:creationId xmlns:p14="http://schemas.microsoft.com/office/powerpoint/2010/main" val="122187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88606" y="177514"/>
            <a:ext cx="6214778" cy="369332"/>
          </a:xfrm>
          <a:prstGeom prst="rect">
            <a:avLst/>
          </a:prstGeom>
        </p:spPr>
        <p:txBody>
          <a:bodyPr wrap="none">
            <a:spAutoFit/>
          </a:bodyPr>
          <a:lstStyle/>
          <a:p>
            <a:r>
              <a:rPr lang="cs-CZ" b="1" dirty="0"/>
              <a:t>Elektrolýza vodou zředěné kyseliny sírové v Hofmanově přístroji</a:t>
            </a:r>
          </a:p>
        </p:txBody>
      </p:sp>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6314" y="645753"/>
            <a:ext cx="4085686" cy="2105045"/>
          </a:xfrm>
          <a:prstGeom prst="rect">
            <a:avLst/>
          </a:prstGeom>
        </p:spPr>
      </p:pic>
      <p:sp>
        <p:nvSpPr>
          <p:cNvPr id="4" name="TextovéPole 3"/>
          <p:cNvSpPr txBox="1"/>
          <p:nvPr/>
        </p:nvSpPr>
        <p:spPr>
          <a:xfrm>
            <a:off x="3976032" y="3063397"/>
            <a:ext cx="7920404" cy="2031325"/>
          </a:xfrm>
          <a:prstGeom prst="rect">
            <a:avLst/>
          </a:prstGeom>
          <a:noFill/>
        </p:spPr>
        <p:txBody>
          <a:bodyPr wrap="square" rtlCol="0">
            <a:spAutoFit/>
          </a:bodyPr>
          <a:lstStyle/>
          <a:p>
            <a:r>
              <a:rPr lang="cs-CZ" dirty="0"/>
              <a:t>V Hofmannově přístroji jsou platinové elektrody a elektrolytem je </a:t>
            </a:r>
            <a:r>
              <a:rPr lang="cs-CZ" b="1" dirty="0"/>
              <a:t>zředěná kyselina sírová</a:t>
            </a:r>
            <a:r>
              <a:rPr lang="cs-CZ" dirty="0"/>
              <a:t>. Elektrolýza probíhá podle schématu:</a:t>
            </a:r>
          </a:p>
          <a:p>
            <a:r>
              <a:rPr lang="cs-CZ" dirty="0"/>
              <a:t>Vodíkové kationty přijímají na katodě elektrony a vylučují se jako plynný vodík. Anionty SO</a:t>
            </a:r>
            <a:r>
              <a:rPr lang="cs-CZ" baseline="30000" dirty="0"/>
              <a:t>2-</a:t>
            </a:r>
            <a:r>
              <a:rPr lang="cs-CZ" baseline="-25000" dirty="0"/>
              <a:t>4</a:t>
            </a:r>
            <a:r>
              <a:rPr lang="cs-CZ" dirty="0"/>
              <a:t> předávají elektrony anodě a reagují s vodou za vzniku nové molekuly kyseliny sírové a plynného kyslíku. Počet molekul vodíku vyloučeného na katodě je dvakrát větší než počet molekul kyslíku vyloučeného na anodě. Proto i objem vodíku je dvojnásobný. </a:t>
            </a:r>
            <a:r>
              <a:rPr lang="cs-CZ" b="1" dirty="0"/>
              <a:t>Koncentrace roztoku se postupně zvyšuje.</a:t>
            </a:r>
            <a:endParaRPr lang="cs-CZ" baseline="-25000" dirty="0"/>
          </a:p>
        </p:txBody>
      </p:sp>
      <p:grpSp>
        <p:nvGrpSpPr>
          <p:cNvPr id="16" name="Skupina 15">
            <a:extLst>
              <a:ext uri="{FF2B5EF4-FFF2-40B4-BE49-F238E27FC236}">
                <a16:creationId xmlns:a16="http://schemas.microsoft.com/office/drawing/2014/main" id="{E4272D18-95EA-2C03-31D5-090BB1C75783}"/>
              </a:ext>
            </a:extLst>
          </p:cNvPr>
          <p:cNvGrpSpPr/>
          <p:nvPr/>
        </p:nvGrpSpPr>
        <p:grpSpPr>
          <a:xfrm>
            <a:off x="288606" y="645753"/>
            <a:ext cx="4066114" cy="4149981"/>
            <a:chOff x="907330" y="1063104"/>
            <a:chExt cx="4713597" cy="4914532"/>
          </a:xfrm>
        </p:grpSpPr>
        <p:sp>
          <p:nvSpPr>
            <p:cNvPr id="6" name="TextovéPole 5"/>
            <p:cNvSpPr txBox="1"/>
            <p:nvPr/>
          </p:nvSpPr>
          <p:spPr>
            <a:xfrm>
              <a:off x="2212548" y="5534464"/>
              <a:ext cx="2377029" cy="443172"/>
            </a:xfrm>
            <a:prstGeom prst="rect">
              <a:avLst/>
            </a:prstGeom>
            <a:noFill/>
          </p:spPr>
          <p:txBody>
            <a:bodyPr wrap="square" rtlCol="0">
              <a:spAutoFit/>
            </a:bodyPr>
            <a:lstStyle/>
            <a:p>
              <a:r>
                <a:rPr lang="cs-CZ" dirty="0"/>
                <a:t>Hofmannův přístroj</a:t>
              </a:r>
            </a:p>
          </p:txBody>
        </p:sp>
        <p:sp>
          <p:nvSpPr>
            <p:cNvPr id="9" name="TextovéPole 8"/>
            <p:cNvSpPr txBox="1"/>
            <p:nvPr/>
          </p:nvSpPr>
          <p:spPr>
            <a:xfrm>
              <a:off x="907330" y="2251861"/>
              <a:ext cx="945991" cy="775551"/>
            </a:xfrm>
            <a:prstGeom prst="rect">
              <a:avLst/>
            </a:prstGeom>
            <a:noFill/>
          </p:spPr>
          <p:txBody>
            <a:bodyPr wrap="square" rtlCol="0">
              <a:spAutoFit/>
            </a:bodyPr>
            <a:lstStyle/>
            <a:p>
              <a:pPr algn="ctr"/>
              <a:r>
                <a:rPr lang="cs-CZ" dirty="0"/>
                <a:t>Plynný</a:t>
              </a:r>
            </a:p>
            <a:p>
              <a:pPr algn="ctr"/>
              <a:r>
                <a:rPr lang="cs-CZ" dirty="0"/>
                <a:t>vodík</a:t>
              </a:r>
            </a:p>
          </p:txBody>
        </p:sp>
        <p:sp>
          <p:nvSpPr>
            <p:cNvPr id="12" name="TextovéPole 11"/>
            <p:cNvSpPr txBox="1"/>
            <p:nvPr/>
          </p:nvSpPr>
          <p:spPr>
            <a:xfrm>
              <a:off x="4542183" y="2250289"/>
              <a:ext cx="1078744" cy="775551"/>
            </a:xfrm>
            <a:prstGeom prst="rect">
              <a:avLst/>
            </a:prstGeom>
            <a:noFill/>
          </p:spPr>
          <p:txBody>
            <a:bodyPr wrap="square" rtlCol="0">
              <a:spAutoFit/>
            </a:bodyPr>
            <a:lstStyle/>
            <a:p>
              <a:r>
                <a:rPr lang="cs-CZ" dirty="0"/>
                <a:t>Plynný</a:t>
              </a:r>
            </a:p>
            <a:p>
              <a:r>
                <a:rPr lang="cs-CZ" dirty="0"/>
                <a:t>kyslík</a:t>
              </a:r>
            </a:p>
          </p:txBody>
        </p:sp>
        <p:pic>
          <p:nvPicPr>
            <p:cNvPr id="15" name="Obrázek 14">
              <a:extLst>
                <a:ext uri="{FF2B5EF4-FFF2-40B4-BE49-F238E27FC236}">
                  <a16:creationId xmlns:a16="http://schemas.microsoft.com/office/drawing/2014/main" id="{33394EC6-DBE4-6422-0487-DCC8C23CEC83}"/>
                </a:ext>
              </a:extLst>
            </p:cNvPr>
            <p:cNvPicPr>
              <a:picLocks noChangeAspect="1"/>
            </p:cNvPicPr>
            <p:nvPr/>
          </p:nvPicPr>
          <p:blipFill>
            <a:blip r:embed="rId3">
              <a:extLst>
                <a:ext uri="{28A0092B-C50C-407E-A947-70E740481C1C}">
                  <a14:useLocalDpi xmlns:a14="http://schemas.microsoft.com/office/drawing/2010/main" val="0"/>
                </a:ext>
              </a:extLst>
            </a:blip>
            <a:srcRect l="78434" t="6261" r="7432" b="57797"/>
            <a:stretch>
              <a:fillRect/>
            </a:stretch>
          </p:blipFill>
          <p:spPr>
            <a:xfrm>
              <a:off x="2049989" y="1063104"/>
              <a:ext cx="2342919" cy="4516309"/>
            </a:xfrm>
            <a:prstGeom prst="rect">
              <a:avLst/>
            </a:prstGeom>
          </p:spPr>
        </p:pic>
        <p:cxnSp>
          <p:nvCxnSpPr>
            <p:cNvPr id="11" name="Přímá spojnice se šipkou 10"/>
            <p:cNvCxnSpPr>
              <a:cxnSpLocks/>
            </p:cNvCxnSpPr>
            <p:nvPr/>
          </p:nvCxnSpPr>
          <p:spPr>
            <a:xfrm>
              <a:off x="1853321" y="2638064"/>
              <a:ext cx="432231" cy="26012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a:cxnSpLocks/>
              <a:stCxn id="12" idx="1"/>
            </p:cNvCxnSpPr>
            <p:nvPr/>
          </p:nvCxnSpPr>
          <p:spPr>
            <a:xfrm flipH="1">
              <a:off x="4182955" y="2638065"/>
              <a:ext cx="359228" cy="26012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4182956" y="3505885"/>
              <a:ext cx="945991" cy="443172"/>
            </a:xfrm>
            <a:prstGeom prst="rect">
              <a:avLst/>
            </a:prstGeom>
            <a:noFill/>
          </p:spPr>
          <p:txBody>
            <a:bodyPr wrap="square" rtlCol="0">
              <a:spAutoFit/>
            </a:bodyPr>
            <a:lstStyle/>
            <a:p>
              <a:r>
                <a:rPr lang="cs-CZ" dirty="0"/>
                <a:t>Anoda</a:t>
              </a:r>
            </a:p>
          </p:txBody>
        </p:sp>
        <p:sp>
          <p:nvSpPr>
            <p:cNvPr id="8" name="TextovéPole 7"/>
            <p:cNvSpPr txBox="1"/>
            <p:nvPr/>
          </p:nvSpPr>
          <p:spPr>
            <a:xfrm>
              <a:off x="1260960" y="3482979"/>
              <a:ext cx="1084043" cy="443172"/>
            </a:xfrm>
            <a:prstGeom prst="rect">
              <a:avLst/>
            </a:prstGeom>
            <a:noFill/>
          </p:spPr>
          <p:txBody>
            <a:bodyPr wrap="square" rtlCol="0">
              <a:spAutoFit/>
            </a:bodyPr>
            <a:lstStyle/>
            <a:p>
              <a:r>
                <a:rPr lang="cs-CZ" dirty="0"/>
                <a:t>Katoda</a:t>
              </a:r>
            </a:p>
          </p:txBody>
        </p:sp>
      </p:grpSp>
      <p:sp>
        <p:nvSpPr>
          <p:cNvPr id="5" name="TextovéPole 4"/>
          <p:cNvSpPr txBox="1"/>
          <p:nvPr/>
        </p:nvSpPr>
        <p:spPr>
          <a:xfrm>
            <a:off x="638576" y="5244929"/>
            <a:ext cx="10914849" cy="923330"/>
          </a:xfrm>
          <a:prstGeom prst="rect">
            <a:avLst/>
          </a:prstGeom>
          <a:noFill/>
          <a:ln w="19050">
            <a:solidFill>
              <a:srgbClr val="FF0000"/>
            </a:solidFill>
          </a:ln>
        </p:spPr>
        <p:txBody>
          <a:bodyPr wrap="square" rtlCol="0">
            <a:spAutoFit/>
          </a:bodyPr>
          <a:lstStyle/>
          <a:p>
            <a:r>
              <a:rPr lang="cs-CZ" dirty="0"/>
              <a:t>Děj vedení elektrického proudu elektrolytem spojený s vylučováním látek na elektrodách nazýváme </a:t>
            </a:r>
            <a:r>
              <a:rPr lang="cs-CZ" b="1" dirty="0"/>
              <a:t>elektrolýza. </a:t>
            </a:r>
            <a:r>
              <a:rPr lang="cs-CZ" dirty="0"/>
              <a:t>Kationty při styku s katodou přijímají elektrony a uvolňují se z roztoku v podobě elektricky neutrálních atomů. Obdobně anionty předávají anodě svůj záporný náboj a vznikají neutrální atomy.</a:t>
            </a:r>
          </a:p>
        </p:txBody>
      </p:sp>
      <p:sp>
        <p:nvSpPr>
          <p:cNvPr id="10" name="Zástupný symbol pro číslo snímku 9">
            <a:extLst>
              <a:ext uri="{FF2B5EF4-FFF2-40B4-BE49-F238E27FC236}">
                <a16:creationId xmlns:a16="http://schemas.microsoft.com/office/drawing/2014/main" id="{28A8282D-4C53-C176-0758-CA566CDEF9EC}"/>
              </a:ext>
            </a:extLst>
          </p:cNvPr>
          <p:cNvSpPr>
            <a:spLocks noGrp="1"/>
          </p:cNvSpPr>
          <p:nvPr>
            <p:ph type="sldNum" sz="quarter" idx="12"/>
          </p:nvPr>
        </p:nvSpPr>
        <p:spPr/>
        <p:txBody>
          <a:bodyPr/>
          <a:lstStyle/>
          <a:p>
            <a:fld id="{B16A151C-A50F-4066-95C8-1D1031B04997}" type="slidenum">
              <a:rPr lang="cs-CZ" smtClean="0"/>
              <a:t>7</a:t>
            </a:fld>
            <a:endParaRPr lang="cs-CZ"/>
          </a:p>
        </p:txBody>
      </p:sp>
    </p:spTree>
    <p:extLst>
      <p:ext uri="{BB962C8B-B14F-4D97-AF65-F5344CB8AC3E}">
        <p14:creationId xmlns:p14="http://schemas.microsoft.com/office/powerpoint/2010/main" val="17340279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2509" y="221673"/>
            <a:ext cx="3509818" cy="369332"/>
          </a:xfrm>
          <a:prstGeom prst="rect">
            <a:avLst/>
          </a:prstGeom>
          <a:noFill/>
        </p:spPr>
        <p:txBody>
          <a:bodyPr wrap="square" rtlCol="0">
            <a:spAutoFit/>
          </a:bodyPr>
          <a:lstStyle/>
          <a:p>
            <a:r>
              <a:rPr lang="cs-CZ" b="1" dirty="0"/>
              <a:t>Faradayův zákon pro elektrolýzu</a:t>
            </a:r>
          </a:p>
        </p:txBody>
      </p:sp>
      <p:sp>
        <p:nvSpPr>
          <p:cNvPr id="3" name="TextovéPole 2"/>
          <p:cNvSpPr txBox="1"/>
          <p:nvPr/>
        </p:nvSpPr>
        <p:spPr>
          <a:xfrm>
            <a:off x="424873" y="812800"/>
            <a:ext cx="11102109" cy="646331"/>
          </a:xfrm>
          <a:prstGeom prst="rect">
            <a:avLst/>
          </a:prstGeom>
          <a:noFill/>
        </p:spPr>
        <p:txBody>
          <a:bodyPr wrap="square" rtlCol="0">
            <a:spAutoFit/>
          </a:bodyPr>
          <a:lstStyle/>
          <a:p>
            <a:r>
              <a:rPr lang="cs-CZ" dirty="0"/>
              <a:t>Děje při elektrolýze prozkoumal již v první polovině 19. století anglický fyzik </a:t>
            </a:r>
            <a:r>
              <a:rPr lang="cs-CZ" b="1" dirty="0"/>
              <a:t>Michael Faraday</a:t>
            </a:r>
            <a:r>
              <a:rPr lang="cs-CZ" dirty="0"/>
              <a:t>, který formuloval zákon pro elektrolýzu, který je po něm pojmenován.</a:t>
            </a:r>
          </a:p>
        </p:txBody>
      </p:sp>
      <p:pic>
        <p:nvPicPr>
          <p:cNvPr id="4" name="Obrázek 3"/>
          <p:cNvPicPr>
            <a:picLocks noChangeAspect="1"/>
          </p:cNvPicPr>
          <p:nvPr/>
        </p:nvPicPr>
        <p:blipFill>
          <a:blip r:embed="rId2"/>
          <a:stretch>
            <a:fillRect/>
          </a:stretch>
        </p:blipFill>
        <p:spPr>
          <a:xfrm>
            <a:off x="6478857" y="1900677"/>
            <a:ext cx="5161482" cy="4130667"/>
          </a:xfrm>
          <a:prstGeom prst="rect">
            <a:avLst/>
          </a:prstGeom>
        </p:spPr>
      </p:pic>
      <mc:AlternateContent xmlns:mc="http://schemas.openxmlformats.org/markup-compatibility/2006" xmlns:a14="http://schemas.microsoft.com/office/drawing/2010/main">
        <mc:Choice Requires="a14">
          <p:sp>
            <p:nvSpPr>
              <p:cNvPr id="5" name="TextovéPole 4"/>
              <p:cNvSpPr txBox="1"/>
              <p:nvPr/>
            </p:nvSpPr>
            <p:spPr>
              <a:xfrm>
                <a:off x="526473" y="1671782"/>
                <a:ext cx="5643418" cy="2400657"/>
              </a:xfrm>
              <a:prstGeom prst="rect">
                <a:avLst/>
              </a:prstGeom>
              <a:noFill/>
            </p:spPr>
            <p:txBody>
              <a:bodyPr wrap="square" rtlCol="0">
                <a:spAutoFit/>
              </a:bodyPr>
              <a:lstStyle/>
              <a:p>
                <a:r>
                  <a:rPr lang="cs-CZ" dirty="0"/>
                  <a:t>Hmotnost </a:t>
                </a:r>
                <a14:m>
                  <m:oMath xmlns:m="http://schemas.openxmlformats.org/officeDocument/2006/math">
                    <m:r>
                      <a:rPr lang="cs-CZ" i="1" dirty="0" smtClean="0">
                        <a:latin typeface="Cambria Math" panose="02040503050406030204" pitchFamily="18" charset="0"/>
                      </a:rPr>
                      <m:t>𝑚</m:t>
                    </m:r>
                  </m:oMath>
                </a14:m>
                <a:r>
                  <a:rPr lang="cs-CZ" dirty="0"/>
                  <a:t> látky vyloučené při elektrolýze je přímo úměrná prošlému náboji </a:t>
                </a:r>
                <a14:m>
                  <m:oMath xmlns:m="http://schemas.openxmlformats.org/officeDocument/2006/math">
                    <m:r>
                      <a:rPr lang="cs-CZ" i="1" dirty="0" smtClean="0">
                        <a:latin typeface="Cambria Math" panose="02040503050406030204" pitchFamily="18" charset="0"/>
                      </a:rPr>
                      <m:t>𝑄</m:t>
                    </m:r>
                    <m:r>
                      <a:rPr lang="cs-CZ" i="1" dirty="0" smtClean="0">
                        <a:latin typeface="Cambria Math" panose="02040503050406030204" pitchFamily="18" charset="0"/>
                      </a:rPr>
                      <m:t> (</m:t>
                    </m:r>
                    <m:r>
                      <a:rPr lang="cs-CZ" i="1" dirty="0" smtClean="0">
                        <a:latin typeface="Cambria Math" panose="02040503050406030204" pitchFamily="18" charset="0"/>
                      </a:rPr>
                      <m:t>𝑄</m:t>
                    </m:r>
                    <m:r>
                      <a:rPr lang="cs-CZ" i="1" dirty="0" smtClean="0">
                        <a:latin typeface="Cambria Math" panose="02040503050406030204" pitchFamily="18" charset="0"/>
                      </a:rPr>
                      <m:t>=</m:t>
                    </m:r>
                    <m:r>
                      <a:rPr lang="cs-CZ" i="1" dirty="0" smtClean="0">
                        <a:latin typeface="Cambria Math" panose="02040503050406030204" pitchFamily="18" charset="0"/>
                      </a:rPr>
                      <m:t>𝐼</m:t>
                    </m:r>
                    <m:r>
                      <a:rPr lang="cs-CZ" i="1" dirty="0" smtClean="0">
                        <a:latin typeface="Cambria Math" panose="02040503050406030204" pitchFamily="18" charset="0"/>
                      </a:rPr>
                      <m:t> . </m:t>
                    </m:r>
                    <m:r>
                      <a:rPr lang="cs-CZ" i="1" dirty="0" smtClean="0">
                        <a:latin typeface="Cambria Math" panose="02040503050406030204" pitchFamily="18" charset="0"/>
                      </a:rPr>
                      <m:t>𝑇</m:t>
                    </m:r>
                    <m:r>
                      <a:rPr lang="cs-CZ" i="1" dirty="0" smtClean="0">
                        <a:latin typeface="Cambria Math" panose="02040503050406030204" pitchFamily="18" charset="0"/>
                      </a:rPr>
                      <m:t>)</m:t>
                    </m:r>
                  </m:oMath>
                </a14:m>
                <a:r>
                  <a:rPr lang="cs-CZ" dirty="0"/>
                  <a:t>.</a:t>
                </a:r>
              </a:p>
              <a:p>
                <a:endParaRPr lang="cs-CZ" sz="800" dirty="0"/>
              </a:p>
              <a:p>
                <a:r>
                  <a:rPr lang="cs-CZ" dirty="0"/>
                  <a:t>Jestliže elektrolýza probíhá při konstantním proudu I po dobu t, je hmotnost vyloučené látky </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rPr>
                        <m:t>𝐴</m:t>
                      </m:r>
                      <m:r>
                        <a:rPr lang="cs-CZ" b="0" i="1" smtClean="0">
                          <a:latin typeface="Cambria Math" panose="02040503050406030204" pitchFamily="18" charset="0"/>
                        </a:rPr>
                        <m:t> . </m:t>
                      </m:r>
                      <m:r>
                        <a:rPr lang="cs-CZ" b="0" i="1" smtClean="0">
                          <a:latin typeface="Cambria Math" panose="02040503050406030204" pitchFamily="18" charset="0"/>
                        </a:rPr>
                        <m:t>𝐼</m:t>
                      </m:r>
                      <m:r>
                        <a:rPr lang="cs-CZ" b="0" i="1" smtClean="0">
                          <a:latin typeface="Cambria Math" panose="02040503050406030204" pitchFamily="18" charset="0"/>
                        </a:rPr>
                        <m:t> . </m:t>
                      </m:r>
                      <m:r>
                        <a:rPr lang="cs-CZ" b="0" i="1" smtClean="0">
                          <a:latin typeface="Cambria Math" panose="02040503050406030204" pitchFamily="18" charset="0"/>
                        </a:rPr>
                        <m:t>𝑡</m:t>
                      </m:r>
                    </m:oMath>
                  </m:oMathPara>
                </a14:m>
                <a:endParaRPr lang="cs-CZ" dirty="0"/>
              </a:p>
              <a:p>
                <a:endParaRPr lang="cs-CZ" sz="800" dirty="0"/>
              </a:p>
              <a:p>
                <a:r>
                  <a:rPr lang="cs-CZ" dirty="0"/>
                  <a:t>kde veličina A je elektrochemický ekvivalent, který závisí na chemickém složení látky.</a:t>
                </a:r>
              </a:p>
            </p:txBody>
          </p:sp>
        </mc:Choice>
        <mc:Fallback xmlns="">
          <p:sp>
            <p:nvSpPr>
              <p:cNvPr id="5" name="TextovéPole 4"/>
              <p:cNvSpPr txBox="1">
                <a:spLocks noRot="1" noChangeAspect="1" noMove="1" noResize="1" noEditPoints="1" noAdjustHandles="1" noChangeArrowheads="1" noChangeShapeType="1" noTextEdit="1"/>
              </p:cNvSpPr>
              <p:nvPr/>
            </p:nvSpPr>
            <p:spPr>
              <a:xfrm>
                <a:off x="526473" y="1671782"/>
                <a:ext cx="5643418" cy="2400657"/>
              </a:xfrm>
              <a:prstGeom prst="rect">
                <a:avLst/>
              </a:prstGeom>
              <a:blipFill>
                <a:blip r:embed="rId3"/>
                <a:stretch>
                  <a:fillRect l="-864" t="-1269" b="-304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Obdélník 5"/>
              <p:cNvSpPr/>
              <p:nvPr/>
            </p:nvSpPr>
            <p:spPr>
              <a:xfrm>
                <a:off x="526473" y="4220221"/>
                <a:ext cx="5486399" cy="338554"/>
              </a:xfrm>
              <a:prstGeom prst="rect">
                <a:avLst/>
              </a:prstGeom>
            </p:spPr>
            <p:txBody>
              <a:bodyPr wrap="square">
                <a:spAutoFit/>
              </a:bodyPr>
              <a:lstStyle/>
              <a:p>
                <a:r>
                  <a:rPr lang="cs-CZ" sz="1600" dirty="0"/>
                  <a:t>Několik příkladů elektrochemických ekvivalentů </a:t>
                </a:r>
                <a14:m>
                  <m:oMath xmlns:m="http://schemas.openxmlformats.org/officeDocument/2006/math">
                    <m:r>
                      <a:rPr lang="cs-CZ" sz="1600" i="1" dirty="0" smtClean="0">
                        <a:latin typeface="Cambria Math" panose="02040503050406030204" pitchFamily="18" charset="0"/>
                      </a:rPr>
                      <m:t>𝐴</m:t>
                    </m:r>
                  </m:oMath>
                </a14:m>
                <a:r>
                  <a:rPr lang="cs-CZ" sz="1600" dirty="0"/>
                  <a:t> různých látek:</a:t>
                </a:r>
              </a:p>
            </p:txBody>
          </p:sp>
        </mc:Choice>
        <mc:Fallback xmlns="">
          <p:sp>
            <p:nvSpPr>
              <p:cNvPr id="6" name="Obdélník 5"/>
              <p:cNvSpPr>
                <a:spLocks noRot="1" noChangeAspect="1" noMove="1" noResize="1" noEditPoints="1" noAdjustHandles="1" noChangeArrowheads="1" noChangeShapeType="1" noTextEdit="1"/>
              </p:cNvSpPr>
              <p:nvPr/>
            </p:nvSpPr>
            <p:spPr>
              <a:xfrm>
                <a:off x="526473" y="4220221"/>
                <a:ext cx="5486399" cy="338554"/>
              </a:xfrm>
              <a:prstGeom prst="rect">
                <a:avLst/>
              </a:prstGeom>
              <a:blipFill>
                <a:blip r:embed="rId4"/>
                <a:stretch>
                  <a:fillRect l="-556" t="-5357" r="-222" b="-21429"/>
                </a:stretch>
              </a:blipFill>
            </p:spPr>
            <p:txBody>
              <a:bodyPr/>
              <a:lstStyle/>
              <a:p>
                <a:r>
                  <a:rPr lang="cs-CZ">
                    <a:noFill/>
                  </a:rPr>
                  <a:t> </a:t>
                </a:r>
              </a:p>
            </p:txBody>
          </p:sp>
        </mc:Fallback>
      </mc:AlternateContent>
      <p:cxnSp>
        <p:nvCxnSpPr>
          <p:cNvPr id="9" name="Přímá spojnice 8"/>
          <p:cNvCxnSpPr/>
          <p:nvPr/>
        </p:nvCxnSpPr>
        <p:spPr>
          <a:xfrm flipV="1">
            <a:off x="628073" y="4119413"/>
            <a:ext cx="5384799"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graphicFrame>
            <p:nvGraphicFramePr>
              <p:cNvPr id="15" name="Tabulka 14"/>
              <p:cNvGraphicFramePr>
                <a:graphicFrameLocks noGrp="1"/>
              </p:cNvGraphicFramePr>
              <p:nvPr>
                <p:extLst>
                  <p:ext uri="{D42A27DB-BD31-4B8C-83A1-F6EECF244321}">
                    <p14:modId xmlns:p14="http://schemas.microsoft.com/office/powerpoint/2010/main" val="399968301"/>
                  </p:ext>
                </p:extLst>
              </p:nvPr>
            </p:nvGraphicFramePr>
            <p:xfrm>
              <a:off x="560339" y="4558775"/>
              <a:ext cx="5418666" cy="2062480"/>
            </p:xfrm>
            <a:graphic>
              <a:graphicData uri="http://schemas.openxmlformats.org/drawingml/2006/table">
                <a:tbl>
                  <a:tblPr firstRow="1" bandRow="1">
                    <a:tableStyleId>{5940675A-B579-460E-94D1-54222C63F5DA}</a:tableStyleId>
                  </a:tblPr>
                  <a:tblGrid>
                    <a:gridCol w="2709333">
                      <a:extLst>
                        <a:ext uri="{9D8B030D-6E8A-4147-A177-3AD203B41FA5}">
                          <a16:colId xmlns:a16="http://schemas.microsoft.com/office/drawing/2014/main" val="992254200"/>
                        </a:ext>
                      </a:extLst>
                    </a:gridCol>
                    <a:gridCol w="2709333">
                      <a:extLst>
                        <a:ext uri="{9D8B030D-6E8A-4147-A177-3AD203B41FA5}">
                          <a16:colId xmlns:a16="http://schemas.microsoft.com/office/drawing/2014/main" val="672080020"/>
                        </a:ext>
                      </a:extLst>
                    </a:gridCol>
                  </a:tblGrid>
                  <a:tr h="370840">
                    <a:tc>
                      <a:txBody>
                        <a:bodyPr/>
                        <a:lstStyle/>
                        <a:p>
                          <a:r>
                            <a:rPr lang="cs-CZ" sz="1600" dirty="0"/>
                            <a:t>Látka</a:t>
                          </a:r>
                        </a:p>
                      </a:txBody>
                      <a:tcPr/>
                    </a:tc>
                    <a:tc>
                      <a:txBody>
                        <a:bodyPr/>
                        <a:lstStyle/>
                        <a:p>
                          <a:r>
                            <a:rPr lang="cs-CZ" sz="1600" dirty="0"/>
                            <a:t>Elektrochemický ekvivalent</a:t>
                          </a:r>
                        </a:p>
                        <a:p>
                          <a:pPr/>
                          <a14:m>
                            <m:oMathPara xmlns:m="http://schemas.openxmlformats.org/officeDocument/2006/math">
                              <m:oMathParaPr>
                                <m:jc m:val="centerGroup"/>
                              </m:oMathParaPr>
                              <m:oMath xmlns:m="http://schemas.openxmlformats.org/officeDocument/2006/math">
                                <m:r>
                                  <m:rPr>
                                    <m:sty m:val="p"/>
                                  </m:rPr>
                                  <a:rPr lang="cs-CZ" sz="1600" i="0" dirty="0" smtClean="0">
                                    <a:latin typeface="Cambria Math" panose="02040503050406030204" pitchFamily="18" charset="0"/>
                                  </a:rPr>
                                  <m:t>mg</m:t>
                                </m:r>
                                <m:r>
                                  <a:rPr lang="cs-CZ" sz="1600" i="0" baseline="0" dirty="0" smtClean="0">
                                    <a:latin typeface="Cambria Math" panose="02040503050406030204" pitchFamily="18" charset="0"/>
                                  </a:rPr>
                                  <m:t> . </m:t>
                                </m:r>
                                <m:sSup>
                                  <m:sSupPr>
                                    <m:ctrlPr>
                                      <a:rPr lang="cs-CZ" sz="1600" i="1" baseline="0" dirty="0" smtClean="0">
                                        <a:latin typeface="Cambria Math" panose="02040503050406030204" pitchFamily="18" charset="0"/>
                                      </a:rPr>
                                    </m:ctrlPr>
                                  </m:sSupPr>
                                  <m:e>
                                    <m:r>
                                      <m:rPr>
                                        <m:sty m:val="p"/>
                                      </m:rPr>
                                      <a:rPr lang="cs-CZ" sz="1600" b="0" i="0" baseline="0" dirty="0" smtClean="0">
                                        <a:latin typeface="Cambria Math" panose="02040503050406030204" pitchFamily="18" charset="0"/>
                                      </a:rPr>
                                      <m:t>C</m:t>
                                    </m:r>
                                  </m:e>
                                  <m:sup>
                                    <m:r>
                                      <a:rPr lang="cs-CZ" sz="1600" b="0" i="1" baseline="0" dirty="0" smtClean="0">
                                        <a:latin typeface="Cambria Math" panose="02040503050406030204" pitchFamily="18" charset="0"/>
                                      </a:rPr>
                                      <m:t>−1</m:t>
                                    </m:r>
                                  </m:sup>
                                </m:sSup>
                              </m:oMath>
                            </m:oMathPara>
                          </a14:m>
                          <a:endParaRPr lang="cs-CZ" sz="1600" i="0" dirty="0"/>
                        </a:p>
                      </a:txBody>
                      <a:tcPr/>
                    </a:tc>
                    <a:extLst>
                      <a:ext uri="{0D108BD9-81ED-4DB2-BD59-A6C34878D82A}">
                        <a16:rowId xmlns:a16="http://schemas.microsoft.com/office/drawing/2014/main" val="2920483936"/>
                      </a:ext>
                    </a:extLst>
                  </a:tr>
                  <a:tr h="370840">
                    <a:tc>
                      <a:txBody>
                        <a:bodyPr/>
                        <a:lstStyle/>
                        <a:p>
                          <a:r>
                            <a:rPr lang="cs-CZ" sz="1600" dirty="0"/>
                            <a:t>Vodík H</a:t>
                          </a:r>
                        </a:p>
                      </a:txBody>
                      <a:tcPr/>
                    </a:tc>
                    <a:tc>
                      <a:txBody>
                        <a:bodyPr/>
                        <a:lstStyle/>
                        <a:p>
                          <a:pPr algn="ctr"/>
                          <a:r>
                            <a:rPr lang="cs-CZ" sz="1600" i="0" dirty="0"/>
                            <a:t>0,0104</a:t>
                          </a:r>
                        </a:p>
                      </a:txBody>
                      <a:tcPr/>
                    </a:tc>
                    <a:extLst>
                      <a:ext uri="{0D108BD9-81ED-4DB2-BD59-A6C34878D82A}">
                        <a16:rowId xmlns:a16="http://schemas.microsoft.com/office/drawing/2014/main" val="1436760146"/>
                      </a:ext>
                    </a:extLst>
                  </a:tr>
                  <a:tr h="370840">
                    <a:tc>
                      <a:txBody>
                        <a:bodyPr/>
                        <a:lstStyle/>
                        <a:p>
                          <a:r>
                            <a:rPr lang="cs-CZ" sz="1600" dirty="0"/>
                            <a:t>Stříbro  </a:t>
                          </a:r>
                          <a:r>
                            <a:rPr lang="cs-CZ" sz="1600" dirty="0" err="1"/>
                            <a:t>Ag</a:t>
                          </a:r>
                          <a:endParaRPr lang="cs-CZ" sz="1600" dirty="0"/>
                        </a:p>
                      </a:txBody>
                      <a:tcPr/>
                    </a:tc>
                    <a:tc>
                      <a:txBody>
                        <a:bodyPr/>
                        <a:lstStyle/>
                        <a:p>
                          <a:pPr algn="ctr"/>
                          <a:r>
                            <a:rPr lang="cs-CZ" sz="1600" i="0" dirty="0"/>
                            <a:t>1,118</a:t>
                          </a:r>
                        </a:p>
                      </a:txBody>
                      <a:tcPr/>
                    </a:tc>
                    <a:extLst>
                      <a:ext uri="{0D108BD9-81ED-4DB2-BD59-A6C34878D82A}">
                        <a16:rowId xmlns:a16="http://schemas.microsoft.com/office/drawing/2014/main" val="3459653802"/>
                      </a:ext>
                    </a:extLst>
                  </a:tr>
                  <a:tr h="370840">
                    <a:tc>
                      <a:txBody>
                        <a:bodyPr/>
                        <a:lstStyle/>
                        <a:p>
                          <a:r>
                            <a:rPr lang="cs-CZ" sz="1600" dirty="0"/>
                            <a:t>Měď  </a:t>
                          </a:r>
                          <a:r>
                            <a:rPr lang="cs-CZ" sz="1600" dirty="0" err="1"/>
                            <a:t>Cu</a:t>
                          </a:r>
                          <a:endParaRPr lang="cs-CZ" sz="1600" dirty="0"/>
                        </a:p>
                      </a:txBody>
                      <a:tcPr/>
                    </a:tc>
                    <a:tc>
                      <a:txBody>
                        <a:bodyPr/>
                        <a:lstStyle/>
                        <a:p>
                          <a:pPr algn="ctr"/>
                          <a:r>
                            <a:rPr lang="cs-CZ" sz="1600" i="0" dirty="0"/>
                            <a:t>0,329</a:t>
                          </a:r>
                        </a:p>
                      </a:txBody>
                      <a:tcPr/>
                    </a:tc>
                    <a:extLst>
                      <a:ext uri="{0D108BD9-81ED-4DB2-BD59-A6C34878D82A}">
                        <a16:rowId xmlns:a16="http://schemas.microsoft.com/office/drawing/2014/main" val="2974774890"/>
                      </a:ext>
                    </a:extLst>
                  </a:tr>
                  <a:tr h="370840">
                    <a:tc>
                      <a:txBody>
                        <a:bodyPr/>
                        <a:lstStyle/>
                        <a:p>
                          <a:r>
                            <a:rPr lang="cs-CZ" sz="1600" dirty="0"/>
                            <a:t>Chrom  </a:t>
                          </a:r>
                          <a:r>
                            <a:rPr lang="cs-CZ" sz="1600" dirty="0" err="1"/>
                            <a:t>Cr</a:t>
                          </a:r>
                          <a:endParaRPr lang="cs-CZ" sz="1600" dirty="0"/>
                        </a:p>
                      </a:txBody>
                      <a:tcPr/>
                    </a:tc>
                    <a:tc>
                      <a:txBody>
                        <a:bodyPr/>
                        <a:lstStyle/>
                        <a:p>
                          <a:pPr algn="ctr"/>
                          <a:r>
                            <a:rPr lang="cs-CZ" sz="1600" i="0" dirty="0"/>
                            <a:t>0,180</a:t>
                          </a:r>
                        </a:p>
                      </a:txBody>
                      <a:tcPr/>
                    </a:tc>
                    <a:extLst>
                      <a:ext uri="{0D108BD9-81ED-4DB2-BD59-A6C34878D82A}">
                        <a16:rowId xmlns:a16="http://schemas.microsoft.com/office/drawing/2014/main" val="857902492"/>
                      </a:ext>
                    </a:extLst>
                  </a:tr>
                </a:tbl>
              </a:graphicData>
            </a:graphic>
          </p:graphicFrame>
        </mc:Choice>
        <mc:Fallback xmlns="">
          <p:graphicFrame>
            <p:nvGraphicFramePr>
              <p:cNvPr id="15" name="Tabulka 14"/>
              <p:cNvGraphicFramePr>
                <a:graphicFrameLocks noGrp="1"/>
              </p:cNvGraphicFramePr>
              <p:nvPr>
                <p:extLst>
                  <p:ext uri="{D42A27DB-BD31-4B8C-83A1-F6EECF244321}">
                    <p14:modId xmlns:p14="http://schemas.microsoft.com/office/powerpoint/2010/main" val="399968301"/>
                  </p:ext>
                </p:extLst>
              </p:nvPr>
            </p:nvGraphicFramePr>
            <p:xfrm>
              <a:off x="560339" y="4558775"/>
              <a:ext cx="5418666" cy="2062480"/>
            </p:xfrm>
            <a:graphic>
              <a:graphicData uri="http://schemas.openxmlformats.org/drawingml/2006/table">
                <a:tbl>
                  <a:tblPr firstRow="1" bandRow="1">
                    <a:tableStyleId>{5940675A-B579-460E-94D1-54222C63F5DA}</a:tableStyleId>
                  </a:tblPr>
                  <a:tblGrid>
                    <a:gridCol w="2709333">
                      <a:extLst>
                        <a:ext uri="{9D8B030D-6E8A-4147-A177-3AD203B41FA5}">
                          <a16:colId xmlns:a16="http://schemas.microsoft.com/office/drawing/2014/main" val="992254200"/>
                        </a:ext>
                      </a:extLst>
                    </a:gridCol>
                    <a:gridCol w="2709333">
                      <a:extLst>
                        <a:ext uri="{9D8B030D-6E8A-4147-A177-3AD203B41FA5}">
                          <a16:colId xmlns:a16="http://schemas.microsoft.com/office/drawing/2014/main" val="672080020"/>
                        </a:ext>
                      </a:extLst>
                    </a:gridCol>
                  </a:tblGrid>
                  <a:tr h="579120">
                    <a:tc>
                      <a:txBody>
                        <a:bodyPr/>
                        <a:lstStyle/>
                        <a:p>
                          <a:r>
                            <a:rPr lang="cs-CZ" sz="1600" dirty="0" smtClean="0"/>
                            <a:t>Látka</a:t>
                          </a:r>
                          <a:endParaRPr lang="cs-CZ" sz="1600" dirty="0"/>
                        </a:p>
                      </a:txBody>
                      <a:tcPr/>
                    </a:tc>
                    <a:tc>
                      <a:txBody>
                        <a:bodyPr/>
                        <a:lstStyle/>
                        <a:p>
                          <a:endParaRPr lang="cs-CZ"/>
                        </a:p>
                      </a:txBody>
                      <a:tcPr>
                        <a:blipFill>
                          <a:blip r:embed="rId5"/>
                          <a:stretch>
                            <a:fillRect l="-100225" t="-2105" r="-449" b="-264211"/>
                          </a:stretch>
                        </a:blipFill>
                      </a:tcPr>
                    </a:tc>
                    <a:extLst>
                      <a:ext uri="{0D108BD9-81ED-4DB2-BD59-A6C34878D82A}">
                        <a16:rowId xmlns:a16="http://schemas.microsoft.com/office/drawing/2014/main" val="2920483936"/>
                      </a:ext>
                    </a:extLst>
                  </a:tr>
                  <a:tr h="370840">
                    <a:tc>
                      <a:txBody>
                        <a:bodyPr/>
                        <a:lstStyle/>
                        <a:p>
                          <a:r>
                            <a:rPr lang="cs-CZ" sz="1600" dirty="0" smtClean="0"/>
                            <a:t>Vodík H</a:t>
                          </a:r>
                          <a:endParaRPr lang="cs-CZ" sz="1600" dirty="0"/>
                        </a:p>
                      </a:txBody>
                      <a:tcPr/>
                    </a:tc>
                    <a:tc>
                      <a:txBody>
                        <a:bodyPr/>
                        <a:lstStyle/>
                        <a:p>
                          <a:pPr algn="ctr"/>
                          <a:r>
                            <a:rPr lang="cs-CZ" sz="1600" i="0" dirty="0" smtClean="0"/>
                            <a:t>0,0104</a:t>
                          </a:r>
                        </a:p>
                      </a:txBody>
                      <a:tcPr/>
                    </a:tc>
                    <a:extLst>
                      <a:ext uri="{0D108BD9-81ED-4DB2-BD59-A6C34878D82A}">
                        <a16:rowId xmlns:a16="http://schemas.microsoft.com/office/drawing/2014/main" val="1436760146"/>
                      </a:ext>
                    </a:extLst>
                  </a:tr>
                  <a:tr h="370840">
                    <a:tc>
                      <a:txBody>
                        <a:bodyPr/>
                        <a:lstStyle/>
                        <a:p>
                          <a:r>
                            <a:rPr lang="cs-CZ" sz="1600" dirty="0" smtClean="0"/>
                            <a:t>Stříbro  </a:t>
                          </a:r>
                          <a:r>
                            <a:rPr lang="cs-CZ" sz="1600" dirty="0" err="1" smtClean="0"/>
                            <a:t>Ag</a:t>
                          </a:r>
                          <a:endParaRPr lang="cs-CZ" sz="1600" dirty="0"/>
                        </a:p>
                      </a:txBody>
                      <a:tcPr/>
                    </a:tc>
                    <a:tc>
                      <a:txBody>
                        <a:bodyPr/>
                        <a:lstStyle/>
                        <a:p>
                          <a:pPr algn="ctr"/>
                          <a:r>
                            <a:rPr lang="cs-CZ" sz="1600" i="0" dirty="0" smtClean="0"/>
                            <a:t>1,118</a:t>
                          </a:r>
                        </a:p>
                      </a:txBody>
                      <a:tcPr/>
                    </a:tc>
                    <a:extLst>
                      <a:ext uri="{0D108BD9-81ED-4DB2-BD59-A6C34878D82A}">
                        <a16:rowId xmlns:a16="http://schemas.microsoft.com/office/drawing/2014/main" val="3459653802"/>
                      </a:ext>
                    </a:extLst>
                  </a:tr>
                  <a:tr h="370840">
                    <a:tc>
                      <a:txBody>
                        <a:bodyPr/>
                        <a:lstStyle/>
                        <a:p>
                          <a:r>
                            <a:rPr lang="cs-CZ" sz="1600" dirty="0" smtClean="0"/>
                            <a:t>Měď  </a:t>
                          </a:r>
                          <a:r>
                            <a:rPr lang="cs-CZ" sz="1600" dirty="0" err="1" smtClean="0"/>
                            <a:t>Cu</a:t>
                          </a:r>
                          <a:endParaRPr lang="cs-CZ" sz="1600" dirty="0"/>
                        </a:p>
                      </a:txBody>
                      <a:tcPr/>
                    </a:tc>
                    <a:tc>
                      <a:txBody>
                        <a:bodyPr/>
                        <a:lstStyle/>
                        <a:p>
                          <a:pPr algn="ctr"/>
                          <a:r>
                            <a:rPr lang="cs-CZ" sz="1600" i="0" dirty="0" smtClean="0"/>
                            <a:t>0,329</a:t>
                          </a:r>
                        </a:p>
                      </a:txBody>
                      <a:tcPr/>
                    </a:tc>
                    <a:extLst>
                      <a:ext uri="{0D108BD9-81ED-4DB2-BD59-A6C34878D82A}">
                        <a16:rowId xmlns:a16="http://schemas.microsoft.com/office/drawing/2014/main" val="2974774890"/>
                      </a:ext>
                    </a:extLst>
                  </a:tr>
                  <a:tr h="370840">
                    <a:tc>
                      <a:txBody>
                        <a:bodyPr/>
                        <a:lstStyle/>
                        <a:p>
                          <a:r>
                            <a:rPr lang="cs-CZ" sz="1600" dirty="0" smtClean="0"/>
                            <a:t>Chrom  </a:t>
                          </a:r>
                          <a:r>
                            <a:rPr lang="cs-CZ" sz="1600" dirty="0" err="1" smtClean="0"/>
                            <a:t>Cr</a:t>
                          </a:r>
                          <a:endParaRPr lang="cs-CZ" sz="1600" dirty="0"/>
                        </a:p>
                      </a:txBody>
                      <a:tcPr/>
                    </a:tc>
                    <a:tc>
                      <a:txBody>
                        <a:bodyPr/>
                        <a:lstStyle/>
                        <a:p>
                          <a:pPr algn="ctr"/>
                          <a:r>
                            <a:rPr lang="cs-CZ" sz="1600" i="0" dirty="0" smtClean="0"/>
                            <a:t>0,180</a:t>
                          </a:r>
                        </a:p>
                      </a:txBody>
                      <a:tcPr/>
                    </a:tc>
                    <a:extLst>
                      <a:ext uri="{0D108BD9-81ED-4DB2-BD59-A6C34878D82A}">
                        <a16:rowId xmlns:a16="http://schemas.microsoft.com/office/drawing/2014/main" val="857902492"/>
                      </a:ext>
                    </a:extLst>
                  </a:tr>
                </a:tbl>
              </a:graphicData>
            </a:graphic>
          </p:graphicFrame>
        </mc:Fallback>
      </mc:AlternateContent>
      <p:sp>
        <p:nvSpPr>
          <p:cNvPr id="7" name="Zástupný symbol pro číslo snímku 6">
            <a:extLst>
              <a:ext uri="{FF2B5EF4-FFF2-40B4-BE49-F238E27FC236}">
                <a16:creationId xmlns:a16="http://schemas.microsoft.com/office/drawing/2014/main" id="{324123C1-5B1B-3B17-9C34-4377F995DC94}"/>
              </a:ext>
            </a:extLst>
          </p:cNvPr>
          <p:cNvSpPr>
            <a:spLocks noGrp="1"/>
          </p:cNvSpPr>
          <p:nvPr>
            <p:ph type="sldNum" sz="quarter" idx="12"/>
          </p:nvPr>
        </p:nvSpPr>
        <p:spPr/>
        <p:txBody>
          <a:bodyPr/>
          <a:lstStyle/>
          <a:p>
            <a:fld id="{B16A151C-A50F-4066-95C8-1D1031B04997}" type="slidenum">
              <a:rPr lang="cs-CZ" smtClean="0"/>
              <a:t>8</a:t>
            </a:fld>
            <a:endParaRPr lang="cs-CZ"/>
          </a:p>
        </p:txBody>
      </p:sp>
    </p:spTree>
    <p:extLst>
      <p:ext uri="{BB962C8B-B14F-4D97-AF65-F5344CB8AC3E}">
        <p14:creationId xmlns:p14="http://schemas.microsoft.com/office/powerpoint/2010/main" val="3113275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97164" y="277091"/>
            <a:ext cx="4008581"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Obdélník 2"/>
              <p:cNvSpPr/>
              <p:nvPr/>
            </p:nvSpPr>
            <p:spPr>
              <a:xfrm>
                <a:off x="397164" y="646423"/>
                <a:ext cx="11480800" cy="4370427"/>
              </a:xfrm>
              <a:prstGeom prst="rect">
                <a:avLst/>
              </a:prstGeom>
            </p:spPr>
            <p:txBody>
              <a:bodyPr wrap="square">
                <a:spAutoFit/>
              </a:bodyPr>
              <a:lstStyle/>
              <a:p>
                <a:r>
                  <a:rPr lang="cs-CZ" dirty="0"/>
                  <a:t>Při galvanickém pokovování procházel elektrolytem proud 2 A po dobu 15 min. Určete hmotnost mědi, která se vyloučila na katodě. Elektrochemický ekvivalent mědi je </a:t>
                </a:r>
                <a14:m>
                  <m:oMath xmlns:m="http://schemas.openxmlformats.org/officeDocument/2006/math">
                    <m:r>
                      <a:rPr lang="cs-CZ" i="1" dirty="0" smtClean="0">
                        <a:latin typeface="Cambria Math" panose="02040503050406030204" pitchFamily="18" charset="0"/>
                      </a:rPr>
                      <m:t>𝐴</m:t>
                    </m:r>
                    <m:r>
                      <a:rPr lang="cs-CZ" b="0" i="1" dirty="0" smtClean="0">
                        <a:latin typeface="Cambria Math" panose="02040503050406030204" pitchFamily="18" charset="0"/>
                      </a:rPr>
                      <m:t> </m:t>
                    </m:r>
                  </m:oMath>
                </a14:m>
                <a:r>
                  <a:rPr lang="cs-CZ" dirty="0"/>
                  <a:t>= 0,329 mg .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C</m:t>
                        </m:r>
                      </m:e>
                      <m:sup>
                        <m:r>
                          <a:rPr lang="cs-CZ" b="0" i="1" smtClean="0">
                            <a:latin typeface="Cambria Math" panose="02040503050406030204" pitchFamily="18" charset="0"/>
                          </a:rPr>
                          <m:t>−1</m:t>
                        </m:r>
                      </m:sup>
                    </m:sSup>
                  </m:oMath>
                </a14:m>
                <a:r>
                  <a:rPr lang="cs-CZ" dirty="0"/>
                  <a:t>.</a:t>
                </a:r>
              </a:p>
              <a:p>
                <a:endParaRPr lang="cs-CZ" sz="800" dirty="0"/>
              </a:p>
              <a:p>
                <a:r>
                  <a:rPr lang="cs-CZ" dirty="0"/>
                  <a:t>Řešení:</a:t>
                </a:r>
              </a:p>
              <a:p>
                <a14:m>
                  <m:oMath xmlns:m="http://schemas.openxmlformats.org/officeDocument/2006/math">
                    <m:r>
                      <a:rPr lang="cs-CZ" i="1" dirty="0">
                        <a:latin typeface="Cambria Math" panose="02040503050406030204" pitchFamily="18" charset="0"/>
                      </a:rPr>
                      <m:t>𝐴</m:t>
                    </m:r>
                    <m:r>
                      <a:rPr lang="cs-CZ" i="1" dirty="0">
                        <a:latin typeface="Cambria Math" panose="02040503050406030204" pitchFamily="18" charset="0"/>
                      </a:rPr>
                      <m:t> </m:t>
                    </m:r>
                  </m:oMath>
                </a14:m>
                <a:r>
                  <a:rPr lang="cs-CZ" dirty="0"/>
                  <a:t>= 0,329 mg . </a:t>
                </a:r>
                <a14:m>
                  <m:oMath xmlns:m="http://schemas.openxmlformats.org/officeDocument/2006/math">
                    <m:sSup>
                      <m:sSupPr>
                        <m:ctrlPr>
                          <a:rPr lang="cs-CZ" i="1">
                            <a:latin typeface="Cambria Math" panose="02040503050406030204" pitchFamily="18" charset="0"/>
                          </a:rPr>
                        </m:ctrlPr>
                      </m:sSupPr>
                      <m:e>
                        <m:r>
                          <m:rPr>
                            <m:sty m:val="p"/>
                          </m:rPr>
                          <a:rPr lang="cs-CZ">
                            <a:latin typeface="Cambria Math" panose="02040503050406030204" pitchFamily="18" charset="0"/>
                          </a:rPr>
                          <m:t>C</m:t>
                        </m:r>
                      </m:e>
                      <m:sup>
                        <m:r>
                          <a:rPr lang="cs-CZ" i="1">
                            <a:latin typeface="Cambria Math" panose="02040503050406030204" pitchFamily="18" charset="0"/>
                          </a:rPr>
                          <m:t>−1</m:t>
                        </m:r>
                      </m:sup>
                    </m:sSup>
                    <m:r>
                      <a:rPr lang="cs-CZ" b="0" i="0" smtClean="0">
                        <a:latin typeface="Cambria Math" panose="02040503050406030204" pitchFamily="18" charset="0"/>
                      </a:rPr>
                      <m:t>, </m:t>
                    </m:r>
                    <m:r>
                      <a:rPr lang="cs-CZ" b="0" i="1" smtClean="0">
                        <a:latin typeface="Cambria Math" panose="02040503050406030204" pitchFamily="18" charset="0"/>
                      </a:rPr>
                      <m:t>𝑡</m:t>
                    </m:r>
                    <m:r>
                      <a:rPr lang="cs-CZ" b="0" i="1" smtClean="0">
                        <a:latin typeface="Cambria Math" panose="02040503050406030204" pitchFamily="18" charset="0"/>
                      </a:rPr>
                      <m:t>=15 </m:t>
                    </m:r>
                    <m:r>
                      <m:rPr>
                        <m:sty m:val="p"/>
                      </m:rPr>
                      <a:rPr lang="cs-CZ" b="0" i="0" smtClean="0">
                        <a:latin typeface="Cambria Math" panose="02040503050406030204" pitchFamily="18" charset="0"/>
                      </a:rPr>
                      <m:t>min</m:t>
                    </m:r>
                    <m:r>
                      <a:rPr lang="cs-CZ" b="0" i="0" smtClean="0">
                        <a:latin typeface="Cambria Math" panose="02040503050406030204" pitchFamily="18" charset="0"/>
                      </a:rPr>
                      <m:t>=900 </m:t>
                    </m:r>
                    <m:r>
                      <m:rPr>
                        <m:sty m:val="p"/>
                      </m:rPr>
                      <a:rPr lang="cs-CZ" b="0" i="0" smtClean="0">
                        <a:latin typeface="Cambria Math" panose="02040503050406030204" pitchFamily="18" charset="0"/>
                      </a:rPr>
                      <m:t>s</m:t>
                    </m:r>
                    <m:r>
                      <a:rPr lang="cs-CZ" b="0" i="0" smtClean="0">
                        <a:latin typeface="Cambria Math" panose="02040503050406030204" pitchFamily="18" charset="0"/>
                      </a:rPr>
                      <m:t>, </m:t>
                    </m:r>
                    <m:r>
                      <a:rPr lang="cs-CZ" b="0" i="1" smtClean="0">
                        <a:latin typeface="Cambria Math" panose="02040503050406030204" pitchFamily="18" charset="0"/>
                      </a:rPr>
                      <m:t>𝑚</m:t>
                    </m:r>
                    <m:r>
                      <a:rPr lang="cs-CZ" b="0" i="1" smtClean="0">
                        <a:latin typeface="Cambria Math" panose="02040503050406030204" pitchFamily="18" charset="0"/>
                      </a:rPr>
                      <m:t>=?</m:t>
                    </m:r>
                  </m:oMath>
                </a14:m>
                <a:endParaRPr lang="cs-CZ" dirty="0"/>
              </a:p>
              <a:p>
                <a:endParaRPr lang="cs-CZ" dirty="0"/>
              </a:p>
              <a:p>
                <a:r>
                  <a:rPr lang="cs-CZ" dirty="0"/>
                  <a:t>Použijeme Faradayův zákon:</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rPr>
                        <m:t>𝐴</m:t>
                      </m:r>
                      <m:r>
                        <a:rPr lang="cs-CZ" b="0" i="1" smtClean="0">
                          <a:latin typeface="Cambria Math" panose="02040503050406030204" pitchFamily="18" charset="0"/>
                        </a:rPr>
                        <m:t> . </m:t>
                      </m:r>
                      <m:r>
                        <a:rPr lang="cs-CZ" b="0" i="1" smtClean="0">
                          <a:latin typeface="Cambria Math" panose="02040503050406030204" pitchFamily="18" charset="0"/>
                        </a:rPr>
                        <m:t>𝐼</m:t>
                      </m:r>
                      <m:r>
                        <a:rPr lang="cs-CZ" b="0" i="1" smtClean="0">
                          <a:latin typeface="Cambria Math" panose="02040503050406030204" pitchFamily="18" charset="0"/>
                        </a:rPr>
                        <m:t> . </m:t>
                      </m:r>
                      <m:r>
                        <a:rPr lang="cs-CZ" b="0" i="1" smtClean="0">
                          <a:latin typeface="Cambria Math" panose="02040503050406030204" pitchFamily="18" charset="0"/>
                        </a:rPr>
                        <m:t>𝑡</m:t>
                      </m:r>
                    </m:oMath>
                  </m:oMathPara>
                </a14:m>
                <a:endParaRPr lang="cs-CZ" dirty="0"/>
              </a:p>
              <a:p>
                <a:r>
                  <a:rPr lang="cs-CZ" b="1" dirty="0"/>
                  <a:t>Výpočet</a:t>
                </a:r>
              </a:p>
              <a:p>
                <a:endParaRPr lang="cs-CZ" b="1"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=0,329 . 2 . 900=592,2 </m:t>
                      </m:r>
                      <m:r>
                        <m:rPr>
                          <m:sty m:val="p"/>
                        </m:rPr>
                        <a:rPr lang="cs-CZ" b="0" i="0" smtClean="0">
                          <a:latin typeface="Cambria Math" panose="02040503050406030204" pitchFamily="18" charset="0"/>
                        </a:rPr>
                        <m:t>mg</m:t>
                      </m:r>
                    </m:oMath>
                  </m:oMathPara>
                </a14:m>
                <a:endParaRPr lang="cs-CZ" dirty="0"/>
              </a:p>
              <a:p>
                <a:endParaRPr lang="cs-CZ" dirty="0"/>
              </a:p>
              <a:p>
                <a:r>
                  <a:rPr lang="cs-CZ" b="1" dirty="0"/>
                  <a:t>Odpověď</a:t>
                </a:r>
              </a:p>
              <a:p>
                <a:r>
                  <a:rPr lang="cs-CZ" dirty="0"/>
                  <a:t>Na katodě se vyloučí přibližně:</a:t>
                </a:r>
              </a:p>
              <a:p>
                <a:endParaRPr lang="cs-CZ" dirty="0"/>
              </a:p>
              <a:p>
                <a:pPr algn="ct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=0,592 </m:t>
                    </m:r>
                    <m:r>
                      <m:rPr>
                        <m:sty m:val="p"/>
                      </m:rPr>
                      <a:rPr lang="cs-CZ" b="0" i="0" smtClean="0">
                        <a:latin typeface="Cambria Math" panose="02040503050406030204" pitchFamily="18" charset="0"/>
                        <a:ea typeface="Cambria Math" panose="02040503050406030204" pitchFamily="18" charset="0"/>
                      </a:rPr>
                      <m:t>mg</m:t>
                    </m:r>
                    <m:r>
                      <a:rPr lang="cs-CZ" b="0" i="1" smtClean="0">
                        <a:latin typeface="Cambria Math" panose="02040503050406030204" pitchFamily="18" charset="0"/>
                        <a:ea typeface="Cambria Math" panose="02040503050406030204" pitchFamily="18" charset="0"/>
                      </a:rPr>
                      <m:t>≈0,59 </m:t>
                    </m:r>
                    <m:r>
                      <m:rPr>
                        <m:sty m:val="p"/>
                      </m:rPr>
                      <a:rPr lang="cs-CZ" b="0" i="0" smtClean="0">
                        <a:latin typeface="Cambria Math" panose="02040503050406030204" pitchFamily="18" charset="0"/>
                        <a:ea typeface="Cambria Math" panose="02040503050406030204" pitchFamily="18" charset="0"/>
                      </a:rPr>
                      <m:t>g</m:t>
                    </m:r>
                  </m:oMath>
                </a14:m>
                <a:r>
                  <a:rPr lang="cs-CZ" dirty="0"/>
                  <a:t>  mědi</a:t>
                </a:r>
              </a:p>
            </p:txBody>
          </p:sp>
        </mc:Choice>
        <mc:Fallback xmlns="">
          <p:sp>
            <p:nvSpPr>
              <p:cNvPr id="3" name="Obdélník 2"/>
              <p:cNvSpPr>
                <a:spLocks noRot="1" noChangeAspect="1" noMove="1" noResize="1" noEditPoints="1" noAdjustHandles="1" noChangeArrowheads="1" noChangeShapeType="1" noTextEdit="1"/>
              </p:cNvSpPr>
              <p:nvPr/>
            </p:nvSpPr>
            <p:spPr>
              <a:xfrm>
                <a:off x="397164" y="646423"/>
                <a:ext cx="11480800" cy="4370427"/>
              </a:xfrm>
              <a:prstGeom prst="rect">
                <a:avLst/>
              </a:prstGeom>
              <a:blipFill>
                <a:blip r:embed="rId2"/>
                <a:stretch>
                  <a:fillRect l="-425" t="-697" b="-1255"/>
                </a:stretch>
              </a:blipFill>
            </p:spPr>
            <p:txBody>
              <a:bodyPr/>
              <a:lstStyle/>
              <a:p>
                <a:r>
                  <a:rPr lang="cs-CZ">
                    <a:noFill/>
                  </a:rPr>
                  <a:t> </a:t>
                </a:r>
              </a:p>
            </p:txBody>
          </p:sp>
        </mc:Fallback>
      </mc:AlternateContent>
      <p:cxnSp>
        <p:nvCxnSpPr>
          <p:cNvPr id="5" name="Přímá spojnice 4"/>
          <p:cNvCxnSpPr/>
          <p:nvPr/>
        </p:nvCxnSpPr>
        <p:spPr>
          <a:xfrm>
            <a:off x="397164" y="2037544"/>
            <a:ext cx="11480800" cy="0"/>
          </a:xfrm>
          <a:prstGeom prst="line">
            <a:avLst/>
          </a:prstGeom>
        </p:spPr>
        <p:style>
          <a:lnRef idx="1">
            <a:schemeClr val="dk1"/>
          </a:lnRef>
          <a:fillRef idx="0">
            <a:schemeClr val="dk1"/>
          </a:fillRef>
          <a:effectRef idx="0">
            <a:schemeClr val="dk1"/>
          </a:effectRef>
          <a:fontRef idx="minor">
            <a:schemeClr val="tx1"/>
          </a:fontRef>
        </p:style>
      </p:cxnSp>
      <p:pic>
        <p:nvPicPr>
          <p:cNvPr id="4" name="Obrázek 3">
            <a:extLst>
              <a:ext uri="{FF2B5EF4-FFF2-40B4-BE49-F238E27FC236}">
                <a16:creationId xmlns:a16="http://schemas.microsoft.com/office/drawing/2014/main" id="{89EB4B84-3C1A-56FD-8650-819D43DB56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95222" y="2218516"/>
            <a:ext cx="2469602" cy="3646970"/>
          </a:xfrm>
          <a:prstGeom prst="rect">
            <a:avLst/>
          </a:prstGeom>
        </p:spPr>
      </p:pic>
      <p:sp>
        <p:nvSpPr>
          <p:cNvPr id="6" name="Zástupný symbol pro číslo snímku 5">
            <a:extLst>
              <a:ext uri="{FF2B5EF4-FFF2-40B4-BE49-F238E27FC236}">
                <a16:creationId xmlns:a16="http://schemas.microsoft.com/office/drawing/2014/main" id="{EB2D32FA-B30E-D9C4-3C87-CC837A4B43B2}"/>
              </a:ext>
            </a:extLst>
          </p:cNvPr>
          <p:cNvSpPr>
            <a:spLocks noGrp="1"/>
          </p:cNvSpPr>
          <p:nvPr>
            <p:ph type="sldNum" sz="quarter" idx="12"/>
          </p:nvPr>
        </p:nvSpPr>
        <p:spPr/>
        <p:txBody>
          <a:bodyPr/>
          <a:lstStyle/>
          <a:p>
            <a:fld id="{B16A151C-A50F-4066-95C8-1D1031B04997}" type="slidenum">
              <a:rPr lang="cs-CZ" smtClean="0"/>
              <a:t>9</a:t>
            </a:fld>
            <a:endParaRPr lang="cs-CZ"/>
          </a:p>
        </p:txBody>
      </p:sp>
    </p:spTree>
    <p:extLst>
      <p:ext uri="{BB962C8B-B14F-4D97-AF65-F5344CB8AC3E}">
        <p14:creationId xmlns:p14="http://schemas.microsoft.com/office/powerpoint/2010/main" val="1513576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p:cNvSpPr txBox="1"/>
              <p:nvPr/>
            </p:nvSpPr>
            <p:spPr>
              <a:xfrm>
                <a:off x="389856" y="694637"/>
                <a:ext cx="3956002" cy="3785652"/>
              </a:xfrm>
              <a:prstGeom prst="rect">
                <a:avLst/>
              </a:prstGeom>
              <a:noFill/>
            </p:spPr>
            <p:txBody>
              <a:bodyPr wrap="square" rtlCol="0">
                <a:spAutoFit/>
              </a:bodyPr>
              <a:lstStyle/>
              <a:p>
                <a:r>
                  <a:rPr lang="cs-CZ" sz="1600" dirty="0"/>
                  <a:t>Kovy se v přírodě vyskytují převážně v podobě sloučenin, například oxidů. Příkladem je hliníková ruda bauxit, oxid hlinitý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𝐴𝑙</m:t>
                        </m:r>
                      </m:e>
                      <m:sub>
                        <m:r>
                          <a:rPr lang="cs-CZ" sz="1600" b="0" i="1" smtClean="0">
                            <a:latin typeface="Cambria Math" panose="02040503050406030204" pitchFamily="18" charset="0"/>
                          </a:rPr>
                          <m:t>2</m:t>
                        </m:r>
                      </m:sub>
                    </m:sSub>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𝑂</m:t>
                        </m:r>
                      </m:e>
                      <m:sub>
                        <m:r>
                          <a:rPr lang="cs-CZ" sz="1600" b="0" i="1" smtClean="0">
                            <a:latin typeface="Cambria Math" panose="02040503050406030204" pitchFamily="18" charset="0"/>
                          </a:rPr>
                          <m:t>3</m:t>
                        </m:r>
                      </m:sub>
                    </m:sSub>
                  </m:oMath>
                </a14:m>
                <a:r>
                  <a:rPr lang="cs-CZ" sz="1600" dirty="0"/>
                  <a:t>. </a:t>
                </a:r>
              </a:p>
              <a:p>
                <a:endParaRPr lang="cs-CZ" sz="1600" dirty="0"/>
              </a:p>
              <a:p>
                <a:r>
                  <a:rPr lang="cs-CZ" sz="1600" dirty="0"/>
                  <a:t>Elektrolýza roztavené směsi rudy </a:t>
                </a:r>
              </a:p>
              <a:p>
                <a:r>
                  <a:rPr lang="cs-CZ" sz="1600" dirty="0"/>
                  <a:t>s potřebnými přísadami se provádí v uhlíkové vaně, která je katodou, tj. zápornou elektrodou. Anodu tvoří uhlíkové elektrody ve tvaru tyčí. </a:t>
                </a:r>
              </a:p>
              <a:p>
                <a:endParaRPr lang="cs-CZ" sz="1600" dirty="0"/>
              </a:p>
              <a:p>
                <a:r>
                  <a:rPr lang="cs-CZ" sz="1600" dirty="0"/>
                  <a:t>Roztavený hliník, který při elektrolýze vzniká, se hromadí u dna vany a odtud se vypouští. </a:t>
                </a:r>
              </a:p>
              <a:p>
                <a:endParaRPr lang="cs-CZ" sz="1600" dirty="0"/>
              </a:p>
              <a:p>
                <a:r>
                  <a:rPr lang="cs-CZ" sz="1600" dirty="0"/>
                  <a:t>Nevýhodou této technologie je velká spotřeba elektrické energie.</a:t>
                </a:r>
              </a:p>
            </p:txBody>
          </p:sp>
        </mc:Choice>
        <mc:Fallback xmlns="">
          <p:sp>
            <p:nvSpPr>
              <p:cNvPr id="4" name="TextovéPole 3"/>
              <p:cNvSpPr txBox="1">
                <a:spLocks noRot="1" noChangeAspect="1" noMove="1" noResize="1" noEditPoints="1" noAdjustHandles="1" noChangeArrowheads="1" noChangeShapeType="1" noTextEdit="1"/>
              </p:cNvSpPr>
              <p:nvPr/>
            </p:nvSpPr>
            <p:spPr>
              <a:xfrm>
                <a:off x="389856" y="694637"/>
                <a:ext cx="3956002" cy="3785652"/>
              </a:xfrm>
              <a:prstGeom prst="rect">
                <a:avLst/>
              </a:prstGeom>
              <a:blipFill>
                <a:blip r:embed="rId2"/>
                <a:stretch>
                  <a:fillRect l="-924" t="-483" r="-1387" b="-1127"/>
                </a:stretch>
              </a:blipFill>
            </p:spPr>
            <p:txBody>
              <a:bodyPr/>
              <a:lstStyle/>
              <a:p>
                <a:r>
                  <a:rPr lang="cs-CZ">
                    <a:noFill/>
                  </a:rPr>
                  <a:t> </a:t>
                </a:r>
              </a:p>
            </p:txBody>
          </p:sp>
        </mc:Fallback>
      </mc:AlternateContent>
      <p:sp>
        <p:nvSpPr>
          <p:cNvPr id="2" name="Obdélník 1"/>
          <p:cNvSpPr/>
          <p:nvPr/>
        </p:nvSpPr>
        <p:spPr>
          <a:xfrm>
            <a:off x="389856" y="176669"/>
            <a:ext cx="2704971" cy="369332"/>
          </a:xfrm>
          <a:prstGeom prst="rect">
            <a:avLst/>
          </a:prstGeom>
        </p:spPr>
        <p:txBody>
          <a:bodyPr wrap="none">
            <a:spAutoFit/>
          </a:bodyPr>
          <a:lstStyle/>
          <a:p>
            <a:r>
              <a:rPr lang="cs-CZ" b="1" dirty="0"/>
              <a:t>Elektrolytická výroba kovů</a:t>
            </a:r>
          </a:p>
        </p:txBody>
      </p:sp>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2790" y="4628925"/>
            <a:ext cx="2700952" cy="1614362"/>
          </a:xfrm>
          <a:prstGeom prst="rect">
            <a:avLst/>
          </a:prstGeom>
        </p:spPr>
      </p:pic>
      <p:pic>
        <p:nvPicPr>
          <p:cNvPr id="5" name="Obrázek 4"/>
          <p:cNvPicPr>
            <a:picLocks noChangeAspect="1"/>
          </p:cNvPicPr>
          <p:nvPr/>
        </p:nvPicPr>
        <p:blipFill>
          <a:blip r:embed="rId4"/>
          <a:stretch>
            <a:fillRect/>
          </a:stretch>
        </p:blipFill>
        <p:spPr>
          <a:xfrm>
            <a:off x="4345858" y="370633"/>
            <a:ext cx="7732117" cy="6066618"/>
          </a:xfrm>
          <a:prstGeom prst="rect">
            <a:avLst/>
          </a:prstGeom>
        </p:spPr>
      </p:pic>
      <p:sp>
        <p:nvSpPr>
          <p:cNvPr id="3" name="Zástupný symbol pro číslo snímku 2">
            <a:extLst>
              <a:ext uri="{FF2B5EF4-FFF2-40B4-BE49-F238E27FC236}">
                <a16:creationId xmlns:a16="http://schemas.microsoft.com/office/drawing/2014/main" id="{2957A745-6485-05C1-DF61-A241E016FAD4}"/>
              </a:ext>
            </a:extLst>
          </p:cNvPr>
          <p:cNvSpPr>
            <a:spLocks noGrp="1"/>
          </p:cNvSpPr>
          <p:nvPr>
            <p:ph type="sldNum" sz="quarter" idx="12"/>
          </p:nvPr>
        </p:nvSpPr>
        <p:spPr/>
        <p:txBody>
          <a:bodyPr/>
          <a:lstStyle/>
          <a:p>
            <a:fld id="{B16A151C-A50F-4066-95C8-1D1031B04997}" type="slidenum">
              <a:rPr lang="cs-CZ" smtClean="0"/>
              <a:t>10</a:t>
            </a:fld>
            <a:endParaRPr lang="cs-CZ"/>
          </a:p>
        </p:txBody>
      </p:sp>
    </p:spTree>
    <p:extLst>
      <p:ext uri="{BB962C8B-B14F-4D97-AF65-F5344CB8AC3E}">
        <p14:creationId xmlns:p14="http://schemas.microsoft.com/office/powerpoint/2010/main" val="2849497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p:cNvSpPr txBox="1"/>
          <p:nvPr/>
        </p:nvSpPr>
        <p:spPr>
          <a:xfrm>
            <a:off x="314681" y="720216"/>
            <a:ext cx="3362584" cy="5016758"/>
          </a:xfrm>
          <a:prstGeom prst="rect">
            <a:avLst/>
          </a:prstGeom>
          <a:noFill/>
        </p:spPr>
        <p:txBody>
          <a:bodyPr wrap="square" rtlCol="0">
            <a:spAutoFit/>
          </a:bodyPr>
          <a:lstStyle/>
          <a:p>
            <a:r>
              <a:rPr lang="cs-CZ" sz="1600" dirty="0"/>
              <a:t>Elektrolytické čištění surových kovů umožňuje odstranit z kovu nežádoucí příměsi. </a:t>
            </a:r>
          </a:p>
          <a:p>
            <a:r>
              <a:rPr lang="cs-CZ" sz="1600" dirty="0"/>
              <a:t>Například pro elektrotechnické účely je potřebná čistá měď, poněvadž její odpor je podstatně nižší než odpor surové mědí vyráběné v hutích. </a:t>
            </a:r>
          </a:p>
          <a:p>
            <a:endParaRPr lang="cs-CZ" sz="1600" dirty="0"/>
          </a:p>
          <a:p>
            <a:r>
              <a:rPr lang="cs-CZ" sz="1600" dirty="0"/>
              <a:t>Z mědi určené k elektrolytickému čištění se zhotovují tlusté desky, které se vloží do elektrolytické vany jako anody, tj. kladné elektrody. </a:t>
            </a:r>
          </a:p>
          <a:p>
            <a:r>
              <a:rPr lang="cs-CZ" sz="1600" dirty="0"/>
              <a:t>Katodou je tenká deska z čisté mědi a jako elektrolyt se používá vodný roztok síranu měďnatého. </a:t>
            </a:r>
          </a:p>
          <a:p>
            <a:r>
              <a:rPr lang="cs-CZ" sz="1600" dirty="0"/>
              <a:t>Elektrolýza probíhá při určitém napětí, při níž se na katodě vylučuje čistá měď a ostatní příměsi klesají ke dnu jako kal. Podobným způsobem se získávají i jiné kovy, například nikl, zinek aj.</a:t>
            </a:r>
          </a:p>
        </p:txBody>
      </p:sp>
      <p:sp>
        <p:nvSpPr>
          <p:cNvPr id="3" name="Obdélník 2"/>
          <p:cNvSpPr/>
          <p:nvPr/>
        </p:nvSpPr>
        <p:spPr>
          <a:xfrm>
            <a:off x="228927" y="206166"/>
            <a:ext cx="3615798" cy="369332"/>
          </a:xfrm>
          <a:prstGeom prst="rect">
            <a:avLst/>
          </a:prstGeom>
        </p:spPr>
        <p:txBody>
          <a:bodyPr wrap="none">
            <a:spAutoFit/>
          </a:bodyPr>
          <a:lstStyle/>
          <a:p>
            <a:r>
              <a:rPr lang="cs-CZ" b="1" dirty="0"/>
              <a:t>Elektrolytické čištění surových kovů </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7953" y="2048481"/>
            <a:ext cx="2264655" cy="3021115"/>
          </a:xfrm>
          <a:prstGeom prst="rect">
            <a:avLst/>
          </a:prstGeom>
        </p:spPr>
      </p:pic>
      <p:pic>
        <p:nvPicPr>
          <p:cNvPr id="2" name="Obrázek 1"/>
          <p:cNvPicPr>
            <a:picLocks noChangeAspect="1"/>
          </p:cNvPicPr>
          <p:nvPr/>
        </p:nvPicPr>
        <p:blipFill>
          <a:blip r:embed="rId3"/>
          <a:stretch>
            <a:fillRect/>
          </a:stretch>
        </p:blipFill>
        <p:spPr>
          <a:xfrm>
            <a:off x="3844725" y="508267"/>
            <a:ext cx="5616000" cy="6101542"/>
          </a:xfrm>
          <a:prstGeom prst="rect">
            <a:avLst/>
          </a:prstGeom>
        </p:spPr>
      </p:pic>
      <p:sp>
        <p:nvSpPr>
          <p:cNvPr id="4" name="Zástupný symbol pro číslo snímku 3">
            <a:extLst>
              <a:ext uri="{FF2B5EF4-FFF2-40B4-BE49-F238E27FC236}">
                <a16:creationId xmlns:a16="http://schemas.microsoft.com/office/drawing/2014/main" id="{F0D85333-F376-42BB-3238-EFF497844DD1}"/>
              </a:ext>
            </a:extLst>
          </p:cNvPr>
          <p:cNvSpPr>
            <a:spLocks noGrp="1"/>
          </p:cNvSpPr>
          <p:nvPr>
            <p:ph type="sldNum" sz="quarter" idx="12"/>
          </p:nvPr>
        </p:nvSpPr>
        <p:spPr/>
        <p:txBody>
          <a:bodyPr/>
          <a:lstStyle/>
          <a:p>
            <a:fld id="{B16A151C-A50F-4066-95C8-1D1031B04997}" type="slidenum">
              <a:rPr lang="cs-CZ" smtClean="0"/>
              <a:t>11</a:t>
            </a:fld>
            <a:endParaRPr lang="cs-CZ"/>
          </a:p>
        </p:txBody>
      </p:sp>
    </p:spTree>
    <p:extLst>
      <p:ext uri="{BB962C8B-B14F-4D97-AF65-F5344CB8AC3E}">
        <p14:creationId xmlns:p14="http://schemas.microsoft.com/office/powerpoint/2010/main" val="9740467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a:stretch>
            <a:fillRect/>
          </a:stretch>
        </p:blipFill>
        <p:spPr>
          <a:xfrm>
            <a:off x="39328" y="334294"/>
            <a:ext cx="12103509" cy="6051755"/>
          </a:xfrm>
          <a:prstGeom prst="rect">
            <a:avLst/>
          </a:prstGeom>
        </p:spPr>
      </p:pic>
      <p:sp>
        <p:nvSpPr>
          <p:cNvPr id="2" name="Zástupný symbol pro číslo snímku 1">
            <a:extLst>
              <a:ext uri="{FF2B5EF4-FFF2-40B4-BE49-F238E27FC236}">
                <a16:creationId xmlns:a16="http://schemas.microsoft.com/office/drawing/2014/main" id="{09879F29-51D7-EF4E-81D5-18111A1401D5}"/>
              </a:ext>
            </a:extLst>
          </p:cNvPr>
          <p:cNvSpPr>
            <a:spLocks noGrp="1"/>
          </p:cNvSpPr>
          <p:nvPr>
            <p:ph type="sldNum" sz="quarter" idx="12"/>
          </p:nvPr>
        </p:nvSpPr>
        <p:spPr/>
        <p:txBody>
          <a:bodyPr/>
          <a:lstStyle/>
          <a:p>
            <a:fld id="{B16A151C-A50F-4066-95C8-1D1031B04997}" type="slidenum">
              <a:rPr lang="cs-CZ" smtClean="0"/>
              <a:t>12</a:t>
            </a:fld>
            <a:endParaRPr lang="cs-CZ"/>
          </a:p>
        </p:txBody>
      </p:sp>
    </p:spTree>
    <p:extLst>
      <p:ext uri="{BB962C8B-B14F-4D97-AF65-F5344CB8AC3E}">
        <p14:creationId xmlns:p14="http://schemas.microsoft.com/office/powerpoint/2010/main" val="2093894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F1B38CA-D143-6DDD-496D-B358CD14D8B8}"/>
              </a:ext>
            </a:extLst>
          </p:cNvPr>
          <p:cNvSpPr txBox="1"/>
          <p:nvPr/>
        </p:nvSpPr>
        <p:spPr>
          <a:xfrm>
            <a:off x="365760" y="341906"/>
            <a:ext cx="3005593" cy="369332"/>
          </a:xfrm>
          <a:prstGeom prst="rect">
            <a:avLst/>
          </a:prstGeom>
          <a:noFill/>
        </p:spPr>
        <p:txBody>
          <a:bodyPr wrap="square" rtlCol="0">
            <a:spAutoFit/>
          </a:bodyPr>
          <a:lstStyle/>
          <a:p>
            <a:r>
              <a:rPr lang="cs-CZ" b="1" dirty="0"/>
              <a:t>Elektrolytická výroba vodíku</a:t>
            </a:r>
          </a:p>
        </p:txBody>
      </p:sp>
      <p:sp>
        <p:nvSpPr>
          <p:cNvPr id="3" name="TextovéPole 2">
            <a:extLst>
              <a:ext uri="{FF2B5EF4-FFF2-40B4-BE49-F238E27FC236}">
                <a16:creationId xmlns:a16="http://schemas.microsoft.com/office/drawing/2014/main" id="{5B3A1904-BF19-4792-1E6A-63D52CA2BF60}"/>
              </a:ext>
            </a:extLst>
          </p:cNvPr>
          <p:cNvSpPr txBox="1"/>
          <p:nvPr/>
        </p:nvSpPr>
        <p:spPr>
          <a:xfrm>
            <a:off x="421419" y="914400"/>
            <a:ext cx="11290852" cy="1200329"/>
          </a:xfrm>
          <a:prstGeom prst="rect">
            <a:avLst/>
          </a:prstGeom>
          <a:noFill/>
        </p:spPr>
        <p:txBody>
          <a:bodyPr wrap="square" rtlCol="0">
            <a:spAutoFit/>
          </a:bodyPr>
          <a:lstStyle/>
          <a:p>
            <a:r>
              <a:rPr lang="cs-CZ" dirty="0"/>
              <a:t>Průmyslové technologie elektrolýzy vody umožňují získávat vodík, jehož užití jako zdroje energie je velmi aktuální.</a:t>
            </a:r>
          </a:p>
          <a:p>
            <a:endParaRPr lang="cs-CZ" dirty="0"/>
          </a:p>
          <a:p>
            <a:r>
              <a:rPr lang="cs-CZ" dirty="0"/>
              <a:t>Elektrolýzy probíhá při běžných teplotách.  Produktem je velmi čistý plynný vodík, který lze skladovat v podobě stlačeného plynu.</a:t>
            </a:r>
          </a:p>
        </p:txBody>
      </p:sp>
      <p:pic>
        <p:nvPicPr>
          <p:cNvPr id="5" name="Obrázek 4">
            <a:extLst>
              <a:ext uri="{FF2B5EF4-FFF2-40B4-BE49-F238E27FC236}">
                <a16:creationId xmlns:a16="http://schemas.microsoft.com/office/drawing/2014/main" id="{F94397E0-DA06-A835-223B-ED9C812946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0950" y="2186609"/>
            <a:ext cx="5307495" cy="3538330"/>
          </a:xfrm>
          <a:prstGeom prst="rect">
            <a:avLst/>
          </a:prstGeom>
        </p:spPr>
      </p:pic>
      <p:pic>
        <p:nvPicPr>
          <p:cNvPr id="7" name="Obrázek 6">
            <a:extLst>
              <a:ext uri="{FF2B5EF4-FFF2-40B4-BE49-F238E27FC236}">
                <a16:creationId xmlns:a16="http://schemas.microsoft.com/office/drawing/2014/main" id="{42E0FEB0-176E-0D47-DA3A-AFD914E5B9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845" y="2186609"/>
            <a:ext cx="5508000" cy="3672000"/>
          </a:xfrm>
          <a:prstGeom prst="rect">
            <a:avLst/>
          </a:prstGeom>
        </p:spPr>
      </p:pic>
      <p:sp>
        <p:nvSpPr>
          <p:cNvPr id="4" name="Zástupný symbol pro číslo snímku 3">
            <a:extLst>
              <a:ext uri="{FF2B5EF4-FFF2-40B4-BE49-F238E27FC236}">
                <a16:creationId xmlns:a16="http://schemas.microsoft.com/office/drawing/2014/main" id="{677115BF-9D6F-F33F-EB1A-10FFAFBC71CD}"/>
              </a:ext>
            </a:extLst>
          </p:cNvPr>
          <p:cNvSpPr>
            <a:spLocks noGrp="1"/>
          </p:cNvSpPr>
          <p:nvPr>
            <p:ph type="sldNum" sz="quarter" idx="12"/>
          </p:nvPr>
        </p:nvSpPr>
        <p:spPr/>
        <p:txBody>
          <a:bodyPr/>
          <a:lstStyle/>
          <a:p>
            <a:fld id="{B16A151C-A50F-4066-95C8-1D1031B04997}" type="slidenum">
              <a:rPr lang="cs-CZ" smtClean="0"/>
              <a:t>13</a:t>
            </a:fld>
            <a:endParaRPr lang="cs-CZ"/>
          </a:p>
        </p:txBody>
      </p:sp>
    </p:spTree>
    <p:extLst>
      <p:ext uri="{BB962C8B-B14F-4D97-AF65-F5344CB8AC3E}">
        <p14:creationId xmlns:p14="http://schemas.microsoft.com/office/powerpoint/2010/main" val="1448564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E54A239-388F-C126-3199-D7508A45503D}"/>
              </a:ext>
            </a:extLst>
          </p:cNvPr>
          <p:cNvSpPr txBox="1"/>
          <p:nvPr/>
        </p:nvSpPr>
        <p:spPr>
          <a:xfrm>
            <a:off x="3496949" y="352935"/>
            <a:ext cx="4090220" cy="369332"/>
          </a:xfrm>
          <a:prstGeom prst="rect">
            <a:avLst/>
          </a:prstGeom>
          <a:noFill/>
        </p:spPr>
        <p:txBody>
          <a:bodyPr wrap="square" rtlCol="0">
            <a:spAutoFit/>
          </a:bodyPr>
          <a:lstStyle/>
          <a:p>
            <a:r>
              <a:rPr lang="cs-CZ" b="1" dirty="0"/>
              <a:t>Vedení elektrického proudu v plynech</a:t>
            </a:r>
          </a:p>
        </p:txBody>
      </p:sp>
      <p:sp>
        <p:nvSpPr>
          <p:cNvPr id="3" name="TextovéPole 2">
            <a:extLst>
              <a:ext uri="{FF2B5EF4-FFF2-40B4-BE49-F238E27FC236}">
                <a16:creationId xmlns:a16="http://schemas.microsoft.com/office/drawing/2014/main" id="{5E4928DE-68A8-7FED-F503-8BEAA874285D}"/>
              </a:ext>
            </a:extLst>
          </p:cNvPr>
          <p:cNvSpPr txBox="1"/>
          <p:nvPr/>
        </p:nvSpPr>
        <p:spPr>
          <a:xfrm>
            <a:off x="2600077" y="1176793"/>
            <a:ext cx="5883965" cy="2523768"/>
          </a:xfrm>
          <a:prstGeom prst="rect">
            <a:avLst/>
          </a:prstGeom>
          <a:noFill/>
        </p:spPr>
        <p:txBody>
          <a:bodyPr wrap="square" rtlCol="0">
            <a:spAutoFit/>
          </a:bodyPr>
          <a:lstStyle/>
          <a:p>
            <a:pPr algn="ctr"/>
            <a:r>
              <a:rPr lang="cs-CZ" sz="2000" dirty="0"/>
              <a:t>Vodivost plynů</a:t>
            </a:r>
          </a:p>
          <a:p>
            <a:pPr algn="ctr"/>
            <a:r>
              <a:rPr lang="cs-CZ" sz="2000" dirty="0"/>
              <a:t>Ionizace plynu</a:t>
            </a:r>
          </a:p>
          <a:p>
            <a:pPr algn="ctr"/>
            <a:r>
              <a:rPr lang="cs-CZ" sz="2000" dirty="0"/>
              <a:t>Rekombinace</a:t>
            </a:r>
          </a:p>
          <a:p>
            <a:pPr algn="ctr"/>
            <a:r>
              <a:rPr lang="cs-CZ" sz="2000" dirty="0"/>
              <a:t>Ionizace nárazem</a:t>
            </a:r>
          </a:p>
          <a:p>
            <a:pPr algn="ctr"/>
            <a:r>
              <a:rPr lang="cs-CZ" sz="2000" dirty="0"/>
              <a:t>Samostatný a nesamostatný výboj</a:t>
            </a:r>
          </a:p>
          <a:p>
            <a:pPr algn="ctr"/>
            <a:r>
              <a:rPr lang="cs-CZ" sz="2000" dirty="0"/>
              <a:t>Výboj v plynu za normálního tlaku</a:t>
            </a:r>
          </a:p>
          <a:p>
            <a:pPr algn="ctr"/>
            <a:r>
              <a:rPr lang="cs-CZ" sz="2000" dirty="0"/>
              <a:t>Výboj plynu při sníženém tlaku</a:t>
            </a:r>
          </a:p>
          <a:p>
            <a:endParaRPr lang="cs-CZ" dirty="0"/>
          </a:p>
        </p:txBody>
      </p:sp>
      <p:sp>
        <p:nvSpPr>
          <p:cNvPr id="4" name="Zástupný symbol pro číslo snímku 3">
            <a:extLst>
              <a:ext uri="{FF2B5EF4-FFF2-40B4-BE49-F238E27FC236}">
                <a16:creationId xmlns:a16="http://schemas.microsoft.com/office/drawing/2014/main" id="{CACFE595-C1DB-BF75-6D7B-B7359CA126E5}"/>
              </a:ext>
            </a:extLst>
          </p:cNvPr>
          <p:cNvSpPr>
            <a:spLocks noGrp="1"/>
          </p:cNvSpPr>
          <p:nvPr>
            <p:ph type="sldNum" sz="quarter" idx="12"/>
          </p:nvPr>
        </p:nvSpPr>
        <p:spPr/>
        <p:txBody>
          <a:bodyPr/>
          <a:lstStyle/>
          <a:p>
            <a:fld id="{B16A151C-A50F-4066-95C8-1D1031B04997}" type="slidenum">
              <a:rPr lang="cs-CZ" smtClean="0"/>
              <a:t>14</a:t>
            </a:fld>
            <a:endParaRPr lang="cs-CZ"/>
          </a:p>
        </p:txBody>
      </p:sp>
    </p:spTree>
    <p:extLst>
      <p:ext uri="{BB962C8B-B14F-4D97-AF65-F5344CB8AC3E}">
        <p14:creationId xmlns:p14="http://schemas.microsoft.com/office/powerpoint/2010/main" val="159632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314632" y="739353"/>
            <a:ext cx="11590557" cy="646331"/>
          </a:xfrm>
          <a:prstGeom prst="rect">
            <a:avLst/>
          </a:prstGeom>
          <a:noFill/>
        </p:spPr>
        <p:txBody>
          <a:bodyPr wrap="square" rtlCol="0">
            <a:spAutoFit/>
          </a:bodyPr>
          <a:lstStyle/>
          <a:p>
            <a:r>
              <a:rPr lang="cs-CZ" dirty="0"/>
              <a:t>Plyny jsou tvořeny elektricky neutrálními molekulami a proto jsou za normálního tlaku a teploty velmi dobrým izolantem a jejich elektrická vodivost je zanedbatelná.</a:t>
            </a:r>
          </a:p>
        </p:txBody>
      </p:sp>
      <p:sp>
        <p:nvSpPr>
          <p:cNvPr id="4" name="TextovéPole 3"/>
          <p:cNvSpPr txBox="1"/>
          <p:nvPr/>
        </p:nvSpPr>
        <p:spPr>
          <a:xfrm>
            <a:off x="332622" y="1312647"/>
            <a:ext cx="11572567" cy="369332"/>
          </a:xfrm>
          <a:prstGeom prst="rect">
            <a:avLst/>
          </a:prstGeom>
          <a:noFill/>
        </p:spPr>
        <p:txBody>
          <a:bodyPr wrap="square" rtlCol="0">
            <a:spAutoFit/>
          </a:bodyPr>
          <a:lstStyle/>
          <a:p>
            <a:r>
              <a:rPr lang="cs-CZ" dirty="0"/>
              <a:t>O tom se můžeme přesvědčit při pokusech z elektrostatiky. </a:t>
            </a:r>
          </a:p>
        </p:txBody>
      </p:sp>
      <p:pic>
        <p:nvPicPr>
          <p:cNvPr id="5" name="Obrázek 4">
            <a:extLst>
              <a:ext uri="{FF2B5EF4-FFF2-40B4-BE49-F238E27FC236}">
                <a16:creationId xmlns:a16="http://schemas.microsoft.com/office/drawing/2014/main" id="{AF959D1D-8C18-2BAA-3409-698AED7D94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288" y="1681979"/>
            <a:ext cx="3852000" cy="4151761"/>
          </a:xfrm>
          <a:prstGeom prst="rect">
            <a:avLst/>
          </a:prstGeom>
        </p:spPr>
      </p:pic>
      <p:sp>
        <p:nvSpPr>
          <p:cNvPr id="6" name="TextovéPole 5">
            <a:extLst>
              <a:ext uri="{FF2B5EF4-FFF2-40B4-BE49-F238E27FC236}">
                <a16:creationId xmlns:a16="http://schemas.microsoft.com/office/drawing/2014/main" id="{B46DC6A9-35E6-A515-7BE5-09D23C92053F}"/>
              </a:ext>
            </a:extLst>
          </p:cNvPr>
          <p:cNvSpPr txBox="1"/>
          <p:nvPr/>
        </p:nvSpPr>
        <p:spPr>
          <a:xfrm>
            <a:off x="4425696" y="1681979"/>
            <a:ext cx="6135624" cy="2031325"/>
          </a:xfrm>
          <a:prstGeom prst="rect">
            <a:avLst/>
          </a:prstGeom>
          <a:noFill/>
        </p:spPr>
        <p:txBody>
          <a:bodyPr wrap="square" rtlCol="0">
            <a:spAutoFit/>
          </a:bodyPr>
          <a:lstStyle/>
          <a:p>
            <a:r>
              <a:rPr lang="cs-CZ" dirty="0"/>
              <a:t>Když se nabité těleso dotkne hlavice elektroskopu nebo se k ní přiblíží, přenesou se elektrické náboje na kovovou část přístroje.</a:t>
            </a:r>
          </a:p>
          <a:p>
            <a:r>
              <a:rPr lang="cs-CZ" b="1" dirty="0"/>
              <a:t>Co se potom stane?</a:t>
            </a:r>
          </a:p>
          <a:p>
            <a:r>
              <a:rPr lang="cs-CZ" dirty="0"/>
              <a:t>Stejnojmenné náboje se odpuzují, proto se:</a:t>
            </a:r>
          </a:p>
          <a:p>
            <a:r>
              <a:rPr lang="cs-CZ" dirty="0"/>
              <a:t>kovové lístky od sebe rozestoupí a nabitý elektroskop udrží dlouhou dobu téměř stálou výchylku. Okolní vzduch se chová jako izolant.</a:t>
            </a:r>
          </a:p>
        </p:txBody>
      </p:sp>
      <p:cxnSp>
        <p:nvCxnSpPr>
          <p:cNvPr id="8" name="Přímá spojnice 7">
            <a:extLst>
              <a:ext uri="{FF2B5EF4-FFF2-40B4-BE49-F238E27FC236}">
                <a16:creationId xmlns:a16="http://schemas.microsoft.com/office/drawing/2014/main" id="{ED641229-629D-C627-93AB-B7BB6B17A61B}"/>
              </a:ext>
            </a:extLst>
          </p:cNvPr>
          <p:cNvCxnSpPr/>
          <p:nvPr/>
        </p:nvCxnSpPr>
        <p:spPr>
          <a:xfrm flipV="1">
            <a:off x="4425696" y="3713304"/>
            <a:ext cx="7397496" cy="0"/>
          </a:xfrm>
          <a:prstGeom prst="line">
            <a:avLst/>
          </a:prstGeom>
        </p:spPr>
        <p:style>
          <a:lnRef idx="1">
            <a:schemeClr val="dk1"/>
          </a:lnRef>
          <a:fillRef idx="0">
            <a:schemeClr val="dk1"/>
          </a:fillRef>
          <a:effectRef idx="0">
            <a:schemeClr val="dk1"/>
          </a:effectRef>
          <a:fontRef idx="minor">
            <a:schemeClr val="tx1"/>
          </a:fontRef>
        </p:style>
      </p:cxnSp>
      <p:pic>
        <p:nvPicPr>
          <p:cNvPr id="10" name="Obrázek 9">
            <a:extLst>
              <a:ext uri="{FF2B5EF4-FFF2-40B4-BE49-F238E27FC236}">
                <a16:creationId xmlns:a16="http://schemas.microsoft.com/office/drawing/2014/main" id="{FB018B27-9EFE-708C-1A5D-FE02DEDE53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63070" y="4060409"/>
            <a:ext cx="1711670" cy="2058238"/>
          </a:xfrm>
          <a:prstGeom prst="rect">
            <a:avLst/>
          </a:prstGeom>
        </p:spPr>
      </p:pic>
      <p:sp>
        <p:nvSpPr>
          <p:cNvPr id="11" name="TextovéPole 10">
            <a:extLst>
              <a:ext uri="{FF2B5EF4-FFF2-40B4-BE49-F238E27FC236}">
                <a16:creationId xmlns:a16="http://schemas.microsoft.com/office/drawing/2014/main" id="{1FFD5AB9-1A6F-A9B1-69C2-1D1277A2D078}"/>
              </a:ext>
            </a:extLst>
          </p:cNvPr>
          <p:cNvSpPr txBox="1"/>
          <p:nvPr/>
        </p:nvSpPr>
        <p:spPr>
          <a:xfrm>
            <a:off x="7493508" y="4060409"/>
            <a:ext cx="4201668" cy="1200329"/>
          </a:xfrm>
          <a:prstGeom prst="rect">
            <a:avLst/>
          </a:prstGeom>
          <a:noFill/>
        </p:spPr>
        <p:txBody>
          <a:bodyPr wrap="square" rtlCol="0">
            <a:spAutoFit/>
          </a:bodyPr>
          <a:lstStyle/>
          <a:p>
            <a:r>
              <a:rPr lang="cs-CZ" dirty="0"/>
              <a:t>Přesto, že plochá baterie má elektrody blízko sebe, nedochází k její vybíjení. Vzduch mezi elektrodami se chová jako izolant</a:t>
            </a:r>
          </a:p>
        </p:txBody>
      </p:sp>
      <p:cxnSp>
        <p:nvCxnSpPr>
          <p:cNvPr id="15" name="Přímá spojnice 14">
            <a:extLst>
              <a:ext uri="{FF2B5EF4-FFF2-40B4-BE49-F238E27FC236}">
                <a16:creationId xmlns:a16="http://schemas.microsoft.com/office/drawing/2014/main" id="{6634BDB1-B80B-0810-8F7C-F1BC10C4FFCC}"/>
              </a:ext>
            </a:extLst>
          </p:cNvPr>
          <p:cNvCxnSpPr/>
          <p:nvPr/>
        </p:nvCxnSpPr>
        <p:spPr>
          <a:xfrm>
            <a:off x="6437376" y="3954735"/>
            <a:ext cx="18288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a:extLst>
              <a:ext uri="{FF2B5EF4-FFF2-40B4-BE49-F238E27FC236}">
                <a16:creationId xmlns:a16="http://schemas.microsoft.com/office/drawing/2014/main" id="{847D9781-7142-1BD4-85DD-6F5F36EF4A96}"/>
              </a:ext>
            </a:extLst>
          </p:cNvPr>
          <p:cNvCxnSpPr/>
          <p:nvPr/>
        </p:nvCxnSpPr>
        <p:spPr>
          <a:xfrm>
            <a:off x="5469681" y="3945591"/>
            <a:ext cx="18288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F82006C4-43D8-CDC3-C267-25865028CCCC}"/>
              </a:ext>
            </a:extLst>
          </p:cNvPr>
          <p:cNvCxnSpPr>
            <a:cxnSpLocks/>
          </p:cNvCxnSpPr>
          <p:nvPr/>
        </p:nvCxnSpPr>
        <p:spPr>
          <a:xfrm rot="16200000">
            <a:off x="5469681" y="3936447"/>
            <a:ext cx="18288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Zástupný symbol pro číslo snímku 1">
            <a:extLst>
              <a:ext uri="{FF2B5EF4-FFF2-40B4-BE49-F238E27FC236}">
                <a16:creationId xmlns:a16="http://schemas.microsoft.com/office/drawing/2014/main" id="{22F6F95B-ACD6-E892-C9C4-EA49908C6F50}"/>
              </a:ext>
            </a:extLst>
          </p:cNvPr>
          <p:cNvSpPr>
            <a:spLocks noGrp="1"/>
          </p:cNvSpPr>
          <p:nvPr>
            <p:ph type="sldNum" sz="quarter" idx="12"/>
          </p:nvPr>
        </p:nvSpPr>
        <p:spPr/>
        <p:txBody>
          <a:bodyPr/>
          <a:lstStyle/>
          <a:p>
            <a:fld id="{B16A151C-A50F-4066-95C8-1D1031B04997}" type="slidenum">
              <a:rPr lang="cs-CZ" smtClean="0"/>
              <a:t>15</a:t>
            </a:fld>
            <a:endParaRPr lang="cs-CZ"/>
          </a:p>
        </p:txBody>
      </p:sp>
    </p:spTree>
    <p:extLst>
      <p:ext uri="{BB962C8B-B14F-4D97-AF65-F5344CB8AC3E}">
        <p14:creationId xmlns:p14="http://schemas.microsoft.com/office/powerpoint/2010/main" val="4111258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42FF7-55FB-7742-F27D-2F4BDC76CA24}"/>
            </a:ext>
          </a:extLst>
        </p:cNvPr>
        <p:cNvGrpSpPr/>
        <p:nvPr/>
      </p:nvGrpSpPr>
      <p:grpSpPr>
        <a:xfrm>
          <a:off x="0" y="0"/>
          <a:ext cx="0" cy="0"/>
          <a:chOff x="0" y="0"/>
          <a:chExt cx="0" cy="0"/>
        </a:xfrm>
      </p:grpSpPr>
      <p:sp>
        <p:nvSpPr>
          <p:cNvPr id="9" name="TextovéPole 8">
            <a:extLst>
              <a:ext uri="{FF2B5EF4-FFF2-40B4-BE49-F238E27FC236}">
                <a16:creationId xmlns:a16="http://schemas.microsoft.com/office/drawing/2014/main" id="{E5CC1F7D-0DB1-5D31-3456-A665CEA39E74}"/>
              </a:ext>
            </a:extLst>
          </p:cNvPr>
          <p:cNvSpPr txBox="1"/>
          <p:nvPr/>
        </p:nvSpPr>
        <p:spPr>
          <a:xfrm>
            <a:off x="164593" y="2424637"/>
            <a:ext cx="11723279" cy="4247317"/>
          </a:xfrm>
          <a:prstGeom prst="rect">
            <a:avLst/>
          </a:prstGeom>
          <a:noFill/>
        </p:spPr>
        <p:txBody>
          <a:bodyPr wrap="square">
            <a:spAutoFit/>
          </a:bodyPr>
          <a:lstStyle/>
          <a:p>
            <a:pPr>
              <a:buNone/>
            </a:pPr>
            <a:r>
              <a:rPr lang="cs-CZ" dirty="0"/>
              <a:t>Plyn se může ionizovat několika způsoby. Mezi hlavní příčiny ionizace plynu patří:</a:t>
            </a:r>
          </a:p>
          <a:p>
            <a:pPr marL="342900" indent="-342900">
              <a:buFont typeface="+mj-lt"/>
              <a:buAutoNum type="arabicPeriod"/>
            </a:pPr>
            <a:r>
              <a:rPr lang="cs-CZ" b="1" dirty="0"/>
              <a:t>Náraz rychlých elektronů</a:t>
            </a:r>
            <a:br>
              <a:rPr lang="cs-CZ" dirty="0"/>
            </a:br>
            <a:r>
              <a:rPr lang="cs-CZ" dirty="0"/>
              <a:t>Rychlé elektrony narážejí do atomů nebo molekul plynu a vyrážejí z nich další elektrony. </a:t>
            </a:r>
          </a:p>
          <a:p>
            <a:pPr marL="342900" indent="-342900">
              <a:buFont typeface="+mj-lt"/>
              <a:buAutoNum type="arabicPeriod"/>
            </a:pPr>
            <a:r>
              <a:rPr lang="cs-CZ" b="1" dirty="0"/>
              <a:t>Vysoká teplota</a:t>
            </a:r>
            <a:br>
              <a:rPr lang="cs-CZ" dirty="0"/>
            </a:br>
            <a:r>
              <a:rPr lang="cs-CZ" dirty="0"/>
              <a:t>Při silném zahřátí mají částice velkou kinetickou energii a při srážkách dochází k odtržení elektronů. </a:t>
            </a:r>
            <a:r>
              <a:rPr lang="cs-CZ" dirty="0">
                <a:hlinkClick r:id="rId2"/>
              </a:rPr>
              <a:t>Působení plamene </a:t>
            </a:r>
            <a:r>
              <a:rPr lang="cs-CZ" dirty="0"/>
              <a:t> </a:t>
            </a:r>
          </a:p>
          <a:p>
            <a:pPr marL="342900" indent="-342900">
              <a:buFont typeface="+mj-lt"/>
              <a:buAutoNum type="arabicPeriod"/>
            </a:pPr>
            <a:r>
              <a:rPr lang="cs-CZ" b="1" dirty="0"/>
              <a:t>Ultrafialové záření</a:t>
            </a:r>
            <a:br>
              <a:rPr lang="cs-CZ" dirty="0"/>
            </a:br>
            <a:r>
              <a:rPr lang="cs-CZ" dirty="0"/>
              <a:t>UV záření dodává atomům energii potřebnou k uvolnění elektronů. </a:t>
            </a:r>
          </a:p>
          <a:p>
            <a:pPr marL="342900" indent="-342900">
              <a:buFont typeface="+mj-lt"/>
              <a:buAutoNum type="arabicPeriod"/>
            </a:pPr>
            <a:r>
              <a:rPr lang="cs-CZ" b="1" dirty="0"/>
              <a:t>Rentgenové záření a radioaktivní záření</a:t>
            </a:r>
            <a:br>
              <a:rPr lang="cs-CZ" dirty="0"/>
            </a:br>
            <a:r>
              <a:rPr lang="cs-CZ" dirty="0"/>
              <a:t>Tato záření mají velkou energii a snadno ionizují atomy plynu. </a:t>
            </a:r>
          </a:p>
          <a:p>
            <a:pPr marL="342900" indent="-342900">
              <a:buFont typeface="+mj-lt"/>
              <a:buAutoNum type="arabicPeriod"/>
            </a:pPr>
            <a:r>
              <a:rPr lang="cs-CZ" b="1" dirty="0"/>
              <a:t>Silné elektrické pole</a:t>
            </a:r>
            <a:br>
              <a:rPr lang="cs-CZ" dirty="0"/>
            </a:br>
            <a:r>
              <a:rPr lang="cs-CZ" dirty="0"/>
              <a:t>Elektrické pole může elektrony z atomů „vytrhnout“, například při elektrickém výboji. </a:t>
            </a:r>
          </a:p>
          <a:p>
            <a:pPr marL="342900" indent="-342900">
              <a:buFont typeface="+mj-lt"/>
              <a:buAutoNum type="arabicPeriod"/>
            </a:pPr>
            <a:r>
              <a:rPr lang="cs-CZ" b="1" dirty="0"/>
              <a:t>Kosmické záření</a:t>
            </a:r>
            <a:br>
              <a:rPr lang="cs-CZ" dirty="0"/>
            </a:br>
            <a:r>
              <a:rPr lang="cs-CZ" dirty="0"/>
              <a:t>Částice přicházející z vesmíru ionizují molekuly atmosféry. </a:t>
            </a:r>
          </a:p>
          <a:p>
            <a:pPr marL="342900" indent="-342900">
              <a:buFont typeface="+mj-lt"/>
              <a:buAutoNum type="arabicPeriod"/>
            </a:pPr>
            <a:r>
              <a:rPr lang="cs-CZ" b="1" dirty="0"/>
              <a:t>Náraz iontů nebo jiných částic</a:t>
            </a:r>
            <a:br>
              <a:rPr lang="cs-CZ" dirty="0"/>
            </a:br>
            <a:r>
              <a:rPr lang="cs-CZ" dirty="0"/>
              <a:t>Rychlé ionty mohou při srážce vyrazit elektrony z dalších atomů nebo molekul.</a:t>
            </a:r>
          </a:p>
        </p:txBody>
      </p:sp>
      <p:sp>
        <p:nvSpPr>
          <p:cNvPr id="6" name="TextovéPole 5">
            <a:extLst>
              <a:ext uri="{FF2B5EF4-FFF2-40B4-BE49-F238E27FC236}">
                <a16:creationId xmlns:a16="http://schemas.microsoft.com/office/drawing/2014/main" id="{ACE26BAC-D87C-058C-5510-2A1046F0EE94}"/>
              </a:ext>
            </a:extLst>
          </p:cNvPr>
          <p:cNvSpPr txBox="1"/>
          <p:nvPr/>
        </p:nvSpPr>
        <p:spPr>
          <a:xfrm>
            <a:off x="164593" y="2055305"/>
            <a:ext cx="11017224" cy="492443"/>
          </a:xfrm>
          <a:prstGeom prst="rect">
            <a:avLst/>
          </a:prstGeom>
          <a:noFill/>
        </p:spPr>
        <p:txBody>
          <a:bodyPr wrap="square" rtlCol="0">
            <a:spAutoFit/>
          </a:bodyPr>
          <a:lstStyle/>
          <a:p>
            <a:r>
              <a:rPr lang="cs-CZ" b="1" dirty="0"/>
              <a:t>Ionizace plynu</a:t>
            </a:r>
          </a:p>
          <a:p>
            <a:endParaRPr lang="cs-CZ" sz="800" dirty="0"/>
          </a:p>
        </p:txBody>
      </p:sp>
      <p:sp>
        <p:nvSpPr>
          <p:cNvPr id="7" name="TextovéPole 6">
            <a:extLst>
              <a:ext uri="{FF2B5EF4-FFF2-40B4-BE49-F238E27FC236}">
                <a16:creationId xmlns:a16="http://schemas.microsoft.com/office/drawing/2014/main" id="{8C22AF76-DC37-62D9-DCF7-DA38A56D04D7}"/>
              </a:ext>
            </a:extLst>
          </p:cNvPr>
          <p:cNvSpPr txBox="1"/>
          <p:nvPr/>
        </p:nvSpPr>
        <p:spPr>
          <a:xfrm>
            <a:off x="164593" y="239423"/>
            <a:ext cx="4090220" cy="369332"/>
          </a:xfrm>
          <a:prstGeom prst="rect">
            <a:avLst/>
          </a:prstGeom>
          <a:noFill/>
        </p:spPr>
        <p:txBody>
          <a:bodyPr wrap="square" rtlCol="0">
            <a:spAutoFit/>
          </a:bodyPr>
          <a:lstStyle/>
          <a:p>
            <a:r>
              <a:rPr lang="cs-CZ" b="1" dirty="0"/>
              <a:t>Vedení elektrického proudu v plynech</a:t>
            </a:r>
          </a:p>
        </p:txBody>
      </p:sp>
      <p:sp>
        <p:nvSpPr>
          <p:cNvPr id="2" name="TextovéPole 1">
            <a:extLst>
              <a:ext uri="{FF2B5EF4-FFF2-40B4-BE49-F238E27FC236}">
                <a16:creationId xmlns:a16="http://schemas.microsoft.com/office/drawing/2014/main" id="{18AB6AB7-B155-496E-2726-C0D4222D447D}"/>
              </a:ext>
            </a:extLst>
          </p:cNvPr>
          <p:cNvSpPr txBox="1"/>
          <p:nvPr/>
        </p:nvSpPr>
        <p:spPr>
          <a:xfrm>
            <a:off x="164593" y="608755"/>
            <a:ext cx="11923776" cy="1446550"/>
          </a:xfrm>
          <a:prstGeom prst="rect">
            <a:avLst/>
          </a:prstGeom>
          <a:noFill/>
        </p:spPr>
        <p:txBody>
          <a:bodyPr wrap="square" rtlCol="0">
            <a:spAutoFit/>
          </a:bodyPr>
          <a:lstStyle/>
          <a:p>
            <a:r>
              <a:rPr lang="cs-CZ" dirty="0"/>
              <a:t>Aby v plynu vznikl elektrický proud, musí být splněny stejné podmínky jako u ostatních látek:</a:t>
            </a:r>
          </a:p>
          <a:p>
            <a:endParaRPr lang="cs-CZ" sz="800" dirty="0"/>
          </a:p>
          <a:p>
            <a:pPr marL="285750" indent="-285750">
              <a:buFont typeface="Arial" panose="020B0604020202020204" pitchFamily="34" charset="0"/>
              <a:buChar char="•"/>
            </a:pPr>
            <a:r>
              <a:rPr lang="cs-CZ" dirty="0"/>
              <a:t> plyn musí obsahovat volné částice s nábojem – ionty a elektrony</a:t>
            </a:r>
          </a:p>
          <a:p>
            <a:pPr marL="285750" indent="-285750">
              <a:buFont typeface="Arial" panose="020B0604020202020204" pitchFamily="34" charset="0"/>
              <a:buChar char="•"/>
            </a:pPr>
            <a:r>
              <a:rPr lang="cs-CZ" dirty="0"/>
              <a:t> musí být v elektrickém poli. </a:t>
            </a:r>
          </a:p>
          <a:p>
            <a:pPr marL="285750" indent="-285750">
              <a:buFont typeface="Arial" panose="020B0604020202020204" pitchFamily="34" charset="0"/>
              <a:buChar char="•"/>
            </a:pPr>
            <a:endParaRPr lang="cs-CZ" sz="800" dirty="0"/>
          </a:p>
          <a:p>
            <a:r>
              <a:rPr lang="cs-CZ" dirty="0"/>
              <a:t>Za těchto podmínek plyn vede elektrický proud. Proces, při kterém v plynu vznikají částice s nábojem se nazývá ionizace plynu.</a:t>
            </a:r>
          </a:p>
        </p:txBody>
      </p:sp>
      <p:sp>
        <p:nvSpPr>
          <p:cNvPr id="3" name="Zástupný symbol pro číslo snímku 2">
            <a:extLst>
              <a:ext uri="{FF2B5EF4-FFF2-40B4-BE49-F238E27FC236}">
                <a16:creationId xmlns:a16="http://schemas.microsoft.com/office/drawing/2014/main" id="{B998DA78-5804-4135-C6C3-58855248D459}"/>
              </a:ext>
            </a:extLst>
          </p:cNvPr>
          <p:cNvSpPr>
            <a:spLocks noGrp="1"/>
          </p:cNvSpPr>
          <p:nvPr>
            <p:ph type="sldNum" sz="quarter" idx="12"/>
          </p:nvPr>
        </p:nvSpPr>
        <p:spPr/>
        <p:txBody>
          <a:bodyPr/>
          <a:lstStyle/>
          <a:p>
            <a:fld id="{B16A151C-A50F-4066-95C8-1D1031B04997}" type="slidenum">
              <a:rPr lang="cs-CZ" smtClean="0"/>
              <a:t>16</a:t>
            </a:fld>
            <a:endParaRPr lang="cs-CZ"/>
          </a:p>
        </p:txBody>
      </p:sp>
    </p:spTree>
    <p:extLst>
      <p:ext uri="{BB962C8B-B14F-4D97-AF65-F5344CB8AC3E}">
        <p14:creationId xmlns:p14="http://schemas.microsoft.com/office/powerpoint/2010/main" val="1230340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3E29AED-5791-2A8A-16BA-DF3397A6194B}"/>
              </a:ext>
            </a:extLst>
          </p:cNvPr>
          <p:cNvSpPr txBox="1"/>
          <p:nvPr/>
        </p:nvSpPr>
        <p:spPr>
          <a:xfrm>
            <a:off x="397566" y="413468"/>
            <a:ext cx="4699220" cy="369332"/>
          </a:xfrm>
          <a:prstGeom prst="rect">
            <a:avLst/>
          </a:prstGeom>
          <a:noFill/>
        </p:spPr>
        <p:txBody>
          <a:bodyPr wrap="square" rtlCol="0">
            <a:spAutoFit/>
          </a:bodyPr>
          <a:lstStyle/>
          <a:p>
            <a:r>
              <a:rPr lang="cs-CZ" b="1" dirty="0"/>
              <a:t>Nosiči elektrického proudu v plynu jsou</a:t>
            </a:r>
          </a:p>
        </p:txBody>
      </p:sp>
      <p:sp>
        <p:nvSpPr>
          <p:cNvPr id="3" name="TextovéPole 2">
            <a:extLst>
              <a:ext uri="{FF2B5EF4-FFF2-40B4-BE49-F238E27FC236}">
                <a16:creationId xmlns:a16="http://schemas.microsoft.com/office/drawing/2014/main" id="{648BC919-4280-2A74-EC3F-341F9C03DABA}"/>
              </a:ext>
            </a:extLst>
          </p:cNvPr>
          <p:cNvSpPr txBox="1"/>
          <p:nvPr/>
        </p:nvSpPr>
        <p:spPr>
          <a:xfrm>
            <a:off x="1641944" y="782800"/>
            <a:ext cx="7315200" cy="646331"/>
          </a:xfrm>
          <a:prstGeom prst="rect">
            <a:avLst/>
          </a:prstGeom>
          <a:noFill/>
        </p:spPr>
        <p:txBody>
          <a:bodyPr wrap="square" rtlCol="0">
            <a:spAutoFit/>
          </a:bodyPr>
          <a:lstStyle/>
          <a:p>
            <a:pPr marL="342900" indent="-342900">
              <a:buFont typeface="+mj-lt"/>
              <a:buAutoNum type="arabicPeriod"/>
            </a:pPr>
            <a:r>
              <a:rPr lang="cs-CZ" dirty="0"/>
              <a:t>Kladné ionty, které vznikly z neutrálních molekul, ze kterých se uvolnily elektrony, a zbytek molekul vytvořil kladný iont.</a:t>
            </a:r>
          </a:p>
        </p:txBody>
      </p:sp>
      <p:sp>
        <p:nvSpPr>
          <p:cNvPr id="4" name="TextovéPole 3">
            <a:extLst>
              <a:ext uri="{FF2B5EF4-FFF2-40B4-BE49-F238E27FC236}">
                <a16:creationId xmlns:a16="http://schemas.microsoft.com/office/drawing/2014/main" id="{25FB5487-446A-9227-9D5B-8C59B858262E}"/>
              </a:ext>
            </a:extLst>
          </p:cNvPr>
          <p:cNvSpPr txBox="1"/>
          <p:nvPr/>
        </p:nvSpPr>
        <p:spPr>
          <a:xfrm>
            <a:off x="1641944" y="1475297"/>
            <a:ext cx="8484042" cy="646331"/>
          </a:xfrm>
          <a:prstGeom prst="rect">
            <a:avLst/>
          </a:prstGeom>
          <a:noFill/>
        </p:spPr>
        <p:txBody>
          <a:bodyPr wrap="square" rtlCol="0">
            <a:spAutoFit/>
          </a:bodyPr>
          <a:lstStyle/>
          <a:p>
            <a:pPr marL="342900" indent="-342900">
              <a:buFont typeface="+mj-lt"/>
              <a:buAutoNum type="arabicPeriod" startAt="2"/>
            </a:pPr>
            <a:r>
              <a:rPr lang="cs-CZ" dirty="0"/>
              <a:t>Záporné ionty, které vznikly z neutrálních molekul, které zachytily volné elektrony. Vznikne záporný iont.</a:t>
            </a:r>
          </a:p>
        </p:txBody>
      </p:sp>
      <p:sp>
        <p:nvSpPr>
          <p:cNvPr id="5" name="TextovéPole 4">
            <a:extLst>
              <a:ext uri="{FF2B5EF4-FFF2-40B4-BE49-F238E27FC236}">
                <a16:creationId xmlns:a16="http://schemas.microsoft.com/office/drawing/2014/main" id="{DD3C198B-7649-A2B0-81E1-6D2982D4FCD6}"/>
              </a:ext>
            </a:extLst>
          </p:cNvPr>
          <p:cNvSpPr txBox="1"/>
          <p:nvPr/>
        </p:nvSpPr>
        <p:spPr>
          <a:xfrm>
            <a:off x="417576" y="2506349"/>
            <a:ext cx="11356848" cy="523220"/>
          </a:xfrm>
          <a:prstGeom prst="rect">
            <a:avLst/>
          </a:prstGeom>
          <a:noFill/>
        </p:spPr>
        <p:txBody>
          <a:bodyPr wrap="square" rtlCol="0">
            <a:spAutoFit/>
          </a:bodyPr>
          <a:lstStyle/>
          <a:p>
            <a:r>
              <a:rPr lang="cs-CZ" sz="2800" dirty="0"/>
              <a:t>Nosiči elektrického proudu v plynech jsou kladné a záporné ionty a elektrony</a:t>
            </a:r>
          </a:p>
        </p:txBody>
      </p:sp>
      <p:sp>
        <p:nvSpPr>
          <p:cNvPr id="6" name="TextovéPole 5">
            <a:extLst>
              <a:ext uri="{FF2B5EF4-FFF2-40B4-BE49-F238E27FC236}">
                <a16:creationId xmlns:a16="http://schemas.microsoft.com/office/drawing/2014/main" id="{61A27DE9-5D60-0B77-3FCE-D03C5A393BC5}"/>
              </a:ext>
            </a:extLst>
          </p:cNvPr>
          <p:cNvSpPr txBox="1"/>
          <p:nvPr/>
        </p:nvSpPr>
        <p:spPr>
          <a:xfrm>
            <a:off x="1641944" y="2121628"/>
            <a:ext cx="8484042" cy="369332"/>
          </a:xfrm>
          <a:prstGeom prst="rect">
            <a:avLst/>
          </a:prstGeom>
          <a:noFill/>
        </p:spPr>
        <p:txBody>
          <a:bodyPr wrap="square" rtlCol="0">
            <a:spAutoFit/>
          </a:bodyPr>
          <a:lstStyle/>
          <a:p>
            <a:pPr marL="342900" indent="-342900">
              <a:buFont typeface="+mj-lt"/>
              <a:buAutoNum type="arabicPeriod" startAt="3"/>
            </a:pPr>
            <a:r>
              <a:rPr lang="cs-CZ" dirty="0"/>
              <a:t>Volné elektrony.</a:t>
            </a:r>
          </a:p>
        </p:txBody>
      </p:sp>
      <p:pic>
        <p:nvPicPr>
          <p:cNvPr id="7" name="Obrázek 6"/>
          <p:cNvPicPr>
            <a:picLocks noChangeAspect="1"/>
          </p:cNvPicPr>
          <p:nvPr/>
        </p:nvPicPr>
        <p:blipFill rotWithShape="1">
          <a:blip r:embed="rId2"/>
          <a:srcRect t="12238" b="17761"/>
          <a:stretch/>
        </p:blipFill>
        <p:spPr>
          <a:xfrm>
            <a:off x="1560000" y="3067503"/>
            <a:ext cx="9072000" cy="3574011"/>
          </a:xfrm>
          <a:prstGeom prst="rect">
            <a:avLst/>
          </a:prstGeom>
        </p:spPr>
      </p:pic>
      <p:sp>
        <p:nvSpPr>
          <p:cNvPr id="8" name="Zástupný symbol pro číslo snímku 7">
            <a:extLst>
              <a:ext uri="{FF2B5EF4-FFF2-40B4-BE49-F238E27FC236}">
                <a16:creationId xmlns:a16="http://schemas.microsoft.com/office/drawing/2014/main" id="{C5F26EE4-5EA4-5DF1-5116-DAEA79A673D8}"/>
              </a:ext>
            </a:extLst>
          </p:cNvPr>
          <p:cNvSpPr>
            <a:spLocks noGrp="1"/>
          </p:cNvSpPr>
          <p:nvPr>
            <p:ph type="sldNum" sz="quarter" idx="12"/>
          </p:nvPr>
        </p:nvSpPr>
        <p:spPr/>
        <p:txBody>
          <a:bodyPr/>
          <a:lstStyle/>
          <a:p>
            <a:fld id="{B16A151C-A50F-4066-95C8-1D1031B04997}" type="slidenum">
              <a:rPr lang="cs-CZ" smtClean="0"/>
              <a:t>17</a:t>
            </a:fld>
            <a:endParaRPr lang="cs-CZ"/>
          </a:p>
        </p:txBody>
      </p:sp>
    </p:spTree>
    <p:extLst>
      <p:ext uri="{BB962C8B-B14F-4D97-AF65-F5344CB8AC3E}">
        <p14:creationId xmlns:p14="http://schemas.microsoft.com/office/powerpoint/2010/main" val="1675050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45793" y="301577"/>
            <a:ext cx="1584176" cy="369332"/>
          </a:xfrm>
          <a:prstGeom prst="rect">
            <a:avLst/>
          </a:prstGeom>
          <a:noFill/>
        </p:spPr>
        <p:txBody>
          <a:bodyPr wrap="square" rtlCol="0">
            <a:spAutoFit/>
          </a:bodyPr>
          <a:lstStyle/>
          <a:p>
            <a:r>
              <a:rPr lang="cs-CZ" b="1" dirty="0"/>
              <a:t>Rekombinace </a:t>
            </a:r>
          </a:p>
        </p:txBody>
      </p:sp>
      <p:pic>
        <p:nvPicPr>
          <p:cNvPr id="8" name="Obrázek 7">
            <a:extLst>
              <a:ext uri="{FF2B5EF4-FFF2-40B4-BE49-F238E27FC236}">
                <a16:creationId xmlns:a16="http://schemas.microsoft.com/office/drawing/2014/main" id="{A27EA59F-4D6A-AF45-0952-8D9F287BBA3D}"/>
              </a:ext>
            </a:extLst>
          </p:cNvPr>
          <p:cNvPicPr>
            <a:picLocks noChangeAspect="1"/>
          </p:cNvPicPr>
          <p:nvPr/>
        </p:nvPicPr>
        <p:blipFill>
          <a:blip r:embed="rId2" cstate="print">
            <a:extLst>
              <a:ext uri="{28A0092B-C50C-407E-A947-70E740481C1C}">
                <a14:useLocalDpi xmlns:a14="http://schemas.microsoft.com/office/drawing/2010/main" val="0"/>
              </a:ext>
            </a:extLst>
          </a:blip>
          <a:srcRect t="8800"/>
          <a:stretch>
            <a:fillRect/>
          </a:stretch>
        </p:blipFill>
        <p:spPr>
          <a:xfrm>
            <a:off x="5269532" y="1075380"/>
            <a:ext cx="6300286" cy="3830573"/>
          </a:xfrm>
          <a:prstGeom prst="rect">
            <a:avLst/>
          </a:prstGeom>
        </p:spPr>
      </p:pic>
      <p:sp>
        <p:nvSpPr>
          <p:cNvPr id="10" name="TextovéPole 9">
            <a:extLst>
              <a:ext uri="{FF2B5EF4-FFF2-40B4-BE49-F238E27FC236}">
                <a16:creationId xmlns:a16="http://schemas.microsoft.com/office/drawing/2014/main" id="{343FCE05-2211-6212-EBA6-FF6FE35412C6}"/>
              </a:ext>
            </a:extLst>
          </p:cNvPr>
          <p:cNvSpPr txBox="1"/>
          <p:nvPr/>
        </p:nvSpPr>
        <p:spPr>
          <a:xfrm>
            <a:off x="417545" y="2056852"/>
            <a:ext cx="4432751" cy="2308324"/>
          </a:xfrm>
          <a:prstGeom prst="rect">
            <a:avLst/>
          </a:prstGeom>
          <a:noFill/>
        </p:spPr>
        <p:txBody>
          <a:bodyPr wrap="square">
            <a:spAutoFit/>
          </a:bodyPr>
          <a:lstStyle/>
          <a:p>
            <a:r>
              <a:rPr lang="cs-CZ" dirty="0"/>
              <a:t>Současně s ionizací vzniká i opačný děj, kdy se nesouhlasně nabité částice navzájem přitahují a vytvářejí opět neutrální molekuly. Tento proces se nazývá </a:t>
            </a:r>
            <a:r>
              <a:rPr lang="cs-CZ" b="1" dirty="0"/>
              <a:t>rekombinace. </a:t>
            </a:r>
          </a:p>
          <a:p>
            <a:endParaRPr lang="cs-CZ" dirty="0"/>
          </a:p>
          <a:p>
            <a:r>
              <a:rPr lang="cs-CZ" dirty="0"/>
              <a:t>Jestliže přestanou na plyn působit vlivy, které vedou k ionizaci, nosiče náboje zanikají a plyn se stává nevodivým.</a:t>
            </a:r>
          </a:p>
        </p:txBody>
      </p:sp>
      <p:sp>
        <p:nvSpPr>
          <p:cNvPr id="3" name="Zástupný symbol pro číslo snímku 2">
            <a:extLst>
              <a:ext uri="{FF2B5EF4-FFF2-40B4-BE49-F238E27FC236}">
                <a16:creationId xmlns:a16="http://schemas.microsoft.com/office/drawing/2014/main" id="{23DC0957-998E-ADFC-56E4-AFA67EA4FE06}"/>
              </a:ext>
            </a:extLst>
          </p:cNvPr>
          <p:cNvSpPr>
            <a:spLocks noGrp="1"/>
          </p:cNvSpPr>
          <p:nvPr>
            <p:ph type="sldNum" sz="quarter" idx="12"/>
          </p:nvPr>
        </p:nvSpPr>
        <p:spPr/>
        <p:txBody>
          <a:bodyPr/>
          <a:lstStyle/>
          <a:p>
            <a:fld id="{B16A151C-A50F-4066-95C8-1D1031B04997}" type="slidenum">
              <a:rPr lang="cs-CZ" smtClean="0"/>
              <a:t>18</a:t>
            </a:fld>
            <a:endParaRPr lang="cs-CZ"/>
          </a:p>
        </p:txBody>
      </p:sp>
    </p:spTree>
    <p:extLst>
      <p:ext uri="{BB962C8B-B14F-4D97-AF65-F5344CB8AC3E}">
        <p14:creationId xmlns:p14="http://schemas.microsoft.com/office/powerpoint/2010/main" val="4188083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8AEA6A0-4A50-BA90-4FA0-266ED0F2462F}"/>
              </a:ext>
            </a:extLst>
          </p:cNvPr>
          <p:cNvSpPr txBox="1"/>
          <p:nvPr/>
        </p:nvSpPr>
        <p:spPr>
          <a:xfrm>
            <a:off x="326004" y="421419"/>
            <a:ext cx="1908314" cy="369332"/>
          </a:xfrm>
          <a:prstGeom prst="rect">
            <a:avLst/>
          </a:prstGeom>
          <a:noFill/>
        </p:spPr>
        <p:txBody>
          <a:bodyPr wrap="square" rtlCol="0">
            <a:spAutoFit/>
          </a:bodyPr>
          <a:lstStyle/>
          <a:p>
            <a:r>
              <a:rPr lang="cs-CZ" b="1" dirty="0"/>
              <a:t>Ionizace nárazem</a:t>
            </a:r>
          </a:p>
        </p:txBody>
      </p:sp>
      <p:pic>
        <p:nvPicPr>
          <p:cNvPr id="5" name="Obrázek 4">
            <a:extLst>
              <a:ext uri="{FF2B5EF4-FFF2-40B4-BE49-F238E27FC236}">
                <a16:creationId xmlns:a16="http://schemas.microsoft.com/office/drawing/2014/main" id="{6D172556-3C68-5AF7-6636-812B4D6DC16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2859" y="1667038"/>
            <a:ext cx="5713943" cy="2490945"/>
          </a:xfrm>
          <a:prstGeom prst="rect">
            <a:avLst/>
          </a:prstGeom>
        </p:spPr>
      </p:pic>
      <p:sp>
        <p:nvSpPr>
          <p:cNvPr id="6" name="TextovéPole 5">
            <a:extLst>
              <a:ext uri="{FF2B5EF4-FFF2-40B4-BE49-F238E27FC236}">
                <a16:creationId xmlns:a16="http://schemas.microsoft.com/office/drawing/2014/main" id="{9048D838-16EA-F51F-89A4-5CE78B6BE2D2}"/>
              </a:ext>
            </a:extLst>
          </p:cNvPr>
          <p:cNvSpPr txBox="1"/>
          <p:nvPr/>
        </p:nvSpPr>
        <p:spPr>
          <a:xfrm>
            <a:off x="5701085" y="1110995"/>
            <a:ext cx="5812404" cy="3416320"/>
          </a:xfrm>
          <a:prstGeom prst="rect">
            <a:avLst/>
          </a:prstGeom>
          <a:noFill/>
        </p:spPr>
        <p:txBody>
          <a:bodyPr wrap="square" rtlCol="0">
            <a:spAutoFit/>
          </a:bodyPr>
          <a:lstStyle/>
          <a:p>
            <a:r>
              <a:rPr lang="cs-CZ" dirty="0"/>
              <a:t>Působí-li na ionty plynu síla elektrického pole, dají se ionty do uspořádaného pohybu. Působením síly je tento pohyb zrychlený, zvětšuje se rychlost iontů, a tedy i energie iontů.</a:t>
            </a:r>
          </a:p>
          <a:p>
            <a:endParaRPr lang="cs-CZ" dirty="0"/>
          </a:p>
          <a:p>
            <a:r>
              <a:rPr lang="cs-CZ" dirty="0"/>
              <a:t>Ionty se pohybují v prostředí, kde se nacházejí i neutrální molekuly, dochází k jejich vzájemným srážkám.</a:t>
            </a:r>
          </a:p>
          <a:p>
            <a:endParaRPr lang="cs-CZ" dirty="0"/>
          </a:p>
          <a:p>
            <a:r>
              <a:rPr lang="cs-CZ" dirty="0"/>
              <a:t>Ionty předávají při srážkách molekulám energii, která má za následek ionizaci těchto molekul. Nastává </a:t>
            </a:r>
          </a:p>
          <a:p>
            <a:pPr algn="ctr"/>
            <a:r>
              <a:rPr lang="cs-CZ" b="1" dirty="0"/>
              <a:t>ionizace nárazem</a:t>
            </a:r>
          </a:p>
          <a:p>
            <a:r>
              <a:rPr lang="cs-CZ" dirty="0"/>
              <a:t>Tak vznikají další nosiče proudu, vodivost plynu se zvětšuje a plynem prochází větší proud.</a:t>
            </a:r>
          </a:p>
        </p:txBody>
      </p:sp>
      <p:sp>
        <p:nvSpPr>
          <p:cNvPr id="7" name="TextovéPole 6">
            <a:extLst>
              <a:ext uri="{FF2B5EF4-FFF2-40B4-BE49-F238E27FC236}">
                <a16:creationId xmlns:a16="http://schemas.microsoft.com/office/drawing/2014/main" id="{769B2CF3-8812-B3FE-23B3-9D296BF66849}"/>
              </a:ext>
            </a:extLst>
          </p:cNvPr>
          <p:cNvSpPr txBox="1"/>
          <p:nvPr/>
        </p:nvSpPr>
        <p:spPr>
          <a:xfrm>
            <a:off x="1436732" y="4157983"/>
            <a:ext cx="2814762" cy="369332"/>
          </a:xfrm>
          <a:prstGeom prst="rect">
            <a:avLst/>
          </a:prstGeom>
          <a:noFill/>
        </p:spPr>
        <p:txBody>
          <a:bodyPr wrap="square" rtlCol="0">
            <a:spAutoFit/>
          </a:bodyPr>
          <a:lstStyle/>
          <a:p>
            <a:r>
              <a:rPr lang="cs-CZ" dirty="0"/>
              <a:t>Lavinovitá ionizace nárazem</a:t>
            </a:r>
          </a:p>
        </p:txBody>
      </p:sp>
      <p:sp>
        <p:nvSpPr>
          <p:cNvPr id="3" name="TextovéPole 2">
            <a:extLst>
              <a:ext uri="{FF2B5EF4-FFF2-40B4-BE49-F238E27FC236}">
                <a16:creationId xmlns:a16="http://schemas.microsoft.com/office/drawing/2014/main" id="{1C0FC223-C832-B4C7-D44C-666E531686B5}"/>
              </a:ext>
            </a:extLst>
          </p:cNvPr>
          <p:cNvSpPr txBox="1"/>
          <p:nvPr/>
        </p:nvSpPr>
        <p:spPr>
          <a:xfrm>
            <a:off x="1375576" y="1020707"/>
            <a:ext cx="2194559" cy="646331"/>
          </a:xfrm>
          <a:prstGeom prst="rect">
            <a:avLst/>
          </a:prstGeom>
          <a:noFill/>
          <a:ln>
            <a:solidFill>
              <a:srgbClr val="0070C0"/>
            </a:solidFill>
          </a:ln>
        </p:spPr>
        <p:txBody>
          <a:bodyPr wrap="square" rtlCol="0">
            <a:spAutoFit/>
          </a:bodyPr>
          <a:lstStyle/>
          <a:p>
            <a:r>
              <a:rPr lang="cs-CZ" dirty="0"/>
              <a:t>Náhodná ionizace, například UV foton</a:t>
            </a:r>
          </a:p>
        </p:txBody>
      </p:sp>
      <p:cxnSp>
        <p:nvCxnSpPr>
          <p:cNvPr id="8" name="Přímá spojnice se šipkou 7">
            <a:extLst>
              <a:ext uri="{FF2B5EF4-FFF2-40B4-BE49-F238E27FC236}">
                <a16:creationId xmlns:a16="http://schemas.microsoft.com/office/drawing/2014/main" id="{4E9CF96A-607B-4B76-D381-D8EAA2B1FD1D}"/>
              </a:ext>
            </a:extLst>
          </p:cNvPr>
          <p:cNvCxnSpPr/>
          <p:nvPr/>
        </p:nvCxnSpPr>
        <p:spPr>
          <a:xfrm flipH="1">
            <a:off x="1192696" y="1667038"/>
            <a:ext cx="151074" cy="2015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 name="Obdélník 8"/>
          <p:cNvSpPr/>
          <p:nvPr/>
        </p:nvSpPr>
        <p:spPr>
          <a:xfrm>
            <a:off x="326004" y="4948753"/>
            <a:ext cx="11281592" cy="1446550"/>
          </a:xfrm>
          <a:prstGeom prst="rect">
            <a:avLst/>
          </a:prstGeom>
          <a:ln w="19050">
            <a:solidFill>
              <a:srgbClr val="FF0000"/>
            </a:solidFill>
          </a:ln>
        </p:spPr>
        <p:txBody>
          <a:bodyPr wrap="square">
            <a:spAutoFit/>
          </a:bodyPr>
          <a:lstStyle/>
          <a:p>
            <a:r>
              <a:rPr lang="cs-CZ" b="1" dirty="0"/>
              <a:t>Podle podmínek, za nichž plynem prochází proud, rozlišujeme:</a:t>
            </a:r>
          </a:p>
          <a:p>
            <a:endParaRPr lang="cs-CZ" sz="800" dirty="0">
              <a:solidFill>
                <a:srgbClr val="202122"/>
              </a:solidFill>
              <a:latin typeface="Arial" panose="020B0604020202020204" pitchFamily="34" charset="0"/>
            </a:endParaRPr>
          </a:p>
          <a:p>
            <a:r>
              <a:rPr lang="cs-CZ" b="1" dirty="0"/>
              <a:t>Samostatný výboj plynu</a:t>
            </a:r>
            <a:r>
              <a:rPr lang="cs-CZ" dirty="0">
                <a:solidFill>
                  <a:srgbClr val="202122"/>
                </a:solidFill>
                <a:latin typeface="Arial" panose="020B0604020202020204" pitchFamily="34" charset="0"/>
              </a:rPr>
              <a:t>, </a:t>
            </a:r>
            <a:r>
              <a:rPr lang="cs-CZ" dirty="0"/>
              <a:t>který je podmíněn ionizací nárazem. Tento výboj se udrží i bez vnějšího působení.</a:t>
            </a:r>
          </a:p>
          <a:p>
            <a:endParaRPr lang="cs-CZ" sz="800" dirty="0">
              <a:solidFill>
                <a:srgbClr val="202122"/>
              </a:solidFill>
              <a:latin typeface="Arial" panose="020B0604020202020204" pitchFamily="34" charset="0"/>
            </a:endParaRPr>
          </a:p>
          <a:p>
            <a:r>
              <a:rPr lang="cs-CZ" b="1" dirty="0"/>
              <a:t>Nesamostatný výboj plynu</a:t>
            </a:r>
            <a:r>
              <a:rPr lang="cs-CZ" dirty="0">
                <a:solidFill>
                  <a:srgbClr val="202122"/>
                </a:solidFill>
                <a:latin typeface="Arial" panose="020B0604020202020204" pitchFamily="34" charset="0"/>
              </a:rPr>
              <a:t>, </a:t>
            </a:r>
            <a:r>
              <a:rPr lang="cs-CZ" dirty="0"/>
              <a:t>kdy je ionizace plynu vyvolána vnějším působením. Jestliže toto působení zanikne, zanikne i výboj v plynu. Elektrický proud v plynu se udržuje jen po dobu působení ionizátoru.</a:t>
            </a:r>
          </a:p>
        </p:txBody>
      </p:sp>
      <p:sp>
        <p:nvSpPr>
          <p:cNvPr id="4" name="Zástupný symbol pro číslo snímku 3">
            <a:extLst>
              <a:ext uri="{FF2B5EF4-FFF2-40B4-BE49-F238E27FC236}">
                <a16:creationId xmlns:a16="http://schemas.microsoft.com/office/drawing/2014/main" id="{06B9D71E-A823-9BA9-AD6F-1F96E3EA5034}"/>
              </a:ext>
            </a:extLst>
          </p:cNvPr>
          <p:cNvSpPr>
            <a:spLocks noGrp="1"/>
          </p:cNvSpPr>
          <p:nvPr>
            <p:ph type="sldNum" sz="quarter" idx="12"/>
          </p:nvPr>
        </p:nvSpPr>
        <p:spPr/>
        <p:txBody>
          <a:bodyPr/>
          <a:lstStyle/>
          <a:p>
            <a:fld id="{B16A151C-A50F-4066-95C8-1D1031B04997}" type="slidenum">
              <a:rPr lang="cs-CZ" smtClean="0"/>
              <a:t>19</a:t>
            </a:fld>
            <a:endParaRPr lang="cs-CZ"/>
          </a:p>
        </p:txBody>
      </p:sp>
    </p:spTree>
    <p:extLst>
      <p:ext uri="{BB962C8B-B14F-4D97-AF65-F5344CB8AC3E}">
        <p14:creationId xmlns:p14="http://schemas.microsoft.com/office/powerpoint/2010/main" val="1200002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FA286-09B3-6B95-A16B-23B235141E9F}"/>
            </a:ext>
          </a:extLst>
        </p:cNvPr>
        <p:cNvGrpSpPr/>
        <p:nvPr/>
      </p:nvGrpSpPr>
      <p:grpSpPr>
        <a:xfrm>
          <a:off x="0" y="0"/>
          <a:ext cx="0" cy="0"/>
          <a:chOff x="0" y="0"/>
          <a:chExt cx="0" cy="0"/>
        </a:xfrm>
      </p:grpSpPr>
      <p:sp>
        <p:nvSpPr>
          <p:cNvPr id="4" name="TextovéPole 3">
            <a:extLst>
              <a:ext uri="{FF2B5EF4-FFF2-40B4-BE49-F238E27FC236}">
                <a16:creationId xmlns:a16="http://schemas.microsoft.com/office/drawing/2014/main" id="{610964F2-839C-6EB9-3B6E-DFD7017AF4F7}"/>
              </a:ext>
            </a:extLst>
          </p:cNvPr>
          <p:cNvSpPr txBox="1"/>
          <p:nvPr/>
        </p:nvSpPr>
        <p:spPr>
          <a:xfrm>
            <a:off x="458525" y="365760"/>
            <a:ext cx="3851082" cy="369332"/>
          </a:xfrm>
          <a:prstGeom prst="rect">
            <a:avLst/>
          </a:prstGeom>
          <a:noFill/>
        </p:spPr>
        <p:txBody>
          <a:bodyPr wrap="square" rtlCol="0">
            <a:spAutoFit/>
          </a:bodyPr>
          <a:lstStyle/>
          <a:p>
            <a:r>
              <a:rPr lang="cs-CZ" b="1" dirty="0"/>
              <a:t>Výboje v plynech za normálního tlaku</a:t>
            </a:r>
          </a:p>
        </p:txBody>
      </p:sp>
      <p:sp>
        <p:nvSpPr>
          <p:cNvPr id="5" name="TextovéPole 4">
            <a:extLst>
              <a:ext uri="{FF2B5EF4-FFF2-40B4-BE49-F238E27FC236}">
                <a16:creationId xmlns:a16="http://schemas.microsoft.com/office/drawing/2014/main" id="{E0136AEF-0C31-35AD-F4D4-8640246B3F90}"/>
              </a:ext>
            </a:extLst>
          </p:cNvPr>
          <p:cNvSpPr txBox="1"/>
          <p:nvPr/>
        </p:nvSpPr>
        <p:spPr>
          <a:xfrm>
            <a:off x="458526" y="735092"/>
            <a:ext cx="11274949" cy="5109091"/>
          </a:xfrm>
          <a:prstGeom prst="rect">
            <a:avLst/>
          </a:prstGeom>
          <a:noFill/>
        </p:spPr>
        <p:txBody>
          <a:bodyPr wrap="square" rtlCol="0">
            <a:spAutoFit/>
          </a:bodyPr>
          <a:lstStyle/>
          <a:p>
            <a:r>
              <a:rPr lang="cs-CZ" dirty="0"/>
              <a:t>Aby v plynu vznikl výboj a plynem procházel při daném napětí stálý proud, musejí být splněny potřebné podmínky pro ionizaci plynu nárazem:</a:t>
            </a:r>
          </a:p>
          <a:p>
            <a:pPr marL="285750" indent="-285750">
              <a:buFont typeface="Wingdings" panose="05000000000000000000" pitchFamily="2" charset="2"/>
              <a:buChar char="§"/>
            </a:pPr>
            <a:r>
              <a:rPr lang="cs-CZ" dirty="0"/>
              <a:t>buď musí mít elektrické pole, v němž se plyn nachází, dostatečně velkou intenzitu, </a:t>
            </a:r>
          </a:p>
          <a:p>
            <a:pPr marL="285750" indent="-285750">
              <a:buFont typeface="Wingdings" panose="05000000000000000000" pitchFamily="2" charset="2"/>
              <a:buChar char="§"/>
            </a:pPr>
            <a:r>
              <a:rPr lang="cs-CZ" dirty="0"/>
              <a:t>nebo se působením elektrické síly musí zvyšovat rychlost iontů dostatečně dlouhou dobu</a:t>
            </a:r>
          </a:p>
          <a:p>
            <a:endParaRPr lang="cs-CZ" sz="800" dirty="0"/>
          </a:p>
          <a:p>
            <a:r>
              <a:rPr lang="cs-CZ" dirty="0"/>
              <a:t>Za normálního tlaku je doba mezi srážkami iontů s molekulami plynu velmi krátká, takže iont nezíská potřebnou energii k ionizaci nárazem, proto výboj v plynu za normálního tlaku vzniká až při dostatečně vysokém napětí, kdy se ionty pohybují se značným zrychlením.</a:t>
            </a:r>
          </a:p>
          <a:p>
            <a:r>
              <a:rPr lang="cs-CZ" dirty="0"/>
              <a:t>Tyto výboje jsou provázeny světelnými jevy, které známe jako </a:t>
            </a:r>
          </a:p>
          <a:p>
            <a:endParaRPr lang="cs-CZ" b="1" dirty="0"/>
          </a:p>
          <a:p>
            <a:pPr marL="3943350" lvl="8" indent="-285750">
              <a:buFont typeface="Arial" panose="020B0604020202020204" pitchFamily="34" charset="0"/>
              <a:buChar char="•"/>
            </a:pPr>
            <a:r>
              <a:rPr lang="cs-CZ" sz="2800" b="1" dirty="0"/>
              <a:t>jiskru, </a:t>
            </a:r>
          </a:p>
          <a:p>
            <a:pPr lvl="8"/>
            <a:endParaRPr lang="cs-CZ" sz="2800" b="1" dirty="0"/>
          </a:p>
          <a:p>
            <a:pPr marL="3943350" lvl="8" indent="-285750">
              <a:buFont typeface="Arial" panose="020B0604020202020204" pitchFamily="34" charset="0"/>
              <a:buChar char="•"/>
            </a:pPr>
            <a:r>
              <a:rPr lang="cs-CZ" sz="2800" b="1" dirty="0"/>
              <a:t>blesk, </a:t>
            </a:r>
          </a:p>
          <a:p>
            <a:pPr lvl="8"/>
            <a:endParaRPr lang="cs-CZ" sz="2800" b="1" dirty="0"/>
          </a:p>
          <a:p>
            <a:pPr marL="3943350" lvl="8" indent="-285750">
              <a:buFont typeface="Arial" panose="020B0604020202020204" pitchFamily="34" charset="0"/>
              <a:buChar char="•"/>
            </a:pPr>
            <a:r>
              <a:rPr lang="cs-CZ" sz="2800" b="1" dirty="0"/>
              <a:t>obloukový výboj</a:t>
            </a:r>
            <a:r>
              <a:rPr lang="cs-CZ" sz="2800" dirty="0"/>
              <a:t>.</a:t>
            </a:r>
          </a:p>
          <a:p>
            <a:endParaRPr lang="cs-CZ" sz="800" dirty="0"/>
          </a:p>
          <a:p>
            <a:endParaRPr lang="cs-CZ" sz="800" b="1" dirty="0"/>
          </a:p>
        </p:txBody>
      </p:sp>
      <p:sp>
        <p:nvSpPr>
          <p:cNvPr id="2" name="Zástupný symbol pro číslo snímku 1">
            <a:extLst>
              <a:ext uri="{FF2B5EF4-FFF2-40B4-BE49-F238E27FC236}">
                <a16:creationId xmlns:a16="http://schemas.microsoft.com/office/drawing/2014/main" id="{6083DF02-67F4-A2A5-5501-E82A1EA6BCD0}"/>
              </a:ext>
            </a:extLst>
          </p:cNvPr>
          <p:cNvSpPr>
            <a:spLocks noGrp="1"/>
          </p:cNvSpPr>
          <p:nvPr>
            <p:ph type="sldNum" sz="quarter" idx="12"/>
          </p:nvPr>
        </p:nvSpPr>
        <p:spPr/>
        <p:txBody>
          <a:bodyPr/>
          <a:lstStyle/>
          <a:p>
            <a:fld id="{B16A151C-A50F-4066-95C8-1D1031B04997}" type="slidenum">
              <a:rPr lang="cs-CZ" smtClean="0"/>
              <a:t>20</a:t>
            </a:fld>
            <a:endParaRPr lang="cs-CZ"/>
          </a:p>
        </p:txBody>
      </p:sp>
    </p:spTree>
    <p:extLst>
      <p:ext uri="{BB962C8B-B14F-4D97-AF65-F5344CB8AC3E}">
        <p14:creationId xmlns:p14="http://schemas.microsoft.com/office/powerpoint/2010/main" val="41133968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44A42A83-61CC-B3A4-B9BA-A4F68DEEB0ED}"/>
              </a:ext>
            </a:extLst>
          </p:cNvPr>
          <p:cNvSpPr txBox="1"/>
          <p:nvPr/>
        </p:nvSpPr>
        <p:spPr>
          <a:xfrm>
            <a:off x="389615" y="365760"/>
            <a:ext cx="3880235" cy="369332"/>
          </a:xfrm>
          <a:prstGeom prst="rect">
            <a:avLst/>
          </a:prstGeom>
          <a:noFill/>
        </p:spPr>
        <p:txBody>
          <a:bodyPr wrap="square" rtlCol="0">
            <a:spAutoFit/>
          </a:bodyPr>
          <a:lstStyle/>
          <a:p>
            <a:r>
              <a:rPr lang="cs-CZ" b="1" dirty="0"/>
              <a:t>Výboje v plynech za normálního tlaku</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EC9A6C2D-6EEA-64AE-4B38-1A33CB023251}"/>
                  </a:ext>
                </a:extLst>
              </p:cNvPr>
              <p:cNvSpPr txBox="1"/>
              <p:nvPr/>
            </p:nvSpPr>
            <p:spPr>
              <a:xfrm>
                <a:off x="389614" y="735092"/>
                <a:ext cx="6416539" cy="4927503"/>
              </a:xfrm>
              <a:prstGeom prst="rect">
                <a:avLst/>
              </a:prstGeom>
              <a:noFill/>
            </p:spPr>
            <p:txBody>
              <a:bodyPr wrap="square" rtlCol="0">
                <a:spAutoFit/>
              </a:bodyPr>
              <a:lstStyle/>
              <a:p>
                <a:r>
                  <a:rPr lang="cs-CZ" b="1" dirty="0">
                    <a:hlinkClick r:id="rId2"/>
                  </a:rPr>
                  <a:t>Jiskrový výboj</a:t>
                </a:r>
                <a:r>
                  <a:rPr lang="cs-CZ" dirty="0">
                    <a:hlinkClick r:id="rId2"/>
                  </a:rPr>
                  <a:t> </a:t>
                </a:r>
                <a:r>
                  <a:rPr lang="cs-CZ" dirty="0"/>
                  <a:t>vniká již při nižším napětí, ale při malé vzdálenosti elektrod, kdy má elektrické pole značnou intenzitu.</a:t>
                </a:r>
              </a:p>
              <a:p>
                <a:r>
                  <a:rPr lang="cs-CZ" dirty="0"/>
                  <a:t>Jiskrový výboj můžeme pozorovat při dotyku s vodivým předměte, například s klikou u dveří.</a:t>
                </a:r>
              </a:p>
              <a:p>
                <a:r>
                  <a:rPr lang="cs-CZ" dirty="0"/>
                  <a:t>Jiskrový výboj má významné využití v zážehových motorech. Zapalovací svíčka generuje jiskrový výboj v okamžiku, kdy je potřeba zapálit stlačenou směs vzduchu a paliva - benzínu.</a:t>
                </a:r>
              </a:p>
              <a:p>
                <a:endParaRPr lang="cs-CZ" sz="800" b="1" dirty="0"/>
              </a:p>
              <a:p>
                <a:r>
                  <a:rPr lang="cs-CZ" b="1" dirty="0">
                    <a:hlinkClick r:id="rId3"/>
                  </a:rPr>
                  <a:t>Blesk</a:t>
                </a:r>
                <a:r>
                  <a:rPr lang="cs-CZ" dirty="0"/>
                  <a:t> představuje mohutný jiskrový výboj, kterým se vyrovnává velký rozdíl potenciálů až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oMath>
                </a14:m>
                <a:r>
                  <a:rPr lang="cs-CZ" b="1" dirty="0"/>
                  <a:t> </a:t>
                </a:r>
                <a:r>
                  <a:rPr lang="cs-CZ" dirty="0"/>
                  <a:t>V mezi bouřkovými mraky, případně mezi mrakem a zemí. V krátkém okamžiku výboje vzniká proud až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m:t>
                        </m:r>
                      </m:sup>
                    </m:sSup>
                  </m:oMath>
                </a14:m>
                <a:r>
                  <a:rPr lang="cs-CZ" dirty="0"/>
                  <a:t>A.</a:t>
                </a:r>
              </a:p>
              <a:p>
                <a:endParaRPr lang="cs-CZ" sz="800" dirty="0"/>
              </a:p>
              <a:p>
                <a:r>
                  <a:rPr lang="cs-CZ" b="1" dirty="0"/>
                  <a:t>Obloukový výboj </a:t>
                </a:r>
                <a:r>
                  <a:rPr lang="cs-CZ" dirty="0"/>
                  <a:t>vznikne jestliže krátce přitiskneme elektrody k sobě a pak oddálíme ne několik milimetrů. Během dotyku se konce elektrod rozžhaví a po oddálení způsobí tepelnou ionizaci okolních molekul vzduchu. Obvodem prochází silný proud, kterým se teplota elektrod i plazmy mezi nimi zvýší na několik tisíc kelvinů.</a:t>
                </a:r>
              </a:p>
            </p:txBody>
          </p:sp>
        </mc:Choice>
        <mc:Fallback xmlns="">
          <p:sp>
            <p:nvSpPr>
              <p:cNvPr id="5" name="TextovéPole 4">
                <a:extLst>
                  <a:ext uri="{FF2B5EF4-FFF2-40B4-BE49-F238E27FC236}">
                    <a16:creationId xmlns:a16="http://schemas.microsoft.com/office/drawing/2014/main" id="{EC9A6C2D-6EEA-64AE-4B38-1A33CB023251}"/>
                  </a:ext>
                </a:extLst>
              </p:cNvPr>
              <p:cNvSpPr txBox="1">
                <a:spLocks noRot="1" noChangeAspect="1" noMove="1" noResize="1" noEditPoints="1" noAdjustHandles="1" noChangeArrowheads="1" noChangeShapeType="1" noTextEdit="1"/>
              </p:cNvSpPr>
              <p:nvPr/>
            </p:nvSpPr>
            <p:spPr>
              <a:xfrm>
                <a:off x="389614" y="735092"/>
                <a:ext cx="6416539" cy="4927503"/>
              </a:xfrm>
              <a:prstGeom prst="rect">
                <a:avLst/>
              </a:prstGeom>
              <a:blipFill>
                <a:blip r:embed="rId4"/>
                <a:stretch>
                  <a:fillRect l="-856" t="-743" r="-1046"/>
                </a:stretch>
              </a:blipFill>
            </p:spPr>
            <p:txBody>
              <a:bodyPr/>
              <a:lstStyle/>
              <a:p>
                <a:r>
                  <a:rPr lang="cs-CZ">
                    <a:noFill/>
                  </a:rPr>
                  <a:t> </a:t>
                </a:r>
              </a:p>
            </p:txBody>
          </p:sp>
        </mc:Fallback>
      </mc:AlternateContent>
      <p:pic>
        <p:nvPicPr>
          <p:cNvPr id="3" name="Obrázek 2"/>
          <p:cNvPicPr>
            <a:picLocks noChangeAspect="1"/>
          </p:cNvPicPr>
          <p:nvPr/>
        </p:nvPicPr>
        <p:blipFill>
          <a:blip r:embed="rId5"/>
          <a:stretch>
            <a:fillRect/>
          </a:stretch>
        </p:blipFill>
        <p:spPr>
          <a:xfrm>
            <a:off x="7728668" y="365760"/>
            <a:ext cx="3122706" cy="3901986"/>
          </a:xfrm>
          <a:prstGeom prst="rect">
            <a:avLst/>
          </a:prstGeom>
        </p:spPr>
      </p:pic>
      <p:pic>
        <p:nvPicPr>
          <p:cNvPr id="2" name="Obrázek 1">
            <a:extLst>
              <a:ext uri="{FF2B5EF4-FFF2-40B4-BE49-F238E27FC236}">
                <a16:creationId xmlns:a16="http://schemas.microsoft.com/office/drawing/2014/main" id="{05242E2C-D13A-FA2D-F3C3-9A787D5F7BF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28668" y="4270205"/>
            <a:ext cx="3774574" cy="2156899"/>
          </a:xfrm>
          <a:prstGeom prst="rect">
            <a:avLst/>
          </a:prstGeom>
        </p:spPr>
      </p:pic>
      <p:sp>
        <p:nvSpPr>
          <p:cNvPr id="7" name="TextovéPole 6">
            <a:extLst>
              <a:ext uri="{FF2B5EF4-FFF2-40B4-BE49-F238E27FC236}">
                <a16:creationId xmlns:a16="http://schemas.microsoft.com/office/drawing/2014/main" id="{14F5E380-D81B-0D0D-8197-DE16C94B9C53}"/>
              </a:ext>
            </a:extLst>
          </p:cNvPr>
          <p:cNvSpPr txBox="1"/>
          <p:nvPr/>
        </p:nvSpPr>
        <p:spPr>
          <a:xfrm>
            <a:off x="389613" y="5431762"/>
            <a:ext cx="6094674" cy="1200329"/>
          </a:xfrm>
          <a:prstGeom prst="rect">
            <a:avLst/>
          </a:prstGeom>
          <a:noFill/>
        </p:spPr>
        <p:txBody>
          <a:bodyPr wrap="square">
            <a:spAutoFit/>
          </a:bodyPr>
          <a:lstStyle/>
          <a:p>
            <a:r>
              <a:rPr lang="cs-CZ" b="1" dirty="0"/>
              <a:t>Obloukové svařování </a:t>
            </a:r>
            <a:r>
              <a:rPr lang="cs-CZ" dirty="0"/>
              <a:t>je významná technologie využívající vysokou teplotu obloukového výboje mezi kovovou svařovací elektrodou a výrobkem. Při obloukovém svařování se materiál elektrody taví a v místě svaru vytváří pevné spojení.</a:t>
            </a:r>
          </a:p>
        </p:txBody>
      </p:sp>
      <p:sp>
        <p:nvSpPr>
          <p:cNvPr id="8" name="TextovéPole 7">
            <a:extLst>
              <a:ext uri="{FF2B5EF4-FFF2-40B4-BE49-F238E27FC236}">
                <a16:creationId xmlns:a16="http://schemas.microsoft.com/office/drawing/2014/main" id="{B8659BBC-3B60-5455-30FC-0FADE9003499}"/>
              </a:ext>
            </a:extLst>
          </p:cNvPr>
          <p:cNvSpPr txBox="1"/>
          <p:nvPr/>
        </p:nvSpPr>
        <p:spPr>
          <a:xfrm>
            <a:off x="4953662" y="365760"/>
            <a:ext cx="1598213" cy="369332"/>
          </a:xfrm>
          <a:prstGeom prst="rect">
            <a:avLst/>
          </a:prstGeom>
          <a:noFill/>
        </p:spPr>
        <p:txBody>
          <a:bodyPr wrap="square" rtlCol="0">
            <a:spAutoFit/>
          </a:bodyPr>
          <a:lstStyle/>
          <a:p>
            <a:r>
              <a:rPr lang="cs-CZ" dirty="0">
                <a:hlinkClick r:id="rId7"/>
              </a:rPr>
              <a:t>Videa YouTube</a:t>
            </a:r>
            <a:endParaRPr lang="cs-CZ" dirty="0"/>
          </a:p>
        </p:txBody>
      </p:sp>
      <p:sp>
        <p:nvSpPr>
          <p:cNvPr id="6" name="Zástupný symbol pro číslo snímku 5">
            <a:extLst>
              <a:ext uri="{FF2B5EF4-FFF2-40B4-BE49-F238E27FC236}">
                <a16:creationId xmlns:a16="http://schemas.microsoft.com/office/drawing/2014/main" id="{EF5CEA7E-9932-2F8E-B314-041FA68547E7}"/>
              </a:ext>
            </a:extLst>
          </p:cNvPr>
          <p:cNvSpPr>
            <a:spLocks noGrp="1"/>
          </p:cNvSpPr>
          <p:nvPr>
            <p:ph type="sldNum" sz="quarter" idx="12"/>
          </p:nvPr>
        </p:nvSpPr>
        <p:spPr/>
        <p:txBody>
          <a:bodyPr/>
          <a:lstStyle/>
          <a:p>
            <a:fld id="{B16A151C-A50F-4066-95C8-1D1031B04997}" type="slidenum">
              <a:rPr lang="cs-CZ" smtClean="0"/>
              <a:t>21</a:t>
            </a:fld>
            <a:endParaRPr lang="cs-CZ"/>
          </a:p>
        </p:txBody>
      </p:sp>
    </p:spTree>
    <p:extLst>
      <p:ext uri="{BB962C8B-B14F-4D97-AF65-F5344CB8AC3E}">
        <p14:creationId xmlns:p14="http://schemas.microsoft.com/office/powerpoint/2010/main" val="17912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5361" y="260649"/>
            <a:ext cx="3513070" cy="369332"/>
          </a:xfrm>
          <a:prstGeom prst="rect">
            <a:avLst/>
          </a:prstGeom>
          <a:noFill/>
        </p:spPr>
        <p:txBody>
          <a:bodyPr wrap="square" rtlCol="0">
            <a:spAutoFit/>
          </a:bodyPr>
          <a:lstStyle/>
          <a:p>
            <a:r>
              <a:rPr lang="cs-CZ" b="1" dirty="0"/>
              <a:t>Výboje v plynu při sníženém tlaku </a:t>
            </a:r>
          </a:p>
        </p:txBody>
      </p:sp>
      <p:sp>
        <p:nvSpPr>
          <p:cNvPr id="3" name="TextovéPole 2"/>
          <p:cNvSpPr txBox="1"/>
          <p:nvPr/>
        </p:nvSpPr>
        <p:spPr>
          <a:xfrm>
            <a:off x="335360" y="629981"/>
            <a:ext cx="11449272" cy="1477328"/>
          </a:xfrm>
          <a:prstGeom prst="rect">
            <a:avLst/>
          </a:prstGeom>
          <a:noFill/>
        </p:spPr>
        <p:txBody>
          <a:bodyPr wrap="square" rtlCol="0">
            <a:spAutoFit/>
          </a:bodyPr>
          <a:lstStyle/>
          <a:p>
            <a:r>
              <a:rPr lang="cs-CZ" dirty="0"/>
              <a:t>Podmínky pro vznik výboje se zlepší prodloužením délky dráhy iontů mezi srážkami. Síla elektrického pole působící na iont na delší dráze dodá iontu větší kinetickou energii. Delší dráhy mezi srážkami dosáhneme zmenšením počtu molekul v daném objemu plynu, čili jeho zředěním. Jestliže elektrody umístíme do válce z kterého postupně odčerpáváme vzduch, můžeme pozorovat světelné jevy, které provázejí výboje v plynu při sníženém tlaku.</a:t>
            </a:r>
          </a:p>
          <a:p>
            <a:r>
              <a:rPr lang="cs-CZ" dirty="0"/>
              <a:t>Charakter těchto jevů se mění v závislosti na zmenšujícím se tlaku plynu v trubici</a:t>
            </a:r>
          </a:p>
        </p:txBody>
      </p:sp>
      <p:pic>
        <p:nvPicPr>
          <p:cNvPr id="6" name="Obrázek 5">
            <a:extLst>
              <a:ext uri="{FF2B5EF4-FFF2-40B4-BE49-F238E27FC236}">
                <a16:creationId xmlns:a16="http://schemas.microsoft.com/office/drawing/2014/main" id="{52F45F9E-CBBE-FA46-5702-C163D969AE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4776" y="2241355"/>
            <a:ext cx="6282448" cy="2053262"/>
          </a:xfrm>
          <a:prstGeom prst="rect">
            <a:avLst/>
          </a:prstGeom>
        </p:spPr>
      </p:pic>
      <p:sp>
        <p:nvSpPr>
          <p:cNvPr id="7" name="TextovéPole 6">
            <a:extLst>
              <a:ext uri="{FF2B5EF4-FFF2-40B4-BE49-F238E27FC236}">
                <a16:creationId xmlns:a16="http://schemas.microsoft.com/office/drawing/2014/main" id="{195D4CF2-E644-4913-CC4B-884DE6F5A172}"/>
              </a:ext>
            </a:extLst>
          </p:cNvPr>
          <p:cNvSpPr txBox="1"/>
          <p:nvPr/>
        </p:nvSpPr>
        <p:spPr>
          <a:xfrm>
            <a:off x="524786" y="4405023"/>
            <a:ext cx="11370365" cy="923330"/>
          </a:xfrm>
          <a:prstGeom prst="rect">
            <a:avLst/>
          </a:prstGeom>
          <a:noFill/>
        </p:spPr>
        <p:txBody>
          <a:bodyPr wrap="square" rtlCol="0">
            <a:spAutoFit/>
          </a:bodyPr>
          <a:lstStyle/>
          <a:p>
            <a:r>
              <a:rPr lang="cs-CZ" dirty="0"/>
              <a:t>Z hlediska praktického využití je důležitý výboj při tlaku sníženém zhruba na 100 Pa. V trubici při tomto tlaku vzniká zářící sloupec, jehož barva závisí na chemickém složení plynu v trubici. </a:t>
            </a:r>
          </a:p>
          <a:p>
            <a:r>
              <a:rPr lang="cs-CZ" dirty="0"/>
              <a:t>Výboje ve zředěném plynu se uplatňují zejména v osvětlovací technice.</a:t>
            </a:r>
          </a:p>
        </p:txBody>
      </p:sp>
      <p:sp>
        <p:nvSpPr>
          <p:cNvPr id="4" name="Zástupný symbol pro číslo snímku 3">
            <a:extLst>
              <a:ext uri="{FF2B5EF4-FFF2-40B4-BE49-F238E27FC236}">
                <a16:creationId xmlns:a16="http://schemas.microsoft.com/office/drawing/2014/main" id="{925F70AB-BD7D-54FD-931F-9671176DA235}"/>
              </a:ext>
            </a:extLst>
          </p:cNvPr>
          <p:cNvSpPr>
            <a:spLocks noGrp="1"/>
          </p:cNvSpPr>
          <p:nvPr>
            <p:ph type="sldNum" sz="quarter" idx="12"/>
          </p:nvPr>
        </p:nvSpPr>
        <p:spPr/>
        <p:txBody>
          <a:bodyPr/>
          <a:lstStyle/>
          <a:p>
            <a:fld id="{B16A151C-A50F-4066-95C8-1D1031B04997}" type="slidenum">
              <a:rPr lang="cs-CZ" smtClean="0"/>
              <a:t>22</a:t>
            </a:fld>
            <a:endParaRPr lang="cs-CZ"/>
          </a:p>
        </p:txBody>
      </p:sp>
    </p:spTree>
    <p:extLst>
      <p:ext uri="{BB962C8B-B14F-4D97-AF65-F5344CB8AC3E}">
        <p14:creationId xmlns:p14="http://schemas.microsoft.com/office/powerpoint/2010/main" val="4107364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871864" y="2420888"/>
            <a:ext cx="2448272" cy="1107996"/>
          </a:xfrm>
          <a:prstGeom prst="rect">
            <a:avLst/>
          </a:prstGeom>
          <a:noFill/>
        </p:spPr>
        <p:txBody>
          <a:bodyPr wrap="square" rtlCol="0">
            <a:spAutoFit/>
          </a:bodyPr>
          <a:lstStyle/>
          <a:p>
            <a:r>
              <a:rPr lang="cs-CZ" sz="6600" dirty="0"/>
              <a:t>Konec</a:t>
            </a:r>
          </a:p>
        </p:txBody>
      </p:sp>
      <p:sp>
        <p:nvSpPr>
          <p:cNvPr id="3" name="TextovéPole 1">
            <a:extLst>
              <a:ext uri="{FF2B5EF4-FFF2-40B4-BE49-F238E27FC236}">
                <a16:creationId xmlns:a16="http://schemas.microsoft.com/office/drawing/2014/main" id="{3858D51A-484B-9481-9354-D34780554664}"/>
              </a:ext>
            </a:extLst>
          </p:cNvPr>
          <p:cNvSpPr txBox="1"/>
          <p:nvPr/>
        </p:nvSpPr>
        <p:spPr>
          <a:xfrm>
            <a:off x="8946452" y="5105692"/>
            <a:ext cx="3095625" cy="1200329"/>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1200" dirty="0"/>
              <a:t>Jestliže se Vám prezentace líbí, řekněte to ostatním.</a:t>
            </a:r>
          </a:p>
          <a:p>
            <a:r>
              <a:rPr lang="cs-CZ" sz="1200" dirty="0"/>
              <a:t>Jestliže máte připomínky, které by mohli prezentaci vylepšit napište to prosím mě</a:t>
            </a:r>
          </a:p>
          <a:p>
            <a:endParaRPr lang="cs-CZ" sz="1200" dirty="0"/>
          </a:p>
          <a:p>
            <a:pPr algn="ctr"/>
            <a:r>
              <a:rPr lang="cs-CZ" sz="1200" dirty="0"/>
              <a:t>karel.sixl@pb.cz</a:t>
            </a:r>
          </a:p>
        </p:txBody>
      </p:sp>
      <p:sp>
        <p:nvSpPr>
          <p:cNvPr id="4" name="Zástupný symbol pro číslo snímku 3">
            <a:extLst>
              <a:ext uri="{FF2B5EF4-FFF2-40B4-BE49-F238E27FC236}">
                <a16:creationId xmlns:a16="http://schemas.microsoft.com/office/drawing/2014/main" id="{86220446-AE05-45B8-C736-8C93790F20ED}"/>
              </a:ext>
            </a:extLst>
          </p:cNvPr>
          <p:cNvSpPr>
            <a:spLocks noGrp="1"/>
          </p:cNvSpPr>
          <p:nvPr>
            <p:ph type="sldNum" sz="quarter" idx="12"/>
          </p:nvPr>
        </p:nvSpPr>
        <p:spPr/>
        <p:txBody>
          <a:bodyPr/>
          <a:lstStyle/>
          <a:p>
            <a:fld id="{B16A151C-A50F-4066-95C8-1D1031B04997}" type="slidenum">
              <a:rPr lang="cs-CZ" smtClean="0"/>
              <a:t>23</a:t>
            </a:fld>
            <a:endParaRPr lang="cs-CZ"/>
          </a:p>
        </p:txBody>
      </p:sp>
    </p:spTree>
    <p:extLst>
      <p:ext uri="{BB962C8B-B14F-4D97-AF65-F5344CB8AC3E}">
        <p14:creationId xmlns:p14="http://schemas.microsoft.com/office/powerpoint/2010/main" val="1968153577"/>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1990</TotalTime>
  <Words>2470</Words>
  <Application>Microsoft Office PowerPoint</Application>
  <PresentationFormat>Širokoúhlá obrazovka</PresentationFormat>
  <Paragraphs>231</Paragraphs>
  <Slides>23</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23</vt:i4>
      </vt:variant>
    </vt:vector>
  </HeadingPairs>
  <TitlesOfParts>
    <vt:vector size="29" baseType="lpstr">
      <vt:lpstr>Arial</vt:lpstr>
      <vt:lpstr>Calibri</vt:lpstr>
      <vt:lpstr>Calibri Light</vt:lpstr>
      <vt:lpstr>Cambria Math</vt:lpstr>
      <vt:lpstr>Wingdings</vt:lpstr>
      <vt:lpstr>Motiv Office</vt:lpstr>
      <vt:lpstr>Elektrický proud v kapalinách a plynech Fyz 127</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Elektrický proud v kapalinách</dc:title>
  <dc:creator>Karel Sixl</dc:creator>
  <cp:lastModifiedBy>Karel Sixl</cp:lastModifiedBy>
  <cp:revision>111</cp:revision>
  <dcterms:created xsi:type="dcterms:W3CDTF">2021-04-02T12:42:12Z</dcterms:created>
  <dcterms:modified xsi:type="dcterms:W3CDTF">2026-05-25T16:37:34Z</dcterms:modified>
</cp:coreProperties>
</file>