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E1626-BFF2-47E6-8C42-F08308B8BE0D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0FB1AC-102B-4BB8-A7DF-7DC51D4FDA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1A4EFDE-31E1-47D4-8510-9980DE12D976}" type="datetimeFigureOut">
              <a:rPr lang="cs-CZ" smtClean="0"/>
              <a:pPr/>
              <a:t>24.10.2010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88A6A8A-DDAC-414F-9D41-7CF89ECE9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Antická literatura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„Člověk je bytost hledající smysl.“</a:t>
            </a:r>
          </a:p>
          <a:p>
            <a:pPr algn="l"/>
            <a:r>
              <a:rPr lang="cs-CZ" dirty="0"/>
              <a:t> </a:t>
            </a:r>
            <a:r>
              <a:rPr lang="cs-CZ" dirty="0" smtClean="0"/>
              <a:t>                                              Platón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Historický rámec, souvislosti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Antika</a:t>
            </a:r>
            <a:r>
              <a:rPr lang="cs-CZ" dirty="0" smtClean="0"/>
              <a:t> – 1.tis.př.n.l. až  pol.1.tis.n.l. (zánik západořímské říše – 476 n.l.) – oblast Středomoří (Řecko, Řím)</a:t>
            </a:r>
          </a:p>
          <a:p>
            <a:r>
              <a:rPr lang="cs-CZ" b="1" dirty="0" smtClean="0"/>
              <a:t> </a:t>
            </a:r>
            <a:r>
              <a:rPr lang="cs-CZ" dirty="0" smtClean="0"/>
              <a:t> - společnost otrokářská, různé formy vlády:</a:t>
            </a:r>
          </a:p>
          <a:p>
            <a:pPr>
              <a:buNone/>
            </a:pPr>
            <a:r>
              <a:rPr lang="cs-CZ" b="1" i="1" dirty="0" smtClean="0"/>
              <a:t>oligarchie</a:t>
            </a:r>
            <a:r>
              <a:rPr lang="cs-CZ" dirty="0" smtClean="0"/>
              <a:t> (vláda několika), </a:t>
            </a:r>
            <a:r>
              <a:rPr lang="cs-CZ" b="1" i="1" dirty="0" smtClean="0"/>
              <a:t>demokracie</a:t>
            </a:r>
            <a:r>
              <a:rPr lang="cs-CZ" dirty="0" smtClean="0"/>
              <a:t> (vláda lidu), </a:t>
            </a:r>
            <a:r>
              <a:rPr lang="cs-CZ" b="1" i="1" dirty="0" smtClean="0"/>
              <a:t>tyranida</a:t>
            </a:r>
            <a:r>
              <a:rPr lang="cs-CZ" dirty="0" smtClean="0"/>
              <a:t> (samovláda)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Rozvoj vědy, vzdělanosti – vymezování jednotlivých </a:t>
            </a:r>
            <a:r>
              <a:rPr lang="cs-CZ" u="sng" dirty="0" smtClean="0"/>
              <a:t>literárních druhů a žánrů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i="1" dirty="0" smtClean="0"/>
              <a:t>  </a:t>
            </a:r>
            <a:endParaRPr lang="cs-CZ" b="1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Archaické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8.- 6.stol. př.n.l.</a:t>
            </a:r>
          </a:p>
          <a:p>
            <a:pPr lvl="0"/>
            <a:r>
              <a:rPr lang="cs-CZ" dirty="0" smtClean="0"/>
              <a:t>zakládání </a:t>
            </a:r>
            <a:r>
              <a:rPr lang="cs-CZ" b="1" dirty="0" smtClean="0"/>
              <a:t>polis – městský stát, který si podrobil úrodné okolní planiny</a:t>
            </a:r>
            <a:endParaRPr lang="cs-CZ" dirty="0" smtClean="0"/>
          </a:p>
          <a:p>
            <a:pPr lvl="0"/>
            <a:r>
              <a:rPr lang="cs-CZ" dirty="0" smtClean="0"/>
              <a:t>nejvýznamnější polis – </a:t>
            </a:r>
            <a:r>
              <a:rPr lang="cs-CZ" b="1" dirty="0" smtClean="0"/>
              <a:t>Atény </a:t>
            </a:r>
            <a:r>
              <a:rPr lang="cs-CZ" dirty="0" smtClean="0"/>
              <a:t>a </a:t>
            </a:r>
            <a:r>
              <a:rPr lang="cs-CZ" b="1" dirty="0" smtClean="0"/>
              <a:t>Sparta</a:t>
            </a:r>
            <a:endParaRPr lang="cs-CZ" dirty="0" smtClean="0"/>
          </a:p>
          <a:p>
            <a:r>
              <a:rPr lang="cs-CZ" b="1" dirty="0" smtClean="0"/>
              <a:t>velká řecká kolonizace</a:t>
            </a:r>
            <a:r>
              <a:rPr lang="cs-CZ" dirty="0" smtClean="0"/>
              <a:t> – důvodem bylo přelidnění (expanze do Středomoří, Malá Asie)</a:t>
            </a:r>
          </a:p>
          <a:p>
            <a:r>
              <a:rPr lang="cs-CZ" b="1" i="1" dirty="0" smtClean="0"/>
              <a:t>eposy</a:t>
            </a:r>
            <a:r>
              <a:rPr lang="cs-CZ" dirty="0" smtClean="0"/>
              <a:t> – </a:t>
            </a:r>
            <a:r>
              <a:rPr lang="cs-CZ" b="1" u="sng" dirty="0" err="1" smtClean="0"/>
              <a:t>Ílias</a:t>
            </a:r>
            <a:r>
              <a:rPr lang="cs-CZ" b="1" u="sng" dirty="0" smtClean="0"/>
              <a:t> a Odyssea</a:t>
            </a:r>
            <a:r>
              <a:rPr lang="cs-CZ" dirty="0" smtClean="0"/>
              <a:t> – </a:t>
            </a:r>
            <a:r>
              <a:rPr lang="cs-CZ" b="1" dirty="0" smtClean="0"/>
              <a:t>Homér</a:t>
            </a:r>
          </a:p>
          <a:p>
            <a:r>
              <a:rPr lang="cs-CZ" b="1" dirty="0" err="1" smtClean="0"/>
              <a:t>Aisóp</a:t>
            </a:r>
            <a:r>
              <a:rPr lang="cs-CZ" dirty="0" smtClean="0"/>
              <a:t> – bajky, </a:t>
            </a:r>
            <a:r>
              <a:rPr lang="cs-CZ" b="1" dirty="0" err="1" smtClean="0"/>
              <a:t>Sapfó</a:t>
            </a:r>
            <a:r>
              <a:rPr lang="cs-CZ" dirty="0" smtClean="0"/>
              <a:t> – milostná poezie </a:t>
            </a:r>
            <a:r>
              <a:rPr lang="cs-CZ" b="1" dirty="0" smtClean="0"/>
              <a:t>Anakreón</a:t>
            </a:r>
            <a:r>
              <a:rPr lang="cs-CZ" dirty="0" smtClean="0"/>
              <a:t> – </a:t>
            </a:r>
            <a:r>
              <a:rPr lang="cs-CZ" dirty="0" err="1" smtClean="0"/>
              <a:t>anakreonská</a:t>
            </a:r>
            <a:r>
              <a:rPr lang="cs-CZ" dirty="0" smtClean="0"/>
              <a:t> poezie</a:t>
            </a:r>
            <a:endParaRPr lang="cs-CZ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Klasické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5.-4.stol.n.l.</a:t>
            </a:r>
          </a:p>
          <a:p>
            <a:r>
              <a:rPr lang="cs-CZ" dirty="0" smtClean="0"/>
              <a:t>největší rozkvět Řecka - </a:t>
            </a:r>
            <a:r>
              <a:rPr lang="cs-CZ" b="1" dirty="0" err="1" smtClean="0"/>
              <a:t>řecko</a:t>
            </a:r>
            <a:r>
              <a:rPr lang="cs-CZ" b="1" dirty="0" smtClean="0"/>
              <a:t> – perské války</a:t>
            </a:r>
            <a:r>
              <a:rPr lang="cs-CZ" dirty="0" smtClean="0"/>
              <a:t> – zpočátku vítězili Peršané – bitva u Thermopyl ( soutěska zdolána díky zradě Řeků) --- evakuace Atéňanů – nakonec </a:t>
            </a:r>
            <a:r>
              <a:rPr lang="cs-CZ" u="sng" dirty="0" smtClean="0"/>
              <a:t>vítězství Řeků </a:t>
            </a:r>
            <a:r>
              <a:rPr lang="cs-CZ" dirty="0" smtClean="0"/>
              <a:t>( bitva u </a:t>
            </a:r>
            <a:r>
              <a:rPr lang="cs-CZ" dirty="0" err="1" smtClean="0"/>
              <a:t>Marathonu</a:t>
            </a:r>
            <a:r>
              <a:rPr lang="cs-CZ" dirty="0" smtClean="0"/>
              <a:t>)</a:t>
            </a:r>
          </a:p>
          <a:p>
            <a:pPr lvl="0"/>
            <a:r>
              <a:rPr lang="cs-CZ" b="1" dirty="0" smtClean="0"/>
              <a:t>peloponéská válka</a:t>
            </a:r>
            <a:r>
              <a:rPr lang="cs-CZ" dirty="0" smtClean="0"/>
              <a:t> – boj o velmocenskou pozici mezi </a:t>
            </a:r>
            <a:r>
              <a:rPr lang="cs-CZ" b="1" dirty="0" smtClean="0"/>
              <a:t>Spartou a Aténami</a:t>
            </a:r>
            <a:r>
              <a:rPr lang="cs-CZ" dirty="0" smtClean="0"/>
              <a:t> --- prohra Atén --- zrušení aténského spolku, stržení hradeb, demokracie nahrazena oligarchií </a:t>
            </a:r>
          </a:p>
          <a:p>
            <a:pPr lvl="0">
              <a:buNone/>
            </a:pPr>
            <a:r>
              <a:rPr lang="cs-CZ" dirty="0" smtClean="0"/>
              <a:t>( vláda 30 tyranů – pod dohledem spartské posádky)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Rozvoj řeckého divadla – dionýsie, dithyramb</a:t>
            </a:r>
          </a:p>
          <a:p>
            <a:r>
              <a:rPr lang="cs-CZ" u="sng" dirty="0" smtClean="0"/>
              <a:t>řecká tragedie</a:t>
            </a:r>
            <a:r>
              <a:rPr lang="cs-CZ" dirty="0" smtClean="0"/>
              <a:t> – katarze – mytologie</a:t>
            </a:r>
          </a:p>
          <a:p>
            <a:r>
              <a:rPr lang="cs-CZ" b="1" dirty="0" err="1" smtClean="0"/>
              <a:t>Aischylos</a:t>
            </a:r>
            <a:r>
              <a:rPr lang="cs-CZ" b="1" dirty="0" smtClean="0"/>
              <a:t>, </a:t>
            </a:r>
            <a:r>
              <a:rPr lang="cs-CZ" b="1" dirty="0" err="1" smtClean="0"/>
              <a:t>Sofoklés</a:t>
            </a:r>
            <a:r>
              <a:rPr lang="cs-CZ" b="1" dirty="0" smtClean="0"/>
              <a:t>, </a:t>
            </a:r>
            <a:r>
              <a:rPr lang="cs-CZ" b="1" dirty="0" err="1" smtClean="0"/>
              <a:t>Euripides</a:t>
            </a:r>
            <a:r>
              <a:rPr lang="cs-CZ" dirty="0" smtClean="0"/>
              <a:t> – Orestův mýtus (otázka krevní msty)</a:t>
            </a:r>
          </a:p>
          <a:p>
            <a:r>
              <a:rPr lang="cs-CZ" b="1" dirty="0" err="1" smtClean="0"/>
              <a:t>Sofoklés</a:t>
            </a:r>
            <a:r>
              <a:rPr lang="cs-CZ" b="1" dirty="0" smtClean="0"/>
              <a:t> – </a:t>
            </a:r>
            <a:r>
              <a:rPr lang="cs-CZ" b="1" i="1" dirty="0" smtClean="0"/>
              <a:t>Oidipus vladař</a:t>
            </a:r>
            <a:r>
              <a:rPr lang="cs-CZ" dirty="0" smtClean="0"/>
              <a:t> – téma osudu</a:t>
            </a:r>
          </a:p>
          <a:p>
            <a:r>
              <a:rPr lang="cs-CZ" u="sng" dirty="0" smtClean="0"/>
              <a:t>řecká komedie</a:t>
            </a:r>
            <a:r>
              <a:rPr lang="cs-CZ" dirty="0" smtClean="0"/>
              <a:t> – satira – </a:t>
            </a:r>
            <a:r>
              <a:rPr lang="cs-CZ" b="1" dirty="0" err="1" smtClean="0"/>
              <a:t>Aristofanes</a:t>
            </a:r>
            <a:endParaRPr lang="cs-CZ" b="1" dirty="0" smtClean="0"/>
          </a:p>
          <a:p>
            <a:r>
              <a:rPr lang="cs-CZ" u="sng" dirty="0" smtClean="0"/>
              <a:t>řecká filozofie – </a:t>
            </a:r>
            <a:r>
              <a:rPr lang="cs-CZ" b="1" dirty="0" smtClean="0"/>
              <a:t>Sokrates, Platón, Aristoteles</a:t>
            </a:r>
            <a:endParaRPr lang="cs-CZ" u="sng" dirty="0" smtClean="0"/>
          </a:p>
          <a:p>
            <a:endParaRPr lang="cs-CZ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Helénistické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4. – 1.stol. př.n.l.</a:t>
            </a:r>
          </a:p>
          <a:p>
            <a:pPr lvl="0"/>
            <a:r>
              <a:rPr lang="cs-CZ" dirty="0" smtClean="0"/>
              <a:t>období </a:t>
            </a:r>
            <a:r>
              <a:rPr lang="cs-CZ" b="1" dirty="0" smtClean="0"/>
              <a:t>expanze Makedonie </a:t>
            </a:r>
            <a:r>
              <a:rPr lang="cs-CZ" dirty="0" smtClean="0"/>
              <a:t>za vlády </a:t>
            </a:r>
            <a:r>
              <a:rPr lang="cs-CZ" b="1" dirty="0" smtClean="0"/>
              <a:t>Alexandra Velikého</a:t>
            </a:r>
          </a:p>
          <a:p>
            <a:pPr lvl="0"/>
            <a:r>
              <a:rPr lang="cs-CZ" dirty="0" smtClean="0"/>
              <a:t>Alexandr vychován filozofem </a:t>
            </a:r>
            <a:r>
              <a:rPr lang="cs-CZ" b="1" dirty="0" smtClean="0"/>
              <a:t>Aristotelem</a:t>
            </a:r>
            <a:r>
              <a:rPr lang="cs-CZ" dirty="0" smtClean="0"/>
              <a:t> – považoval se za poloboha – podřídil si nejen Řecko, ale i celou Malou Asii, Egypt, Z Indii --- po jeho smrti rozpad obrovské říše</a:t>
            </a:r>
          </a:p>
          <a:p>
            <a:pPr lvl="0"/>
            <a:r>
              <a:rPr lang="cs-CZ" dirty="0" smtClean="0"/>
              <a:t>díky Alexandrově vzdělání – velká obliba a </a:t>
            </a:r>
            <a:r>
              <a:rPr lang="cs-CZ" b="1" dirty="0" smtClean="0"/>
              <a:t>rozmach řecké kultury</a:t>
            </a:r>
            <a:r>
              <a:rPr lang="cs-CZ" dirty="0" smtClean="0"/>
              <a:t> ( Helénové – obyvatelé Helady, tj. Řecka ---- řečtina úředním jazykem ( jazyk vzdělanců), rozvoj věd a vzdělání ( specializované školy), rozvoj filozofie</a:t>
            </a:r>
          </a:p>
          <a:p>
            <a:pPr lvl="0"/>
            <a:r>
              <a:rPr lang="cs-CZ" dirty="0" smtClean="0"/>
              <a:t>veškerá moc soustředěna v rukou panovníka, konec demokracie</a:t>
            </a:r>
          </a:p>
          <a:p>
            <a:pPr lvl="0"/>
            <a:r>
              <a:rPr lang="cs-CZ" dirty="0" smtClean="0"/>
              <a:t>přes zřejmou civilizační převahu se celé Řecko dostalo v roce 146 př.n.l. pod nadvládu Říma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cs-CZ" b="1" dirty="0" smtClean="0"/>
              <a:t>Řím </a:t>
            </a:r>
            <a:r>
              <a:rPr lang="cs-CZ" dirty="0" smtClean="0"/>
              <a:t>(</a:t>
            </a:r>
            <a:r>
              <a:rPr lang="cs-CZ" i="1" dirty="0" smtClean="0"/>
              <a:t>Roma</a:t>
            </a:r>
            <a:r>
              <a:rPr lang="cs-CZ" dirty="0" smtClean="0"/>
              <a:t>) – podle tradice založen bájným Romulem ( potomek trojského hrdiny Aenea) – ve skutečnosti expanze Etrusků ( založili Řím – Latium) – na pahorku </a:t>
            </a:r>
            <a:r>
              <a:rPr lang="cs-CZ" b="1" dirty="0" smtClean="0"/>
              <a:t>Kapitolu</a:t>
            </a:r>
            <a:r>
              <a:rPr lang="cs-CZ" dirty="0" smtClean="0"/>
              <a:t> vybudovali chrám zasvěcený třem hlavním bohům – Jupiterovi, Junoně a Minervě</a:t>
            </a:r>
          </a:p>
          <a:p>
            <a:pPr lvl="0"/>
            <a:r>
              <a:rPr lang="cs-CZ" dirty="0" smtClean="0"/>
              <a:t>kromě příslušnosti k rodům se Římané dělili na urozené </a:t>
            </a:r>
            <a:r>
              <a:rPr lang="cs-CZ" b="1" dirty="0" smtClean="0"/>
              <a:t>patricije</a:t>
            </a:r>
            <a:r>
              <a:rPr lang="cs-CZ" dirty="0" smtClean="0"/>
              <a:t> a neurozené </a:t>
            </a:r>
            <a:r>
              <a:rPr lang="cs-CZ" b="1" dirty="0" smtClean="0"/>
              <a:t>plebejce</a:t>
            </a:r>
            <a:r>
              <a:rPr lang="cs-CZ" dirty="0" smtClean="0"/>
              <a:t> ( měli méně práv a více povinností) </a:t>
            </a:r>
          </a:p>
          <a:p>
            <a:pPr lvl="0"/>
            <a:r>
              <a:rPr lang="cs-CZ" dirty="0" smtClean="0"/>
              <a:t>po době královské – 5. stol. - vznik </a:t>
            </a:r>
            <a:r>
              <a:rPr lang="cs-CZ" b="1" u="sng" dirty="0" smtClean="0"/>
              <a:t>republiky</a:t>
            </a:r>
            <a:r>
              <a:rPr lang="cs-CZ" dirty="0" smtClean="0"/>
              <a:t> – včele Říma </a:t>
            </a:r>
            <a:r>
              <a:rPr lang="cs-CZ" b="1" dirty="0" smtClean="0"/>
              <a:t>dva volení konzulové</a:t>
            </a:r>
            <a:r>
              <a:rPr lang="cs-CZ" dirty="0" smtClean="0"/>
              <a:t> se soudními, vojenskými a politickými pravomocemi ( právo svolávat senát a sněm) – </a:t>
            </a:r>
            <a:r>
              <a:rPr lang="cs-CZ" b="1" dirty="0" smtClean="0"/>
              <a:t>senát</a:t>
            </a:r>
            <a:r>
              <a:rPr lang="cs-CZ" dirty="0" smtClean="0"/>
              <a:t> a </a:t>
            </a:r>
            <a:r>
              <a:rPr lang="cs-CZ" b="1" dirty="0" smtClean="0"/>
              <a:t>sněm</a:t>
            </a:r>
            <a:r>
              <a:rPr lang="cs-CZ" dirty="0" smtClean="0"/>
              <a:t> – volba úředníků, v případě nebezpečí mohl být na 6 měsíců  jmenován </a:t>
            </a:r>
            <a:r>
              <a:rPr lang="cs-CZ" b="1" dirty="0" smtClean="0"/>
              <a:t>diktátor</a:t>
            </a:r>
            <a:r>
              <a:rPr lang="cs-CZ" dirty="0" smtClean="0"/>
              <a:t> s neomezenými pravomocemi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Římská </a:t>
            </a:r>
            <a:r>
              <a:rPr lang="cs-CZ" dirty="0" err="1" smtClean="0"/>
              <a:t>literatuta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3.stol.př.n.l. – 5.stol.n.l.</a:t>
            </a:r>
          </a:p>
          <a:p>
            <a:r>
              <a:rPr lang="cs-CZ" dirty="0" smtClean="0"/>
              <a:t>přejímali podněty z řecké lit.</a:t>
            </a:r>
          </a:p>
          <a:p>
            <a:r>
              <a:rPr lang="cs-CZ" u="sng" dirty="0" smtClean="0"/>
              <a:t>nová komedie</a:t>
            </a:r>
            <a:r>
              <a:rPr lang="cs-CZ" dirty="0" smtClean="0"/>
              <a:t> - úkolem pobavit – </a:t>
            </a:r>
            <a:r>
              <a:rPr lang="cs-CZ" b="1" dirty="0" err="1" smtClean="0"/>
              <a:t>Plautus</a:t>
            </a:r>
            <a:r>
              <a:rPr lang="cs-CZ" b="1" dirty="0" smtClean="0"/>
              <a:t> – </a:t>
            </a:r>
            <a:r>
              <a:rPr lang="cs-CZ" b="1" i="1" dirty="0" smtClean="0"/>
              <a:t>Komedie o hrnci</a:t>
            </a:r>
            <a:endParaRPr lang="cs-CZ" dirty="0" smtClean="0"/>
          </a:p>
          <a:p>
            <a:r>
              <a:rPr lang="cs-CZ" u="sng" dirty="0" smtClean="0"/>
              <a:t>lyrika</a:t>
            </a:r>
            <a:r>
              <a:rPr lang="cs-CZ" dirty="0" smtClean="0"/>
              <a:t> – </a:t>
            </a:r>
            <a:r>
              <a:rPr lang="cs-CZ" b="1" dirty="0" smtClean="0"/>
              <a:t>Ovidius – </a:t>
            </a:r>
            <a:r>
              <a:rPr lang="cs-CZ" b="1" i="1" dirty="0" smtClean="0"/>
              <a:t>Proměny, </a:t>
            </a:r>
            <a:r>
              <a:rPr lang="cs-CZ" b="1" dirty="0" err="1" smtClean="0"/>
              <a:t>Catullus</a:t>
            </a:r>
            <a:endParaRPr lang="cs-CZ" b="1" dirty="0" smtClean="0"/>
          </a:p>
          <a:p>
            <a:r>
              <a:rPr lang="cs-CZ" u="sng" dirty="0" smtClean="0"/>
              <a:t>epika</a:t>
            </a:r>
            <a:r>
              <a:rPr lang="cs-CZ" dirty="0" smtClean="0"/>
              <a:t> – </a:t>
            </a:r>
            <a:r>
              <a:rPr lang="cs-CZ" b="1" dirty="0" smtClean="0"/>
              <a:t>Vergilius – </a:t>
            </a:r>
            <a:r>
              <a:rPr lang="cs-CZ" b="1" i="1" dirty="0" smtClean="0"/>
              <a:t>Aeneis</a:t>
            </a:r>
            <a:endParaRPr lang="cs-CZ" dirty="0" smtClean="0"/>
          </a:p>
          <a:p>
            <a:r>
              <a:rPr lang="cs-CZ" u="sng" dirty="0" smtClean="0"/>
              <a:t>filozofie</a:t>
            </a:r>
            <a:r>
              <a:rPr lang="cs-CZ" dirty="0" smtClean="0"/>
              <a:t> – </a:t>
            </a:r>
            <a:r>
              <a:rPr lang="cs-CZ" b="1" dirty="0" smtClean="0"/>
              <a:t>Seneca</a:t>
            </a:r>
            <a:r>
              <a:rPr lang="cs-CZ" b="1" i="1" dirty="0" smtClean="0"/>
              <a:t> – O klidu duševním</a:t>
            </a:r>
            <a:r>
              <a:rPr lang="cs-CZ" dirty="0" smtClean="0"/>
              <a:t> – </a:t>
            </a:r>
            <a:r>
              <a:rPr lang="cs-CZ" dirty="0" smtClean="0"/>
              <a:t>stoicismus</a:t>
            </a:r>
          </a:p>
          <a:p>
            <a:r>
              <a:rPr lang="cs-CZ" u="sng" dirty="0" smtClean="0"/>
              <a:t>r</a:t>
            </a:r>
            <a:r>
              <a:rPr lang="cs-CZ" u="sng" dirty="0" smtClean="0"/>
              <a:t>étorická pr</a:t>
            </a:r>
            <a:r>
              <a:rPr lang="cs-CZ" u="sng" dirty="0" smtClean="0"/>
              <a:t>óza</a:t>
            </a:r>
            <a:r>
              <a:rPr lang="cs-CZ" dirty="0" smtClean="0"/>
              <a:t> </a:t>
            </a:r>
            <a:r>
              <a:rPr lang="cs-CZ" smtClean="0"/>
              <a:t>- </a:t>
            </a:r>
            <a:r>
              <a:rPr lang="cs-CZ" b="1" smtClean="0"/>
              <a:t>Cicero</a:t>
            </a:r>
            <a:endParaRPr lang="cs-CZ" u="sng" dirty="0" smtClean="0"/>
          </a:p>
          <a:p>
            <a:endParaRPr lang="cs-CZ" u="sng" dirty="0" smtClean="0"/>
          </a:p>
          <a:p>
            <a:endParaRPr lang="cs-CZ" u="sng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55</TotalTime>
  <Words>532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Antická literatura</vt:lpstr>
      <vt:lpstr>Historický rámec, souvislosti</vt:lpstr>
      <vt:lpstr>Archaické období</vt:lpstr>
      <vt:lpstr>Klasické období</vt:lpstr>
      <vt:lpstr>Snímek 5</vt:lpstr>
      <vt:lpstr>Helénistické období</vt:lpstr>
      <vt:lpstr>Řím</vt:lpstr>
      <vt:lpstr>Římská literatuta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Antická literatura</dc:title>
  <dc:creator>Alena</dc:creator>
  <cp:lastModifiedBy>Alena</cp:lastModifiedBy>
  <cp:revision>7</cp:revision>
  <dcterms:created xsi:type="dcterms:W3CDTF">2010-10-24T10:05:26Z</dcterms:created>
  <dcterms:modified xsi:type="dcterms:W3CDTF">2010-10-24T12:18:12Z</dcterms:modified>
</cp:coreProperties>
</file>