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8" r:id="rId3"/>
    <p:sldId id="257" r:id="rId4"/>
    <p:sldId id="259" r:id="rId5"/>
    <p:sldId id="260" r:id="rId6"/>
    <p:sldId id="262" r:id="rId7"/>
    <p:sldId id="263" r:id="rId8"/>
    <p:sldId id="266" r:id="rId9"/>
    <p:sldId id="265" r:id="rId10"/>
    <p:sldId id="261" r:id="rId11"/>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660"/>
  </p:normalViewPr>
  <p:slideViewPr>
    <p:cSldViewPr snapToGrid="0">
      <p:cViewPr varScale="1">
        <p:scale>
          <a:sx n="120" d="100"/>
          <a:sy n="120" d="100"/>
        </p:scale>
        <p:origin x="12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E6D730-BE25-4333-A330-ECFDEC59E803}" type="datetimeFigureOut">
              <a:rPr lang="cs-CZ" smtClean="0"/>
              <a:t>27.08.2026</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D2D7D6-1B8E-4755-ACC0-7A1105BF3A11}" type="slidenum">
              <a:rPr lang="cs-CZ" smtClean="0"/>
              <a:t>‹#›</a:t>
            </a:fld>
            <a:endParaRPr lang="cs-CZ"/>
          </a:p>
        </p:txBody>
      </p:sp>
    </p:spTree>
    <p:extLst>
      <p:ext uri="{BB962C8B-B14F-4D97-AF65-F5344CB8AC3E}">
        <p14:creationId xmlns:p14="http://schemas.microsoft.com/office/powerpoint/2010/main" val="41988696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4AD2D7D6-1B8E-4755-ACC0-7A1105BF3A11}" type="slidenum">
              <a:rPr lang="cs-CZ" smtClean="0"/>
              <a:t>5</a:t>
            </a:fld>
            <a:endParaRPr lang="cs-CZ"/>
          </a:p>
        </p:txBody>
      </p:sp>
    </p:spTree>
    <p:extLst>
      <p:ext uri="{BB962C8B-B14F-4D97-AF65-F5344CB8AC3E}">
        <p14:creationId xmlns:p14="http://schemas.microsoft.com/office/powerpoint/2010/main" val="31681866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ABA55D9-8812-899A-3395-EF7116E68A6E}"/>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DC49B198-60FE-C558-0F1D-3CE5CD02C6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559C1A57-4084-C82B-1B1E-D09EA2E77507}"/>
              </a:ext>
            </a:extLst>
          </p:cNvPr>
          <p:cNvSpPr>
            <a:spLocks noGrp="1"/>
          </p:cNvSpPr>
          <p:nvPr>
            <p:ph type="dt" sz="half" idx="10"/>
          </p:nvPr>
        </p:nvSpPr>
        <p:spPr/>
        <p:txBody>
          <a:bodyPr/>
          <a:lstStyle/>
          <a:p>
            <a:fld id="{BDAC6369-5BF7-44BA-B4AE-C537981045A6}" type="datetimeFigureOut">
              <a:rPr lang="cs-CZ" smtClean="0"/>
              <a:t>27.08.2026</a:t>
            </a:fld>
            <a:endParaRPr lang="cs-CZ"/>
          </a:p>
        </p:txBody>
      </p:sp>
      <p:sp>
        <p:nvSpPr>
          <p:cNvPr id="5" name="Zástupný symbol pro zápatí 4">
            <a:extLst>
              <a:ext uri="{FF2B5EF4-FFF2-40B4-BE49-F238E27FC236}">
                <a16:creationId xmlns:a16="http://schemas.microsoft.com/office/drawing/2014/main" id="{1CFA73AD-5C46-9E6F-0B9F-FA43DE7D1CD3}"/>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0EEBBD87-0429-11A3-A4C7-75A4357E68DE}"/>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1827889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8F4069-CD78-B39E-3327-A46FDDAD977D}"/>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07B0559A-32CF-EDD7-5252-7CA920F0C60B}"/>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093B15AA-928A-4619-6ECD-88DD0B894E38}"/>
              </a:ext>
            </a:extLst>
          </p:cNvPr>
          <p:cNvSpPr>
            <a:spLocks noGrp="1"/>
          </p:cNvSpPr>
          <p:nvPr>
            <p:ph type="dt" sz="half" idx="10"/>
          </p:nvPr>
        </p:nvSpPr>
        <p:spPr/>
        <p:txBody>
          <a:bodyPr/>
          <a:lstStyle/>
          <a:p>
            <a:fld id="{BDAC6369-5BF7-44BA-B4AE-C537981045A6}" type="datetimeFigureOut">
              <a:rPr lang="cs-CZ" smtClean="0"/>
              <a:t>27.08.2026</a:t>
            </a:fld>
            <a:endParaRPr lang="cs-CZ"/>
          </a:p>
        </p:txBody>
      </p:sp>
      <p:sp>
        <p:nvSpPr>
          <p:cNvPr id="5" name="Zástupný symbol pro zápatí 4">
            <a:extLst>
              <a:ext uri="{FF2B5EF4-FFF2-40B4-BE49-F238E27FC236}">
                <a16:creationId xmlns:a16="http://schemas.microsoft.com/office/drawing/2014/main" id="{C5057DF4-03A5-5F0A-57B1-1D7B5D71D8A2}"/>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661139FC-2F0A-B6C6-9E14-6CD0B50145F7}"/>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1896199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59E9C52-0348-716D-5FC1-0884AE710D5B}"/>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0511160F-0B05-7917-9C61-923805C5BB5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CD47605C-3D11-DD15-7463-0CED484E1D62}"/>
              </a:ext>
            </a:extLst>
          </p:cNvPr>
          <p:cNvSpPr>
            <a:spLocks noGrp="1"/>
          </p:cNvSpPr>
          <p:nvPr>
            <p:ph type="dt" sz="half" idx="10"/>
          </p:nvPr>
        </p:nvSpPr>
        <p:spPr/>
        <p:txBody>
          <a:bodyPr/>
          <a:lstStyle/>
          <a:p>
            <a:fld id="{BDAC6369-5BF7-44BA-B4AE-C537981045A6}" type="datetimeFigureOut">
              <a:rPr lang="cs-CZ" smtClean="0"/>
              <a:t>27.08.2026</a:t>
            </a:fld>
            <a:endParaRPr lang="cs-CZ"/>
          </a:p>
        </p:txBody>
      </p:sp>
      <p:sp>
        <p:nvSpPr>
          <p:cNvPr id="5" name="Zástupný symbol pro zápatí 4">
            <a:extLst>
              <a:ext uri="{FF2B5EF4-FFF2-40B4-BE49-F238E27FC236}">
                <a16:creationId xmlns:a16="http://schemas.microsoft.com/office/drawing/2014/main" id="{D5C91076-2150-CEB0-CFAE-AB8073A1B3F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B1592461-78CE-1EF5-2465-26761120302E}"/>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32041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24C5335-F0A2-45C7-C00A-B81FD6476B4E}"/>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C72FB77E-C658-9508-1B64-ADC02733F917}"/>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5FE72642-2580-B2B2-EB40-EE5372041DA9}"/>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60F8DC34-95C7-484E-404B-1DB9D40FCEFA}"/>
              </a:ext>
            </a:extLst>
          </p:cNvPr>
          <p:cNvSpPr>
            <a:spLocks noGrp="1"/>
          </p:cNvSpPr>
          <p:nvPr>
            <p:ph type="dt" sz="half" idx="10"/>
          </p:nvPr>
        </p:nvSpPr>
        <p:spPr/>
        <p:txBody>
          <a:bodyPr/>
          <a:lstStyle/>
          <a:p>
            <a:fld id="{BDAC6369-5BF7-44BA-B4AE-C537981045A6}" type="datetimeFigureOut">
              <a:rPr lang="cs-CZ" smtClean="0"/>
              <a:t>27.08.2026</a:t>
            </a:fld>
            <a:endParaRPr lang="cs-CZ"/>
          </a:p>
        </p:txBody>
      </p:sp>
      <p:sp>
        <p:nvSpPr>
          <p:cNvPr id="6" name="Zástupný symbol pro zápatí 5">
            <a:extLst>
              <a:ext uri="{FF2B5EF4-FFF2-40B4-BE49-F238E27FC236}">
                <a16:creationId xmlns:a16="http://schemas.microsoft.com/office/drawing/2014/main" id="{3BEEF2E9-21E2-5988-59D2-DC18814B501E}"/>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40BC3588-8361-2B80-3187-7230CB6C7CD4}"/>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1951394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2923FDD-8D2B-DBF6-C0B2-1838AC1DA75A}"/>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730DA47A-7E95-90D9-E5CF-AF8C6B8784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57DEFA62-0E0B-A81B-8D5C-3AACA873B875}"/>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DFA806F1-C1B4-8AEB-71F1-4A1B98E822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D7087845-8535-047B-345B-5F891C49C566}"/>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C9A40387-163D-AD9A-78AE-736FCEDE262B}"/>
              </a:ext>
            </a:extLst>
          </p:cNvPr>
          <p:cNvSpPr>
            <a:spLocks noGrp="1"/>
          </p:cNvSpPr>
          <p:nvPr>
            <p:ph type="dt" sz="half" idx="10"/>
          </p:nvPr>
        </p:nvSpPr>
        <p:spPr/>
        <p:txBody>
          <a:bodyPr/>
          <a:lstStyle/>
          <a:p>
            <a:fld id="{BDAC6369-5BF7-44BA-B4AE-C537981045A6}" type="datetimeFigureOut">
              <a:rPr lang="cs-CZ" smtClean="0"/>
              <a:t>27.08.2026</a:t>
            </a:fld>
            <a:endParaRPr lang="cs-CZ"/>
          </a:p>
        </p:txBody>
      </p:sp>
      <p:sp>
        <p:nvSpPr>
          <p:cNvPr id="8" name="Zástupný symbol pro zápatí 7">
            <a:extLst>
              <a:ext uri="{FF2B5EF4-FFF2-40B4-BE49-F238E27FC236}">
                <a16:creationId xmlns:a16="http://schemas.microsoft.com/office/drawing/2014/main" id="{C8EEEEA2-A74A-BF8C-13ED-F9E101390BA5}"/>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4932C115-9352-AC3B-7862-E1A99E5B148F}"/>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38365341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B6DA1E9-EF1C-D216-650F-446F60B63E82}"/>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2AF23397-2586-52C8-75DD-72E7B56B6634}"/>
              </a:ext>
            </a:extLst>
          </p:cNvPr>
          <p:cNvSpPr>
            <a:spLocks noGrp="1"/>
          </p:cNvSpPr>
          <p:nvPr>
            <p:ph type="dt" sz="half" idx="10"/>
          </p:nvPr>
        </p:nvSpPr>
        <p:spPr/>
        <p:txBody>
          <a:bodyPr/>
          <a:lstStyle/>
          <a:p>
            <a:fld id="{BDAC6369-5BF7-44BA-B4AE-C537981045A6}" type="datetimeFigureOut">
              <a:rPr lang="cs-CZ" smtClean="0"/>
              <a:t>27.08.2026</a:t>
            </a:fld>
            <a:endParaRPr lang="cs-CZ"/>
          </a:p>
        </p:txBody>
      </p:sp>
      <p:sp>
        <p:nvSpPr>
          <p:cNvPr id="4" name="Zástupný symbol pro zápatí 3">
            <a:extLst>
              <a:ext uri="{FF2B5EF4-FFF2-40B4-BE49-F238E27FC236}">
                <a16:creationId xmlns:a16="http://schemas.microsoft.com/office/drawing/2014/main" id="{B81296B6-594F-256B-E96D-1EC81B2F6806}"/>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70048664-8EA0-92B8-648C-7A9012D4656C}"/>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3458464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5374A922-8B7B-489D-1F05-B70BFBAB87AA}"/>
              </a:ext>
            </a:extLst>
          </p:cNvPr>
          <p:cNvSpPr>
            <a:spLocks noGrp="1"/>
          </p:cNvSpPr>
          <p:nvPr>
            <p:ph type="dt" sz="half" idx="10"/>
          </p:nvPr>
        </p:nvSpPr>
        <p:spPr/>
        <p:txBody>
          <a:bodyPr/>
          <a:lstStyle/>
          <a:p>
            <a:fld id="{BDAC6369-5BF7-44BA-B4AE-C537981045A6}" type="datetimeFigureOut">
              <a:rPr lang="cs-CZ" smtClean="0"/>
              <a:t>27.08.2026</a:t>
            </a:fld>
            <a:endParaRPr lang="cs-CZ"/>
          </a:p>
        </p:txBody>
      </p:sp>
      <p:sp>
        <p:nvSpPr>
          <p:cNvPr id="3" name="Zástupný symbol pro zápatí 2">
            <a:extLst>
              <a:ext uri="{FF2B5EF4-FFF2-40B4-BE49-F238E27FC236}">
                <a16:creationId xmlns:a16="http://schemas.microsoft.com/office/drawing/2014/main" id="{CCA56813-4C2B-E28F-59C2-82BF5C1F507F}"/>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C649DF58-E983-2BB9-969C-05BC3307E248}"/>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40112948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F8114D0-317E-8769-95BE-6F52FF541BCC}"/>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AA18FAE9-C93A-80CE-C892-B4F86C608F0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89EC2539-B540-628D-0DD9-23AB4AB84D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E39A6FF7-E7FB-9C25-0541-C8B09C2D1E0D}"/>
              </a:ext>
            </a:extLst>
          </p:cNvPr>
          <p:cNvSpPr>
            <a:spLocks noGrp="1"/>
          </p:cNvSpPr>
          <p:nvPr>
            <p:ph type="dt" sz="half" idx="10"/>
          </p:nvPr>
        </p:nvSpPr>
        <p:spPr/>
        <p:txBody>
          <a:bodyPr/>
          <a:lstStyle/>
          <a:p>
            <a:fld id="{BDAC6369-5BF7-44BA-B4AE-C537981045A6}" type="datetimeFigureOut">
              <a:rPr lang="cs-CZ" smtClean="0"/>
              <a:t>27.08.2026</a:t>
            </a:fld>
            <a:endParaRPr lang="cs-CZ"/>
          </a:p>
        </p:txBody>
      </p:sp>
      <p:sp>
        <p:nvSpPr>
          <p:cNvPr id="6" name="Zástupný symbol pro zápatí 5">
            <a:extLst>
              <a:ext uri="{FF2B5EF4-FFF2-40B4-BE49-F238E27FC236}">
                <a16:creationId xmlns:a16="http://schemas.microsoft.com/office/drawing/2014/main" id="{C99FDB7E-F26E-5B24-92BE-901BD6F0E8CC}"/>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9CA3BAFD-ADAD-DAFF-DF69-27F8161D15FA}"/>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3685383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4D3A689-328C-AECE-9D13-37DB903B7E12}"/>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05C94A87-BDE7-4D21-77FB-5631410D6D0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4AE22ADA-9628-E38C-3996-F56065E588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1C9A200C-97FC-8DAE-CDB2-78C5D47757AD}"/>
              </a:ext>
            </a:extLst>
          </p:cNvPr>
          <p:cNvSpPr>
            <a:spLocks noGrp="1"/>
          </p:cNvSpPr>
          <p:nvPr>
            <p:ph type="dt" sz="half" idx="10"/>
          </p:nvPr>
        </p:nvSpPr>
        <p:spPr/>
        <p:txBody>
          <a:bodyPr/>
          <a:lstStyle/>
          <a:p>
            <a:fld id="{BDAC6369-5BF7-44BA-B4AE-C537981045A6}" type="datetimeFigureOut">
              <a:rPr lang="cs-CZ" smtClean="0"/>
              <a:t>27.08.2026</a:t>
            </a:fld>
            <a:endParaRPr lang="cs-CZ"/>
          </a:p>
        </p:txBody>
      </p:sp>
      <p:sp>
        <p:nvSpPr>
          <p:cNvPr id="6" name="Zástupný symbol pro zápatí 5">
            <a:extLst>
              <a:ext uri="{FF2B5EF4-FFF2-40B4-BE49-F238E27FC236}">
                <a16:creationId xmlns:a16="http://schemas.microsoft.com/office/drawing/2014/main" id="{841CBB45-0AC5-1183-533B-610CCFA13FF3}"/>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BF76D20C-753E-E4D8-82AE-4E5A88DA4898}"/>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3251106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82AD229-B86D-371B-E940-E5CB58BF8C2D}"/>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819C3529-797F-AB07-32AE-F34C3666D1B7}"/>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3D6BDD11-6DD5-6FC0-0640-D0D2B2B3B6D4}"/>
              </a:ext>
            </a:extLst>
          </p:cNvPr>
          <p:cNvSpPr>
            <a:spLocks noGrp="1"/>
          </p:cNvSpPr>
          <p:nvPr>
            <p:ph type="dt" sz="half" idx="10"/>
          </p:nvPr>
        </p:nvSpPr>
        <p:spPr/>
        <p:txBody>
          <a:bodyPr/>
          <a:lstStyle/>
          <a:p>
            <a:fld id="{BDAC6369-5BF7-44BA-B4AE-C537981045A6}" type="datetimeFigureOut">
              <a:rPr lang="cs-CZ" smtClean="0"/>
              <a:t>27.08.2026</a:t>
            </a:fld>
            <a:endParaRPr lang="cs-CZ"/>
          </a:p>
        </p:txBody>
      </p:sp>
      <p:sp>
        <p:nvSpPr>
          <p:cNvPr id="5" name="Zástupný symbol pro zápatí 4">
            <a:extLst>
              <a:ext uri="{FF2B5EF4-FFF2-40B4-BE49-F238E27FC236}">
                <a16:creationId xmlns:a16="http://schemas.microsoft.com/office/drawing/2014/main" id="{CA939BD6-37D9-D781-9394-602EA12AE72E}"/>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E051EE51-CA45-EEA7-76BB-899EA0D6998B}"/>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1744907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41232569-18D1-8FC2-E3E4-CAB87761E37C}"/>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1DA742A5-00E0-2EE0-BB57-F54C6B93DF9C}"/>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E7C5B391-3B25-01FC-C158-211DAAA31DD3}"/>
              </a:ext>
            </a:extLst>
          </p:cNvPr>
          <p:cNvSpPr>
            <a:spLocks noGrp="1"/>
          </p:cNvSpPr>
          <p:nvPr>
            <p:ph type="dt" sz="half" idx="10"/>
          </p:nvPr>
        </p:nvSpPr>
        <p:spPr/>
        <p:txBody>
          <a:bodyPr/>
          <a:lstStyle/>
          <a:p>
            <a:fld id="{BDAC6369-5BF7-44BA-B4AE-C537981045A6}" type="datetimeFigureOut">
              <a:rPr lang="cs-CZ" smtClean="0"/>
              <a:t>27.08.2026</a:t>
            </a:fld>
            <a:endParaRPr lang="cs-CZ"/>
          </a:p>
        </p:txBody>
      </p:sp>
      <p:sp>
        <p:nvSpPr>
          <p:cNvPr id="5" name="Zástupný symbol pro zápatí 4">
            <a:extLst>
              <a:ext uri="{FF2B5EF4-FFF2-40B4-BE49-F238E27FC236}">
                <a16:creationId xmlns:a16="http://schemas.microsoft.com/office/drawing/2014/main" id="{C0E6E945-0607-A904-0B72-3A4D845453E6}"/>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E4A32AFD-65BF-2D04-8223-16618C6512A4}"/>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3258155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69BEDBC6-00CB-997C-3A75-F2D6B68B13D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A5F65BEC-558A-D7E5-4F1F-536A92CC77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EB94E01A-6827-D57B-E240-3BEBFB0D97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AC6369-5BF7-44BA-B4AE-C537981045A6}" type="datetimeFigureOut">
              <a:rPr lang="cs-CZ" smtClean="0"/>
              <a:t>27.08.2026</a:t>
            </a:fld>
            <a:endParaRPr lang="cs-CZ"/>
          </a:p>
        </p:txBody>
      </p:sp>
      <p:sp>
        <p:nvSpPr>
          <p:cNvPr id="5" name="Zástupný symbol pro zápatí 4">
            <a:extLst>
              <a:ext uri="{FF2B5EF4-FFF2-40B4-BE49-F238E27FC236}">
                <a16:creationId xmlns:a16="http://schemas.microsoft.com/office/drawing/2014/main" id="{3D18E55D-8744-FCAF-68E6-137904D312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CCC06657-74B3-74BB-BA11-62FE07AB4D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2F6FF4-45C1-4DC4-8893-8D224372C87B}" type="slidenum">
              <a:rPr lang="cs-CZ" smtClean="0"/>
              <a:t>‹#›</a:t>
            </a:fld>
            <a:endParaRPr lang="cs-CZ"/>
          </a:p>
        </p:txBody>
      </p:sp>
    </p:spTree>
    <p:extLst>
      <p:ext uri="{BB962C8B-B14F-4D97-AF65-F5344CB8AC3E}">
        <p14:creationId xmlns:p14="http://schemas.microsoft.com/office/powerpoint/2010/main" val="5454691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765880-FA8D-7D4D-EF3B-6EB7A39DC8C3}"/>
              </a:ext>
            </a:extLst>
          </p:cNvPr>
          <p:cNvSpPr>
            <a:spLocks noGrp="1"/>
          </p:cNvSpPr>
          <p:nvPr>
            <p:ph type="ctrTitle"/>
          </p:nvPr>
        </p:nvSpPr>
        <p:spPr>
          <a:xfrm>
            <a:off x="1524000" y="1993633"/>
            <a:ext cx="9144000" cy="1774948"/>
          </a:xfrm>
        </p:spPr>
        <p:txBody>
          <a:bodyPr>
            <a:noAutofit/>
          </a:bodyPr>
          <a:lstStyle/>
          <a:p>
            <a:r>
              <a:rPr lang="cs-CZ" sz="4400" dirty="0"/>
              <a:t>Grafický zápis algoritmu – vývojový diagram</a:t>
            </a:r>
            <a:br>
              <a:rPr lang="cs-CZ" sz="4400"/>
            </a:br>
            <a:r>
              <a:rPr lang="cs-CZ" sz="4400"/>
              <a:t>INV 301</a:t>
            </a:r>
            <a:endParaRPr lang="cs-CZ" sz="4400" dirty="0"/>
          </a:p>
        </p:txBody>
      </p:sp>
      <p:sp>
        <p:nvSpPr>
          <p:cNvPr id="3" name="Podnadpis 2">
            <a:extLst>
              <a:ext uri="{FF2B5EF4-FFF2-40B4-BE49-F238E27FC236}">
                <a16:creationId xmlns:a16="http://schemas.microsoft.com/office/drawing/2014/main" id="{F55780A6-95A2-EC61-8281-69217D7C9557}"/>
              </a:ext>
            </a:extLst>
          </p:cNvPr>
          <p:cNvSpPr>
            <a:spLocks noGrp="1"/>
          </p:cNvSpPr>
          <p:nvPr>
            <p:ph type="subTitle" idx="1"/>
          </p:nvPr>
        </p:nvSpPr>
        <p:spPr>
          <a:xfrm>
            <a:off x="4149563" y="3986523"/>
            <a:ext cx="3985846" cy="1894375"/>
          </a:xfrm>
        </p:spPr>
        <p:txBody>
          <a:bodyPr>
            <a:normAutofit fontScale="92500" lnSpcReduction="20000"/>
          </a:bodyPr>
          <a:lstStyle/>
          <a:p>
            <a:r>
              <a:rPr lang="cs-CZ" dirty="0"/>
              <a:t>Algoritmus a program</a:t>
            </a:r>
          </a:p>
          <a:p>
            <a:r>
              <a:rPr lang="cs-CZ" dirty="0"/>
              <a:t>Grafický zápis algoritmu</a:t>
            </a:r>
          </a:p>
          <a:p>
            <a:r>
              <a:rPr lang="cs-CZ" dirty="0"/>
              <a:t>Symboly vývojového diagramu</a:t>
            </a:r>
          </a:p>
          <a:p>
            <a:r>
              <a:rPr lang="cs-CZ" dirty="0"/>
              <a:t>Příklad</a:t>
            </a:r>
          </a:p>
          <a:p>
            <a:r>
              <a:rPr lang="cs-CZ" dirty="0"/>
              <a:t>Příklady - HAXAGON</a:t>
            </a:r>
          </a:p>
        </p:txBody>
      </p:sp>
      <p:pic>
        <p:nvPicPr>
          <p:cNvPr id="5" name="Obrázek 4">
            <a:extLst>
              <a:ext uri="{FF2B5EF4-FFF2-40B4-BE49-F238E27FC236}">
                <a16:creationId xmlns:a16="http://schemas.microsoft.com/office/drawing/2014/main" id="{8575F92C-6433-4097-1FF0-066C40449F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6591" y="250754"/>
            <a:ext cx="4078818" cy="1349446"/>
          </a:xfrm>
          <a:prstGeom prst="rect">
            <a:avLst/>
          </a:prstGeom>
        </p:spPr>
      </p:pic>
      <p:sp>
        <p:nvSpPr>
          <p:cNvPr id="6" name="TextovéPole 5">
            <a:extLst>
              <a:ext uri="{FF2B5EF4-FFF2-40B4-BE49-F238E27FC236}">
                <a16:creationId xmlns:a16="http://schemas.microsoft.com/office/drawing/2014/main" id="{BE858632-647A-0369-494B-B8B71DAA90E6}"/>
              </a:ext>
            </a:extLst>
          </p:cNvPr>
          <p:cNvSpPr txBox="1"/>
          <p:nvPr/>
        </p:nvSpPr>
        <p:spPr>
          <a:xfrm>
            <a:off x="422031" y="6084277"/>
            <a:ext cx="1195754" cy="369332"/>
          </a:xfrm>
          <a:prstGeom prst="rect">
            <a:avLst/>
          </a:prstGeom>
          <a:noFill/>
        </p:spPr>
        <p:txBody>
          <a:bodyPr wrap="square" rtlCol="0">
            <a:spAutoFit/>
          </a:bodyPr>
          <a:lstStyle/>
          <a:p>
            <a:r>
              <a:rPr lang="cs-CZ"/>
              <a:t>27. </a:t>
            </a:r>
            <a:r>
              <a:rPr lang="cs-CZ" dirty="0"/>
              <a:t>8.2026</a:t>
            </a:r>
          </a:p>
        </p:txBody>
      </p:sp>
    </p:spTree>
    <p:extLst>
      <p:ext uri="{BB962C8B-B14F-4D97-AF65-F5344CB8AC3E}">
        <p14:creationId xmlns:p14="http://schemas.microsoft.com/office/powerpoint/2010/main" val="31710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87927" y="424873"/>
            <a:ext cx="7527637" cy="369332"/>
          </a:xfrm>
          <a:prstGeom prst="rect">
            <a:avLst/>
          </a:prstGeom>
          <a:noFill/>
        </p:spPr>
        <p:txBody>
          <a:bodyPr wrap="square" rtlCol="0">
            <a:spAutoFit/>
          </a:bodyPr>
          <a:lstStyle/>
          <a:p>
            <a:r>
              <a:rPr lang="cs-CZ" b="1" dirty="0"/>
              <a:t>Co je algoritmus a  počítačový program?</a:t>
            </a:r>
          </a:p>
        </p:txBody>
      </p:sp>
      <p:sp>
        <p:nvSpPr>
          <p:cNvPr id="3" name="Obdélník 2"/>
          <p:cNvSpPr/>
          <p:nvPr/>
        </p:nvSpPr>
        <p:spPr>
          <a:xfrm>
            <a:off x="387927" y="756100"/>
            <a:ext cx="11434618" cy="646331"/>
          </a:xfrm>
          <a:prstGeom prst="rect">
            <a:avLst/>
          </a:prstGeom>
        </p:spPr>
        <p:txBody>
          <a:bodyPr wrap="square">
            <a:spAutoFit/>
          </a:bodyPr>
          <a:lstStyle/>
          <a:p>
            <a:r>
              <a:rPr lang="cs-CZ" b="1" dirty="0"/>
              <a:t>Algoritmus</a:t>
            </a:r>
            <a:r>
              <a:rPr lang="cs-CZ" dirty="0"/>
              <a:t> je přesný postup, jak nějaký problém vyřešit.</a:t>
            </a:r>
            <a:br>
              <a:rPr lang="cs-CZ" dirty="0"/>
            </a:br>
            <a:r>
              <a:rPr lang="cs-CZ" b="1" dirty="0"/>
              <a:t>Počítačový program </a:t>
            </a:r>
            <a:r>
              <a:rPr lang="cs-CZ" dirty="0"/>
              <a:t>je algoritmus zapsaný pomocí příkazů programovacího jazyka.</a:t>
            </a:r>
          </a:p>
        </p:txBody>
      </p:sp>
      <p:sp>
        <p:nvSpPr>
          <p:cNvPr id="4" name="Obdélník 3"/>
          <p:cNvSpPr/>
          <p:nvPr/>
        </p:nvSpPr>
        <p:spPr>
          <a:xfrm>
            <a:off x="3057236" y="1454444"/>
            <a:ext cx="6096000" cy="646331"/>
          </a:xfrm>
          <a:prstGeom prst="rect">
            <a:avLst/>
          </a:prstGeom>
        </p:spPr>
        <p:txBody>
          <a:bodyPr>
            <a:spAutoFit/>
          </a:bodyPr>
          <a:lstStyle/>
          <a:p>
            <a:pPr algn="ctr"/>
            <a:r>
              <a:rPr lang="cs-CZ" b="1" dirty="0"/>
              <a:t>Algoritmus říká, CO a V JAKÉM POŘADÍ udělat.</a:t>
            </a:r>
            <a:br>
              <a:rPr lang="cs-CZ" dirty="0"/>
            </a:br>
            <a:r>
              <a:rPr lang="cs-CZ" b="1" dirty="0"/>
              <a:t>Program říká počítači, aby tento algoritmus skutečně provedl.</a:t>
            </a:r>
            <a:endParaRPr lang="cs-CZ" dirty="0"/>
          </a:p>
        </p:txBody>
      </p:sp>
      <p:sp>
        <p:nvSpPr>
          <p:cNvPr id="6" name="TextovéPole 5"/>
          <p:cNvSpPr txBox="1"/>
          <p:nvPr/>
        </p:nvSpPr>
        <p:spPr>
          <a:xfrm>
            <a:off x="387927" y="2066971"/>
            <a:ext cx="4147128" cy="646331"/>
          </a:xfrm>
          <a:prstGeom prst="rect">
            <a:avLst/>
          </a:prstGeom>
          <a:noFill/>
        </p:spPr>
        <p:txBody>
          <a:bodyPr wrap="square" rtlCol="0">
            <a:spAutoFit/>
          </a:bodyPr>
          <a:lstStyle/>
          <a:p>
            <a:r>
              <a:rPr lang="cs-CZ" dirty="0"/>
              <a:t>Zadání úlohy:</a:t>
            </a:r>
          </a:p>
          <a:p>
            <a:r>
              <a:rPr lang="cs-CZ" dirty="0"/>
              <a:t>Zjisti, které ze dvou zadaných čísel je větší!</a:t>
            </a:r>
          </a:p>
        </p:txBody>
      </p:sp>
      <p:sp>
        <p:nvSpPr>
          <p:cNvPr id="7" name="Rectangle 1"/>
          <p:cNvSpPr>
            <a:spLocks noChangeArrowheads="1"/>
          </p:cNvSpPr>
          <p:nvPr/>
        </p:nvSpPr>
        <p:spPr bwMode="auto">
          <a:xfrm>
            <a:off x="524234" y="3065766"/>
            <a:ext cx="2247154" cy="1431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pPr>
            <a:r>
              <a:rPr kumimoji="0" lang="cs-CZ" altLang="cs-CZ" sz="1800" b="0" i="0" u="none" strike="noStrike" cap="none" normalizeH="0" baseline="0" dirty="0">
                <a:ln>
                  <a:noFill/>
                </a:ln>
                <a:solidFill>
                  <a:schemeClr val="tx1"/>
                </a:solidFill>
                <a:effectLst/>
                <a:latin typeface="Arial" panose="020B0604020202020204" pitchFamily="34" charset="0"/>
              </a:rPr>
              <a:t>Zadej číslo A. </a:t>
            </a:r>
          </a:p>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pPr>
            <a:r>
              <a:rPr kumimoji="0" lang="cs-CZ" altLang="cs-CZ" sz="1800" b="0" i="0" u="none" strike="noStrike" cap="none" normalizeH="0" baseline="0" dirty="0">
                <a:ln>
                  <a:noFill/>
                </a:ln>
                <a:solidFill>
                  <a:schemeClr val="tx1"/>
                </a:solidFill>
                <a:effectLst/>
                <a:latin typeface="Arial" panose="020B0604020202020204" pitchFamily="34" charset="0"/>
              </a:rPr>
              <a:t>Zadej číslo B. </a:t>
            </a:r>
          </a:p>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pPr>
            <a:r>
              <a:rPr kumimoji="0" lang="cs-CZ" altLang="cs-CZ" sz="1800" b="0" i="0" u="none" strike="noStrike" cap="none" normalizeH="0" baseline="0" dirty="0">
                <a:ln>
                  <a:noFill/>
                </a:ln>
                <a:solidFill>
                  <a:schemeClr val="tx1"/>
                </a:solidFill>
                <a:effectLst/>
                <a:latin typeface="Arial" panose="020B0604020202020204" pitchFamily="34" charset="0"/>
              </a:rPr>
              <a:t>Porovnej A </a:t>
            </a:r>
            <a:r>
              <a:rPr kumimoji="0" lang="cs-CZ" altLang="cs-CZ" sz="1800" b="0" i="0" u="none" strike="noStrike" cap="none" normalizeH="0" baseline="0" dirty="0" err="1">
                <a:ln>
                  <a:noFill/>
                </a:ln>
                <a:solidFill>
                  <a:schemeClr val="tx1"/>
                </a:solidFill>
                <a:effectLst/>
                <a:latin typeface="Arial" panose="020B0604020202020204" pitchFamily="34" charset="0"/>
              </a:rPr>
              <a:t>a</a:t>
            </a:r>
            <a:r>
              <a:rPr kumimoji="0" lang="cs-CZ" altLang="cs-CZ" sz="1800" b="0" i="0" u="none" strike="noStrike" cap="none" normalizeH="0" baseline="0" dirty="0">
                <a:ln>
                  <a:noFill/>
                </a:ln>
                <a:solidFill>
                  <a:schemeClr val="tx1"/>
                </a:solidFill>
                <a:effectLst/>
                <a:latin typeface="Arial" panose="020B0604020202020204" pitchFamily="34" charset="0"/>
              </a:rPr>
              <a:t> B. </a:t>
            </a:r>
          </a:p>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pPr>
            <a:r>
              <a:rPr kumimoji="0" lang="cs-CZ" altLang="cs-CZ" sz="1800" b="0" i="0" u="none" strike="noStrike" cap="none" normalizeH="0" baseline="0" dirty="0">
                <a:ln>
                  <a:noFill/>
                </a:ln>
                <a:solidFill>
                  <a:schemeClr val="tx1"/>
                </a:solidFill>
                <a:effectLst/>
                <a:latin typeface="Arial" panose="020B0604020202020204" pitchFamily="34" charset="0"/>
              </a:rPr>
              <a:t>Vypiš větší číslo. </a:t>
            </a:r>
          </a:p>
        </p:txBody>
      </p:sp>
      <p:sp>
        <p:nvSpPr>
          <p:cNvPr id="8" name="Obdélník 7"/>
          <p:cNvSpPr/>
          <p:nvPr/>
        </p:nvSpPr>
        <p:spPr>
          <a:xfrm>
            <a:off x="4151745" y="3098242"/>
            <a:ext cx="2955636" cy="1754326"/>
          </a:xfrm>
          <a:prstGeom prst="rect">
            <a:avLst/>
          </a:prstGeom>
        </p:spPr>
        <p:txBody>
          <a:bodyPr wrap="square">
            <a:spAutoFit/>
          </a:bodyPr>
          <a:lstStyle/>
          <a:p>
            <a:r>
              <a:rPr lang="en-US" dirty="0"/>
              <a:t>a </a:t>
            </a:r>
            <a:r>
              <a:rPr lang="cs-CZ" dirty="0"/>
              <a:t> </a:t>
            </a:r>
            <a:r>
              <a:rPr lang="en-US" dirty="0"/>
              <a:t>= </a:t>
            </a:r>
            <a:r>
              <a:rPr lang="en-US" dirty="0" err="1"/>
              <a:t>int</a:t>
            </a:r>
            <a:r>
              <a:rPr lang="en-US" dirty="0"/>
              <a:t>(input("</a:t>
            </a:r>
            <a:r>
              <a:rPr lang="en-US" dirty="0" err="1"/>
              <a:t>Zadej</a:t>
            </a:r>
            <a:r>
              <a:rPr lang="en-US" dirty="0"/>
              <a:t> A: ")) </a:t>
            </a:r>
            <a:endParaRPr lang="cs-CZ" dirty="0"/>
          </a:p>
          <a:p>
            <a:r>
              <a:rPr lang="en-US" dirty="0"/>
              <a:t>b </a:t>
            </a:r>
            <a:r>
              <a:rPr lang="cs-CZ" dirty="0"/>
              <a:t> </a:t>
            </a:r>
            <a:r>
              <a:rPr lang="en-US" dirty="0"/>
              <a:t>= </a:t>
            </a:r>
            <a:r>
              <a:rPr lang="en-US" dirty="0" err="1"/>
              <a:t>int</a:t>
            </a:r>
            <a:r>
              <a:rPr lang="en-US" dirty="0"/>
              <a:t>(input("</a:t>
            </a:r>
            <a:r>
              <a:rPr lang="en-US" dirty="0" err="1"/>
              <a:t>Zadej</a:t>
            </a:r>
            <a:r>
              <a:rPr lang="en-US" dirty="0"/>
              <a:t> B: ")) </a:t>
            </a:r>
            <a:endParaRPr lang="cs-CZ" dirty="0"/>
          </a:p>
          <a:p>
            <a:r>
              <a:rPr lang="en-US" dirty="0"/>
              <a:t>if a &gt; b: </a:t>
            </a:r>
            <a:endParaRPr lang="cs-CZ" dirty="0"/>
          </a:p>
          <a:p>
            <a:r>
              <a:rPr lang="cs-CZ" dirty="0"/>
              <a:t>       </a:t>
            </a:r>
            <a:r>
              <a:rPr lang="en-US" dirty="0"/>
              <a:t>print(a) </a:t>
            </a:r>
            <a:endParaRPr lang="cs-CZ" dirty="0"/>
          </a:p>
          <a:p>
            <a:r>
              <a:rPr lang="cs-CZ" dirty="0"/>
              <a:t>  e</a:t>
            </a:r>
            <a:r>
              <a:rPr lang="en-US" dirty="0" err="1"/>
              <a:t>lse</a:t>
            </a:r>
            <a:r>
              <a:rPr lang="en-US" dirty="0"/>
              <a:t>: </a:t>
            </a:r>
            <a:endParaRPr lang="cs-CZ" dirty="0"/>
          </a:p>
          <a:p>
            <a:r>
              <a:rPr lang="cs-CZ" dirty="0"/>
              <a:t>       </a:t>
            </a:r>
            <a:r>
              <a:rPr lang="en-US" dirty="0"/>
              <a:t>print(b)</a:t>
            </a:r>
            <a:endParaRPr lang="cs-CZ" dirty="0"/>
          </a:p>
        </p:txBody>
      </p:sp>
      <p:sp>
        <p:nvSpPr>
          <p:cNvPr id="9" name="TextovéPole 8"/>
          <p:cNvSpPr txBox="1"/>
          <p:nvPr/>
        </p:nvSpPr>
        <p:spPr>
          <a:xfrm>
            <a:off x="4087087" y="2724726"/>
            <a:ext cx="4558146" cy="369332"/>
          </a:xfrm>
          <a:prstGeom prst="rect">
            <a:avLst/>
          </a:prstGeom>
          <a:noFill/>
        </p:spPr>
        <p:txBody>
          <a:bodyPr wrap="square" rtlCol="0">
            <a:spAutoFit/>
          </a:bodyPr>
          <a:lstStyle/>
          <a:p>
            <a:r>
              <a:rPr lang="cs-CZ" dirty="0"/>
              <a:t>Program (algoritmus zapsaný j jazyce Python</a:t>
            </a:r>
          </a:p>
        </p:txBody>
      </p:sp>
      <p:sp>
        <p:nvSpPr>
          <p:cNvPr id="10" name="TextovéPole 9"/>
          <p:cNvSpPr txBox="1"/>
          <p:nvPr/>
        </p:nvSpPr>
        <p:spPr>
          <a:xfrm>
            <a:off x="378691" y="4884742"/>
            <a:ext cx="11434618" cy="646331"/>
          </a:xfrm>
          <a:prstGeom prst="rect">
            <a:avLst/>
          </a:prstGeom>
          <a:noFill/>
        </p:spPr>
        <p:txBody>
          <a:bodyPr wrap="square" rtlCol="0">
            <a:spAutoFit/>
          </a:bodyPr>
          <a:lstStyle/>
          <a:p>
            <a:r>
              <a:rPr lang="cs-CZ" dirty="0"/>
              <a:t>Uvedený příklad je velmi jednoduchý a lze bez obtíží přepsat algoritmus do počítačového programu v určitém programovacím jazyku:</a:t>
            </a:r>
          </a:p>
        </p:txBody>
      </p:sp>
      <p:sp>
        <p:nvSpPr>
          <p:cNvPr id="11" name="Obdélník 10"/>
          <p:cNvSpPr/>
          <p:nvPr/>
        </p:nvSpPr>
        <p:spPr>
          <a:xfrm>
            <a:off x="4395621" y="5287472"/>
            <a:ext cx="3400758" cy="369332"/>
          </a:xfrm>
          <a:prstGeom prst="rect">
            <a:avLst/>
          </a:prstGeom>
        </p:spPr>
        <p:txBody>
          <a:bodyPr wrap="square">
            <a:spAutoFit/>
          </a:bodyPr>
          <a:lstStyle/>
          <a:p>
            <a:r>
              <a:rPr lang="cs-CZ" dirty="0"/>
              <a:t>Zadání → algoritmus → program</a:t>
            </a:r>
          </a:p>
        </p:txBody>
      </p:sp>
      <p:sp>
        <p:nvSpPr>
          <p:cNvPr id="12" name="TextovéPole 11"/>
          <p:cNvSpPr txBox="1"/>
          <p:nvPr/>
        </p:nvSpPr>
        <p:spPr>
          <a:xfrm>
            <a:off x="387927" y="5645338"/>
            <a:ext cx="11434618" cy="646331"/>
          </a:xfrm>
          <a:prstGeom prst="rect">
            <a:avLst/>
          </a:prstGeom>
          <a:noFill/>
        </p:spPr>
        <p:txBody>
          <a:bodyPr wrap="square" rtlCol="0">
            <a:spAutoFit/>
          </a:bodyPr>
          <a:lstStyle/>
          <a:p>
            <a:r>
              <a:rPr lang="cs-CZ" dirty="0"/>
              <a:t>Náročnější úloha vyžaduje a programátorovi usnadňuje před přepsáním algoritmu do počítačového programu převedení algoritmu do grafické podoby – vývojového diagramu. </a:t>
            </a:r>
          </a:p>
        </p:txBody>
      </p:sp>
      <p:sp>
        <p:nvSpPr>
          <p:cNvPr id="13" name="Obdélník 12"/>
          <p:cNvSpPr/>
          <p:nvPr/>
        </p:nvSpPr>
        <p:spPr>
          <a:xfrm>
            <a:off x="524234" y="2720395"/>
            <a:ext cx="1268296" cy="369332"/>
          </a:xfrm>
          <a:prstGeom prst="rect">
            <a:avLst/>
          </a:prstGeom>
        </p:spPr>
        <p:txBody>
          <a:bodyPr wrap="none">
            <a:spAutoFit/>
          </a:bodyPr>
          <a:lstStyle/>
          <a:p>
            <a:r>
              <a:rPr lang="cs-CZ" dirty="0"/>
              <a:t>Algoritmus:</a:t>
            </a:r>
          </a:p>
        </p:txBody>
      </p:sp>
      <p:sp>
        <p:nvSpPr>
          <p:cNvPr id="14" name="Obdélník 13"/>
          <p:cNvSpPr/>
          <p:nvPr/>
        </p:nvSpPr>
        <p:spPr>
          <a:xfrm>
            <a:off x="3528951" y="6324608"/>
            <a:ext cx="5134098" cy="369332"/>
          </a:xfrm>
          <a:prstGeom prst="rect">
            <a:avLst/>
          </a:prstGeom>
        </p:spPr>
        <p:txBody>
          <a:bodyPr wrap="none">
            <a:spAutoFit/>
          </a:bodyPr>
          <a:lstStyle/>
          <a:p>
            <a:r>
              <a:rPr lang="cs-CZ" dirty="0"/>
              <a:t>Zadání→ algoritmus → vývojový diagram → program</a:t>
            </a:r>
          </a:p>
        </p:txBody>
      </p:sp>
    </p:spTree>
    <p:extLst>
      <p:ext uri="{BB962C8B-B14F-4D97-AF65-F5344CB8AC3E}">
        <p14:creationId xmlns:p14="http://schemas.microsoft.com/office/powerpoint/2010/main" val="33221589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32509" y="316549"/>
            <a:ext cx="4572000" cy="369332"/>
          </a:xfrm>
          <a:prstGeom prst="rect">
            <a:avLst/>
          </a:prstGeom>
          <a:noFill/>
        </p:spPr>
        <p:txBody>
          <a:bodyPr wrap="square" rtlCol="0">
            <a:spAutoFit/>
          </a:bodyPr>
          <a:lstStyle/>
          <a:p>
            <a:r>
              <a:rPr lang="cs-CZ" b="1" dirty="0"/>
              <a:t>Vývojový diagram – grafický zápis algoritmu</a:t>
            </a:r>
          </a:p>
        </p:txBody>
      </p:sp>
      <p:sp>
        <p:nvSpPr>
          <p:cNvPr id="6" name="TextovéPole 5"/>
          <p:cNvSpPr txBox="1"/>
          <p:nvPr/>
        </p:nvSpPr>
        <p:spPr>
          <a:xfrm>
            <a:off x="452582" y="785091"/>
            <a:ext cx="6433247" cy="923330"/>
          </a:xfrm>
          <a:prstGeom prst="rect">
            <a:avLst/>
          </a:prstGeom>
          <a:noFill/>
        </p:spPr>
        <p:txBody>
          <a:bodyPr wrap="square" rtlCol="0">
            <a:spAutoFit/>
          </a:bodyPr>
          <a:lstStyle/>
          <a:p>
            <a:r>
              <a:rPr lang="cs-CZ" dirty="0"/>
              <a:t>Převedení algoritmu řešené úlohy do grafické podoby – vývojového diagramu, programátorovi ulehčí zápis algoritmu do programovacího jazyka.</a:t>
            </a:r>
          </a:p>
        </p:txBody>
      </p:sp>
      <p:sp>
        <p:nvSpPr>
          <p:cNvPr id="7" name="TextovéPole 6"/>
          <p:cNvSpPr txBox="1"/>
          <p:nvPr/>
        </p:nvSpPr>
        <p:spPr>
          <a:xfrm>
            <a:off x="369454" y="1844530"/>
            <a:ext cx="3786909" cy="378691"/>
          </a:xfrm>
          <a:prstGeom prst="rect">
            <a:avLst/>
          </a:prstGeom>
          <a:noFill/>
        </p:spPr>
        <p:txBody>
          <a:bodyPr wrap="square" rtlCol="0">
            <a:spAutoFit/>
          </a:bodyPr>
          <a:lstStyle/>
          <a:p>
            <a:r>
              <a:rPr lang="cs-CZ" dirty="0"/>
              <a:t>Příklad: Zadání správného </a:t>
            </a:r>
            <a:r>
              <a:rPr lang="cs-CZ" dirty="0" err="1"/>
              <a:t>PINu</a:t>
            </a:r>
            <a:endParaRPr lang="cs-CZ" dirty="0"/>
          </a:p>
        </p:txBody>
      </p:sp>
      <p:sp>
        <p:nvSpPr>
          <p:cNvPr id="8" name="TextovéPole 7"/>
          <p:cNvSpPr txBox="1"/>
          <p:nvPr/>
        </p:nvSpPr>
        <p:spPr>
          <a:xfrm>
            <a:off x="332509" y="2325632"/>
            <a:ext cx="6169891" cy="1200329"/>
          </a:xfrm>
          <a:prstGeom prst="rect">
            <a:avLst/>
          </a:prstGeom>
          <a:noFill/>
        </p:spPr>
        <p:txBody>
          <a:bodyPr wrap="square" rtlCol="0">
            <a:spAutoFit/>
          </a:bodyPr>
          <a:lstStyle/>
          <a:p>
            <a:r>
              <a:rPr lang="cs-CZ" dirty="0"/>
              <a:t>Navrhni algoritmus programu, který kontroluje zadané číslo (PIN) s číslem uloženým v paměti programu. Algoritmus umožní zadat číslo pouze třikrát. Pokus o čtvrté zadaní  vypíše zprávu o zablokování přístupu. </a:t>
            </a:r>
          </a:p>
        </p:txBody>
      </p:sp>
      <p:sp>
        <p:nvSpPr>
          <p:cNvPr id="9" name="Obdélník 8"/>
          <p:cNvSpPr/>
          <p:nvPr/>
        </p:nvSpPr>
        <p:spPr>
          <a:xfrm>
            <a:off x="369454" y="3461321"/>
            <a:ext cx="6096000" cy="3139321"/>
          </a:xfrm>
          <a:prstGeom prst="rect">
            <a:avLst/>
          </a:prstGeom>
        </p:spPr>
        <p:txBody>
          <a:bodyPr>
            <a:spAutoFit/>
          </a:bodyPr>
          <a:lstStyle/>
          <a:p>
            <a:r>
              <a:rPr lang="cs-CZ" b="1" dirty="0"/>
              <a:t>Algoritmus</a:t>
            </a:r>
          </a:p>
          <a:p>
            <a:pPr>
              <a:buFont typeface="+mj-lt"/>
              <a:buAutoNum type="arabicPeriod"/>
            </a:pPr>
            <a:r>
              <a:rPr lang="cs-CZ" dirty="0"/>
              <a:t>Ulož správný PIN: </a:t>
            </a:r>
            <a:r>
              <a:rPr lang="cs-CZ" b="1" dirty="0"/>
              <a:t>PIN = 1234</a:t>
            </a:r>
            <a:r>
              <a:rPr lang="cs-CZ" dirty="0"/>
              <a:t>. </a:t>
            </a:r>
          </a:p>
          <a:p>
            <a:pPr>
              <a:buFont typeface="+mj-lt"/>
              <a:buAutoNum type="arabicPeriod"/>
            </a:pPr>
            <a:r>
              <a:rPr lang="cs-CZ" dirty="0"/>
              <a:t>Nastav počet pokusů: </a:t>
            </a:r>
            <a:r>
              <a:rPr lang="cs-CZ" b="1" dirty="0"/>
              <a:t>pokus = 1</a:t>
            </a:r>
            <a:r>
              <a:rPr lang="cs-CZ" dirty="0"/>
              <a:t>. </a:t>
            </a:r>
          </a:p>
          <a:p>
            <a:pPr>
              <a:buFont typeface="+mj-lt"/>
              <a:buAutoNum type="arabicPeriod"/>
            </a:pPr>
            <a:r>
              <a:rPr lang="cs-CZ" dirty="0"/>
              <a:t>Vyzvi uživatele: </a:t>
            </a:r>
            <a:r>
              <a:rPr lang="cs-CZ" b="1" dirty="0"/>
              <a:t>„Zadej PIN“</a:t>
            </a:r>
            <a:r>
              <a:rPr lang="cs-CZ" dirty="0"/>
              <a:t>. </a:t>
            </a:r>
          </a:p>
          <a:p>
            <a:pPr>
              <a:buFont typeface="+mj-lt"/>
              <a:buAutoNum type="arabicPeriod"/>
            </a:pPr>
            <a:r>
              <a:rPr lang="cs-CZ" dirty="0"/>
              <a:t>Načti zadaný PIN. </a:t>
            </a:r>
          </a:p>
          <a:p>
            <a:pPr>
              <a:buFont typeface="+mj-lt"/>
              <a:buAutoNum type="arabicPeriod"/>
            </a:pPr>
            <a:r>
              <a:rPr lang="cs-CZ" dirty="0"/>
              <a:t>Rozhodni: </a:t>
            </a:r>
            <a:r>
              <a:rPr lang="cs-CZ" b="1" dirty="0"/>
              <a:t>Je zadaný PIN správný?</a:t>
            </a:r>
            <a:r>
              <a:rPr lang="cs-CZ" dirty="0"/>
              <a:t> </a:t>
            </a:r>
          </a:p>
          <a:p>
            <a:pPr marL="742950" lvl="1" indent="-285750">
              <a:buFont typeface="+mj-lt"/>
              <a:buAutoNum type="arabicPeriod"/>
            </a:pPr>
            <a:r>
              <a:rPr lang="cs-CZ" b="1" dirty="0"/>
              <a:t>ANO</a:t>
            </a:r>
            <a:r>
              <a:rPr lang="cs-CZ" dirty="0"/>
              <a:t> → vypiš „Přístup povolen“ → </a:t>
            </a:r>
            <a:r>
              <a:rPr lang="cs-CZ" b="1" dirty="0"/>
              <a:t>KONEC</a:t>
            </a:r>
            <a:r>
              <a:rPr lang="cs-CZ" dirty="0"/>
              <a:t>. </a:t>
            </a:r>
          </a:p>
          <a:p>
            <a:pPr marL="742950" lvl="1" indent="-285750">
              <a:buFont typeface="+mj-lt"/>
              <a:buAutoNum type="arabicPeriod"/>
            </a:pPr>
            <a:r>
              <a:rPr lang="cs-CZ" b="1" dirty="0"/>
              <a:t>NE</a:t>
            </a:r>
            <a:r>
              <a:rPr lang="cs-CZ" dirty="0"/>
              <a:t> → pokračuj. </a:t>
            </a:r>
          </a:p>
          <a:p>
            <a:pPr>
              <a:buFont typeface="+mj-lt"/>
              <a:buAutoNum type="arabicPeriod"/>
            </a:pPr>
            <a:r>
              <a:rPr lang="cs-CZ" dirty="0"/>
              <a:t>Rozhodni: </a:t>
            </a:r>
            <a:r>
              <a:rPr lang="cs-CZ" b="1" dirty="0"/>
              <a:t>Byl to třetí pokus?</a:t>
            </a:r>
            <a:r>
              <a:rPr lang="cs-CZ" dirty="0"/>
              <a:t> </a:t>
            </a:r>
          </a:p>
          <a:p>
            <a:pPr marL="742950" lvl="1" indent="-285750">
              <a:buFont typeface="+mj-lt"/>
              <a:buAutoNum type="arabicPeriod"/>
            </a:pPr>
            <a:r>
              <a:rPr lang="cs-CZ" b="1" dirty="0"/>
              <a:t>ANO</a:t>
            </a:r>
            <a:r>
              <a:rPr lang="cs-CZ" dirty="0"/>
              <a:t> → vypiš „Přístup zablokován“ → </a:t>
            </a:r>
            <a:r>
              <a:rPr lang="cs-CZ" b="1" dirty="0"/>
              <a:t>KONEC</a:t>
            </a:r>
            <a:r>
              <a:rPr lang="cs-CZ" dirty="0"/>
              <a:t>. </a:t>
            </a:r>
          </a:p>
          <a:p>
            <a:pPr marL="742950" lvl="1" indent="-285750">
              <a:buFont typeface="+mj-lt"/>
              <a:buAutoNum type="arabicPeriod"/>
            </a:pPr>
            <a:r>
              <a:rPr lang="cs-CZ" b="1" dirty="0"/>
              <a:t>NE</a:t>
            </a:r>
            <a:r>
              <a:rPr lang="cs-CZ" dirty="0"/>
              <a:t> → zvyš číslo pokusu o 1 a vrať se k bodu 3.</a:t>
            </a:r>
          </a:p>
        </p:txBody>
      </p:sp>
      <p:grpSp>
        <p:nvGrpSpPr>
          <p:cNvPr id="3" name="Skupina 2">
            <a:extLst>
              <a:ext uri="{FF2B5EF4-FFF2-40B4-BE49-F238E27FC236}">
                <a16:creationId xmlns:a16="http://schemas.microsoft.com/office/drawing/2014/main" id="{583E704E-778B-FF7A-1213-C48986F75F12}"/>
              </a:ext>
            </a:extLst>
          </p:cNvPr>
          <p:cNvGrpSpPr/>
          <p:nvPr/>
        </p:nvGrpSpPr>
        <p:grpSpPr>
          <a:xfrm>
            <a:off x="6819146" y="412604"/>
            <a:ext cx="5183463" cy="6032791"/>
            <a:chOff x="4136289" y="546571"/>
            <a:chExt cx="5183463" cy="6032791"/>
          </a:xfrm>
        </p:grpSpPr>
        <p:sp>
          <p:nvSpPr>
            <p:cNvPr id="4" name="Vývojový diagram: spojnice 3">
              <a:extLst>
                <a:ext uri="{FF2B5EF4-FFF2-40B4-BE49-F238E27FC236}">
                  <a16:creationId xmlns:a16="http://schemas.microsoft.com/office/drawing/2014/main" id="{A8BA05D8-7F01-8742-E6D5-E84765F4207F}"/>
                </a:ext>
              </a:extLst>
            </p:cNvPr>
            <p:cNvSpPr/>
            <p:nvPr/>
          </p:nvSpPr>
          <p:spPr>
            <a:xfrm>
              <a:off x="6523468" y="546571"/>
              <a:ext cx="535709" cy="554182"/>
            </a:xfrm>
            <a:prstGeom prst="flowChartConnector">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TextovéPole 4">
              <a:extLst>
                <a:ext uri="{FF2B5EF4-FFF2-40B4-BE49-F238E27FC236}">
                  <a16:creationId xmlns:a16="http://schemas.microsoft.com/office/drawing/2014/main" id="{9D335EB8-A27B-135E-26FA-9713D4EAE26A}"/>
                </a:ext>
              </a:extLst>
            </p:cNvPr>
            <p:cNvSpPr txBox="1"/>
            <p:nvPr/>
          </p:nvSpPr>
          <p:spPr>
            <a:xfrm>
              <a:off x="6657392" y="638996"/>
              <a:ext cx="360219" cy="369332"/>
            </a:xfrm>
            <a:prstGeom prst="rect">
              <a:avLst/>
            </a:prstGeom>
            <a:noFill/>
          </p:spPr>
          <p:txBody>
            <a:bodyPr wrap="square" rtlCol="0">
              <a:spAutoFit/>
            </a:bodyPr>
            <a:lstStyle/>
            <a:p>
              <a:r>
                <a:rPr lang="cs-CZ" dirty="0"/>
                <a:t>Z</a:t>
              </a:r>
            </a:p>
          </p:txBody>
        </p:sp>
        <p:cxnSp>
          <p:nvCxnSpPr>
            <p:cNvPr id="10" name="Přímá spojnice se šipkou 9">
              <a:extLst>
                <a:ext uri="{FF2B5EF4-FFF2-40B4-BE49-F238E27FC236}">
                  <a16:creationId xmlns:a16="http://schemas.microsoft.com/office/drawing/2014/main" id="{AB7A6715-A312-02FB-A85D-6CF01CDAA2B8}"/>
                </a:ext>
              </a:extLst>
            </p:cNvPr>
            <p:cNvCxnSpPr>
              <a:stCxn id="4" idx="4"/>
            </p:cNvCxnSpPr>
            <p:nvPr/>
          </p:nvCxnSpPr>
          <p:spPr>
            <a:xfrm flipH="1">
              <a:off x="6791322" y="1100753"/>
              <a:ext cx="1" cy="304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8" name="Vývojový diagram: postup 47">
              <a:extLst>
                <a:ext uri="{FF2B5EF4-FFF2-40B4-BE49-F238E27FC236}">
                  <a16:creationId xmlns:a16="http://schemas.microsoft.com/office/drawing/2014/main" id="{C205F4AF-838E-92B5-712E-4C1338AEA97B}"/>
                </a:ext>
              </a:extLst>
            </p:cNvPr>
            <p:cNvSpPr/>
            <p:nvPr/>
          </p:nvSpPr>
          <p:spPr>
            <a:xfrm>
              <a:off x="6264859" y="1423814"/>
              <a:ext cx="1052945" cy="551478"/>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9" name="TextovéPole 48">
              <a:extLst>
                <a:ext uri="{FF2B5EF4-FFF2-40B4-BE49-F238E27FC236}">
                  <a16:creationId xmlns:a16="http://schemas.microsoft.com/office/drawing/2014/main" id="{D575EBF0-4229-CACA-357D-C4C0C93EA2D2}"/>
                </a:ext>
              </a:extLst>
            </p:cNvPr>
            <p:cNvSpPr txBox="1"/>
            <p:nvPr/>
          </p:nvSpPr>
          <p:spPr>
            <a:xfrm>
              <a:off x="6391860" y="2385015"/>
              <a:ext cx="787390" cy="276999"/>
            </a:xfrm>
            <a:prstGeom prst="rect">
              <a:avLst/>
            </a:prstGeom>
            <a:noFill/>
          </p:spPr>
          <p:txBody>
            <a:bodyPr wrap="square" rtlCol="0">
              <a:spAutoFit/>
            </a:bodyPr>
            <a:lstStyle/>
            <a:p>
              <a:r>
                <a:rPr lang="cs-CZ" sz="1200" dirty="0"/>
                <a:t>Zadej PIN</a:t>
              </a:r>
            </a:p>
          </p:txBody>
        </p:sp>
        <p:sp>
          <p:nvSpPr>
            <p:cNvPr id="50" name="TextovéPole 49">
              <a:extLst>
                <a:ext uri="{FF2B5EF4-FFF2-40B4-BE49-F238E27FC236}">
                  <a16:creationId xmlns:a16="http://schemas.microsoft.com/office/drawing/2014/main" id="{A050EAA9-9B37-0C35-7701-89A02A96C017}"/>
                </a:ext>
              </a:extLst>
            </p:cNvPr>
            <p:cNvSpPr txBox="1"/>
            <p:nvPr/>
          </p:nvSpPr>
          <p:spPr>
            <a:xfrm>
              <a:off x="6306408" y="1479506"/>
              <a:ext cx="928256" cy="461665"/>
            </a:xfrm>
            <a:prstGeom prst="rect">
              <a:avLst/>
            </a:prstGeom>
            <a:noFill/>
          </p:spPr>
          <p:txBody>
            <a:bodyPr wrap="square" rtlCol="0">
              <a:spAutoFit/>
            </a:bodyPr>
            <a:lstStyle/>
            <a:p>
              <a:r>
                <a:rPr lang="cs-CZ" sz="1200" dirty="0"/>
                <a:t>SPIN=1234</a:t>
              </a:r>
            </a:p>
            <a:p>
              <a:r>
                <a:rPr lang="cs-CZ" sz="1200" dirty="0"/>
                <a:t>Pokus=1</a:t>
              </a:r>
            </a:p>
          </p:txBody>
        </p:sp>
        <p:cxnSp>
          <p:nvCxnSpPr>
            <p:cNvPr id="51" name="Přímá spojnice se šipkou 50">
              <a:extLst>
                <a:ext uri="{FF2B5EF4-FFF2-40B4-BE49-F238E27FC236}">
                  <a16:creationId xmlns:a16="http://schemas.microsoft.com/office/drawing/2014/main" id="{334588B7-4F6B-B547-9016-BBA67DA19984}"/>
                </a:ext>
              </a:extLst>
            </p:cNvPr>
            <p:cNvCxnSpPr/>
            <p:nvPr/>
          </p:nvCxnSpPr>
          <p:spPr>
            <a:xfrm flipH="1">
              <a:off x="6791321" y="1987296"/>
              <a:ext cx="1" cy="304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2" name="Vývojový diagram: údaje 51">
              <a:extLst>
                <a:ext uri="{FF2B5EF4-FFF2-40B4-BE49-F238E27FC236}">
                  <a16:creationId xmlns:a16="http://schemas.microsoft.com/office/drawing/2014/main" id="{A6DEEDCF-8AFF-2AB8-8D53-C09844064D74}"/>
                </a:ext>
              </a:extLst>
            </p:cNvPr>
            <p:cNvSpPr/>
            <p:nvPr/>
          </p:nvSpPr>
          <p:spPr>
            <a:xfrm>
              <a:off x="6125158" y="2289971"/>
              <a:ext cx="1346200" cy="435022"/>
            </a:xfrm>
            <a:prstGeom prst="flowChartInputOutp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3" name="TextovéPole 52">
              <a:extLst>
                <a:ext uri="{FF2B5EF4-FFF2-40B4-BE49-F238E27FC236}">
                  <a16:creationId xmlns:a16="http://schemas.microsoft.com/office/drawing/2014/main" id="{0930121D-0EBB-BA49-C79B-F98E522B58CB}"/>
                </a:ext>
              </a:extLst>
            </p:cNvPr>
            <p:cNvSpPr txBox="1"/>
            <p:nvPr/>
          </p:nvSpPr>
          <p:spPr>
            <a:xfrm>
              <a:off x="6179722" y="3926484"/>
              <a:ext cx="1253829" cy="276999"/>
            </a:xfrm>
            <a:prstGeom prst="rect">
              <a:avLst/>
            </a:prstGeom>
            <a:noFill/>
          </p:spPr>
          <p:txBody>
            <a:bodyPr wrap="square" rtlCol="0">
              <a:spAutoFit/>
            </a:bodyPr>
            <a:lstStyle/>
            <a:p>
              <a:r>
                <a:rPr lang="cs-CZ" sz="1200" dirty="0"/>
                <a:t>Pokus = Pokus+1</a:t>
              </a:r>
            </a:p>
          </p:txBody>
        </p:sp>
        <p:cxnSp>
          <p:nvCxnSpPr>
            <p:cNvPr id="54" name="Přímá spojnice se šipkou 53">
              <a:extLst>
                <a:ext uri="{FF2B5EF4-FFF2-40B4-BE49-F238E27FC236}">
                  <a16:creationId xmlns:a16="http://schemas.microsoft.com/office/drawing/2014/main" id="{F0869305-7A61-CA74-BA5C-B2A6DBA345F7}"/>
                </a:ext>
              </a:extLst>
            </p:cNvPr>
            <p:cNvCxnSpPr/>
            <p:nvPr/>
          </p:nvCxnSpPr>
          <p:spPr>
            <a:xfrm flipH="1">
              <a:off x="6800155" y="2747329"/>
              <a:ext cx="1" cy="216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5" name="Vývojový diagram: rozhodnutí 54">
              <a:extLst>
                <a:ext uri="{FF2B5EF4-FFF2-40B4-BE49-F238E27FC236}">
                  <a16:creationId xmlns:a16="http://schemas.microsoft.com/office/drawing/2014/main" id="{94051AC7-33F7-942D-8D68-4E591B682765}"/>
                </a:ext>
              </a:extLst>
            </p:cNvPr>
            <p:cNvSpPr/>
            <p:nvPr/>
          </p:nvSpPr>
          <p:spPr>
            <a:xfrm>
              <a:off x="6062385" y="2968619"/>
              <a:ext cx="1475540" cy="702027"/>
            </a:xfrm>
            <a:prstGeom prst="flowChartDecision">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6" name="TextovéPole 55">
              <a:extLst>
                <a:ext uri="{FF2B5EF4-FFF2-40B4-BE49-F238E27FC236}">
                  <a16:creationId xmlns:a16="http://schemas.microsoft.com/office/drawing/2014/main" id="{015636C6-C7B9-2B9C-0870-008B7F8195DB}"/>
                </a:ext>
              </a:extLst>
            </p:cNvPr>
            <p:cNvSpPr txBox="1"/>
            <p:nvPr/>
          </p:nvSpPr>
          <p:spPr>
            <a:xfrm>
              <a:off x="6350289" y="3205914"/>
              <a:ext cx="840493" cy="276999"/>
            </a:xfrm>
            <a:prstGeom prst="rect">
              <a:avLst/>
            </a:prstGeom>
            <a:noFill/>
          </p:spPr>
          <p:txBody>
            <a:bodyPr wrap="square" rtlCol="0">
              <a:spAutoFit/>
            </a:bodyPr>
            <a:lstStyle/>
            <a:p>
              <a:r>
                <a:rPr lang="cs-CZ" sz="1200" dirty="0"/>
                <a:t>PIN = SPIN</a:t>
              </a:r>
            </a:p>
          </p:txBody>
        </p:sp>
        <p:cxnSp>
          <p:nvCxnSpPr>
            <p:cNvPr id="57" name="Přímá spojnice se šipkou 56">
              <a:extLst>
                <a:ext uri="{FF2B5EF4-FFF2-40B4-BE49-F238E27FC236}">
                  <a16:creationId xmlns:a16="http://schemas.microsoft.com/office/drawing/2014/main" id="{DCEDB149-F544-4390-79C2-156B998702E5}"/>
                </a:ext>
              </a:extLst>
            </p:cNvPr>
            <p:cNvCxnSpPr>
              <a:cxnSpLocks/>
              <a:stCxn id="55" idx="2"/>
              <a:endCxn id="67" idx="0"/>
            </p:cNvCxnSpPr>
            <p:nvPr/>
          </p:nvCxnSpPr>
          <p:spPr>
            <a:xfrm>
              <a:off x="6800155" y="3670646"/>
              <a:ext cx="6483" cy="2295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8" name="TextovéPole 57">
              <a:extLst>
                <a:ext uri="{FF2B5EF4-FFF2-40B4-BE49-F238E27FC236}">
                  <a16:creationId xmlns:a16="http://schemas.microsoft.com/office/drawing/2014/main" id="{7B8098BE-9F33-4307-FA60-65043A3A9587}"/>
                </a:ext>
              </a:extLst>
            </p:cNvPr>
            <p:cNvSpPr txBox="1"/>
            <p:nvPr/>
          </p:nvSpPr>
          <p:spPr>
            <a:xfrm>
              <a:off x="7507204" y="3079842"/>
              <a:ext cx="475659" cy="276999"/>
            </a:xfrm>
            <a:prstGeom prst="rect">
              <a:avLst/>
            </a:prstGeom>
            <a:noFill/>
          </p:spPr>
          <p:txBody>
            <a:bodyPr wrap="square" rtlCol="0">
              <a:spAutoFit/>
            </a:bodyPr>
            <a:lstStyle/>
            <a:p>
              <a:r>
                <a:rPr lang="cs-CZ" sz="1200" dirty="0"/>
                <a:t>ANO</a:t>
              </a:r>
            </a:p>
          </p:txBody>
        </p:sp>
        <p:sp>
          <p:nvSpPr>
            <p:cNvPr id="59" name="Vývojový diagram: spojnice 58">
              <a:extLst>
                <a:ext uri="{FF2B5EF4-FFF2-40B4-BE49-F238E27FC236}">
                  <a16:creationId xmlns:a16="http://schemas.microsoft.com/office/drawing/2014/main" id="{5F480C58-2617-7033-7A8A-F2E4EB2236D5}"/>
                </a:ext>
              </a:extLst>
            </p:cNvPr>
            <p:cNvSpPr/>
            <p:nvPr/>
          </p:nvSpPr>
          <p:spPr>
            <a:xfrm>
              <a:off x="6517705" y="6025180"/>
              <a:ext cx="535709" cy="554182"/>
            </a:xfrm>
            <a:prstGeom prst="flowChartConnector">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0" name="TextovéPole 59">
              <a:extLst>
                <a:ext uri="{FF2B5EF4-FFF2-40B4-BE49-F238E27FC236}">
                  <a16:creationId xmlns:a16="http://schemas.microsoft.com/office/drawing/2014/main" id="{637D5B2F-EDE9-A6B3-E4F6-71DF347B61B0}"/>
                </a:ext>
              </a:extLst>
            </p:cNvPr>
            <p:cNvSpPr txBox="1"/>
            <p:nvPr/>
          </p:nvSpPr>
          <p:spPr>
            <a:xfrm>
              <a:off x="6632000" y="6117605"/>
              <a:ext cx="385611" cy="369332"/>
            </a:xfrm>
            <a:prstGeom prst="rect">
              <a:avLst/>
            </a:prstGeom>
            <a:noFill/>
          </p:spPr>
          <p:txBody>
            <a:bodyPr wrap="square" rtlCol="0">
              <a:spAutoFit/>
            </a:bodyPr>
            <a:lstStyle/>
            <a:p>
              <a:r>
                <a:rPr lang="cs-CZ" dirty="0"/>
                <a:t>K</a:t>
              </a:r>
            </a:p>
          </p:txBody>
        </p:sp>
        <p:sp>
          <p:nvSpPr>
            <p:cNvPr id="61" name="Vývojový diagram: údaje 60">
              <a:extLst>
                <a:ext uri="{FF2B5EF4-FFF2-40B4-BE49-F238E27FC236}">
                  <a16:creationId xmlns:a16="http://schemas.microsoft.com/office/drawing/2014/main" id="{23A51D83-A9F7-7926-3E92-C9BC350CA5CD}"/>
                </a:ext>
              </a:extLst>
            </p:cNvPr>
            <p:cNvSpPr/>
            <p:nvPr/>
          </p:nvSpPr>
          <p:spPr>
            <a:xfrm>
              <a:off x="7792019" y="3795930"/>
              <a:ext cx="1527733" cy="452539"/>
            </a:xfrm>
            <a:prstGeom prst="flowChartInputOutp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2" name="TextovéPole 61">
              <a:extLst>
                <a:ext uri="{FF2B5EF4-FFF2-40B4-BE49-F238E27FC236}">
                  <a16:creationId xmlns:a16="http://schemas.microsoft.com/office/drawing/2014/main" id="{393FEC0A-7B0D-FA45-97E8-35427AD2BC1C}"/>
                </a:ext>
              </a:extLst>
            </p:cNvPr>
            <p:cNvSpPr txBox="1"/>
            <p:nvPr/>
          </p:nvSpPr>
          <p:spPr>
            <a:xfrm>
              <a:off x="7984268" y="3879183"/>
              <a:ext cx="1224379" cy="276999"/>
            </a:xfrm>
            <a:prstGeom prst="rect">
              <a:avLst/>
            </a:prstGeom>
            <a:noFill/>
          </p:spPr>
          <p:txBody>
            <a:bodyPr wrap="square" rtlCol="0">
              <a:spAutoFit/>
            </a:bodyPr>
            <a:lstStyle/>
            <a:p>
              <a:r>
                <a:rPr lang="cs-CZ" sz="1200" dirty="0"/>
                <a:t>Přístup povolen</a:t>
              </a:r>
            </a:p>
          </p:txBody>
        </p:sp>
        <p:cxnSp>
          <p:nvCxnSpPr>
            <p:cNvPr id="63" name="Přímá spojnice se šipkou 62">
              <a:extLst>
                <a:ext uri="{FF2B5EF4-FFF2-40B4-BE49-F238E27FC236}">
                  <a16:creationId xmlns:a16="http://schemas.microsoft.com/office/drawing/2014/main" id="{B02F652C-FBFA-7CE8-5D99-D007D082EA24}"/>
                </a:ext>
              </a:extLst>
            </p:cNvPr>
            <p:cNvCxnSpPr/>
            <p:nvPr/>
          </p:nvCxnSpPr>
          <p:spPr>
            <a:xfrm flipH="1">
              <a:off x="6785555" y="5090821"/>
              <a:ext cx="0" cy="216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4" name="Přímá spojnice 63">
              <a:extLst>
                <a:ext uri="{FF2B5EF4-FFF2-40B4-BE49-F238E27FC236}">
                  <a16:creationId xmlns:a16="http://schemas.microsoft.com/office/drawing/2014/main" id="{AAFE0A76-C9D2-E257-2822-F951A0F3CE44}"/>
                </a:ext>
              </a:extLst>
            </p:cNvPr>
            <p:cNvCxnSpPr>
              <a:cxnSpLocks/>
            </p:cNvCxnSpPr>
            <p:nvPr/>
          </p:nvCxnSpPr>
          <p:spPr>
            <a:xfrm>
              <a:off x="7537925" y="3319632"/>
              <a:ext cx="1008000" cy="0"/>
            </a:xfrm>
            <a:prstGeom prst="line">
              <a:avLst/>
            </a:prstGeom>
          </p:spPr>
          <p:style>
            <a:lnRef idx="1">
              <a:schemeClr val="accent1"/>
            </a:lnRef>
            <a:fillRef idx="0">
              <a:schemeClr val="accent1"/>
            </a:fillRef>
            <a:effectRef idx="0">
              <a:schemeClr val="accent1"/>
            </a:effectRef>
            <a:fontRef idx="minor">
              <a:schemeClr val="tx1"/>
            </a:fontRef>
          </p:style>
        </p:cxnSp>
        <p:sp>
          <p:nvSpPr>
            <p:cNvPr id="65" name="TextovéPole 64">
              <a:extLst>
                <a:ext uri="{FF2B5EF4-FFF2-40B4-BE49-F238E27FC236}">
                  <a16:creationId xmlns:a16="http://schemas.microsoft.com/office/drawing/2014/main" id="{58E5408F-4569-E2ED-2884-5678113F693D}"/>
                </a:ext>
              </a:extLst>
            </p:cNvPr>
            <p:cNvSpPr txBox="1"/>
            <p:nvPr/>
          </p:nvSpPr>
          <p:spPr>
            <a:xfrm>
              <a:off x="6360237" y="3603190"/>
              <a:ext cx="460373" cy="276999"/>
            </a:xfrm>
            <a:prstGeom prst="rect">
              <a:avLst/>
            </a:prstGeom>
            <a:noFill/>
          </p:spPr>
          <p:txBody>
            <a:bodyPr wrap="square" rtlCol="0">
              <a:spAutoFit/>
            </a:bodyPr>
            <a:lstStyle/>
            <a:p>
              <a:r>
                <a:rPr lang="cs-CZ" sz="1200" dirty="0"/>
                <a:t>NE</a:t>
              </a:r>
            </a:p>
          </p:txBody>
        </p:sp>
        <p:cxnSp>
          <p:nvCxnSpPr>
            <p:cNvPr id="66" name="Přímá spojnice se šipkou 65">
              <a:extLst>
                <a:ext uri="{FF2B5EF4-FFF2-40B4-BE49-F238E27FC236}">
                  <a16:creationId xmlns:a16="http://schemas.microsoft.com/office/drawing/2014/main" id="{86790062-DD5C-E569-0201-CB70C4CFCA48}"/>
                </a:ext>
              </a:extLst>
            </p:cNvPr>
            <p:cNvCxnSpPr/>
            <p:nvPr/>
          </p:nvCxnSpPr>
          <p:spPr>
            <a:xfrm>
              <a:off x="8548331" y="3311899"/>
              <a:ext cx="0" cy="468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7" name="Vývojový diagram: postup 66">
              <a:extLst>
                <a:ext uri="{FF2B5EF4-FFF2-40B4-BE49-F238E27FC236}">
                  <a16:creationId xmlns:a16="http://schemas.microsoft.com/office/drawing/2014/main" id="{D1A5BFCE-AF5F-8DC5-6DF0-AFA2E0A3FACA}"/>
                </a:ext>
              </a:extLst>
            </p:cNvPr>
            <p:cNvSpPr/>
            <p:nvPr/>
          </p:nvSpPr>
          <p:spPr>
            <a:xfrm>
              <a:off x="6202814" y="3900241"/>
              <a:ext cx="1207647" cy="337521"/>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8" name="TextovéPole 67">
              <a:extLst>
                <a:ext uri="{FF2B5EF4-FFF2-40B4-BE49-F238E27FC236}">
                  <a16:creationId xmlns:a16="http://schemas.microsoft.com/office/drawing/2014/main" id="{C0F90876-9D4F-74E2-3EC3-867931402B9D}"/>
                </a:ext>
              </a:extLst>
            </p:cNvPr>
            <p:cNvSpPr txBox="1"/>
            <p:nvPr/>
          </p:nvSpPr>
          <p:spPr>
            <a:xfrm>
              <a:off x="6420295" y="4680148"/>
              <a:ext cx="856663" cy="281999"/>
            </a:xfrm>
            <a:prstGeom prst="rect">
              <a:avLst/>
            </a:prstGeom>
            <a:noFill/>
          </p:spPr>
          <p:txBody>
            <a:bodyPr wrap="square" rtlCol="0">
              <a:spAutoFit/>
            </a:bodyPr>
            <a:lstStyle/>
            <a:p>
              <a:r>
                <a:rPr lang="cs-CZ" sz="1200" dirty="0"/>
                <a:t>Pokus &gt; 3</a:t>
              </a:r>
            </a:p>
          </p:txBody>
        </p:sp>
        <p:sp>
          <p:nvSpPr>
            <p:cNvPr id="69" name="Vývojový diagram: údaje 68">
              <a:extLst>
                <a:ext uri="{FF2B5EF4-FFF2-40B4-BE49-F238E27FC236}">
                  <a16:creationId xmlns:a16="http://schemas.microsoft.com/office/drawing/2014/main" id="{2635CAEB-3D7F-563A-45AC-C8746EEF59BC}"/>
                </a:ext>
              </a:extLst>
            </p:cNvPr>
            <p:cNvSpPr/>
            <p:nvPr/>
          </p:nvSpPr>
          <p:spPr>
            <a:xfrm>
              <a:off x="5838900" y="5313346"/>
              <a:ext cx="1890705" cy="452539"/>
            </a:xfrm>
            <a:prstGeom prst="flowChartInputOutp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0" name="TextovéPole 69">
              <a:extLst>
                <a:ext uri="{FF2B5EF4-FFF2-40B4-BE49-F238E27FC236}">
                  <a16:creationId xmlns:a16="http://schemas.microsoft.com/office/drawing/2014/main" id="{F5A39D8B-480B-5C21-8992-8F50C5F17EB3}"/>
                </a:ext>
              </a:extLst>
            </p:cNvPr>
            <p:cNvSpPr txBox="1"/>
            <p:nvPr/>
          </p:nvSpPr>
          <p:spPr>
            <a:xfrm>
              <a:off x="6087422" y="5401115"/>
              <a:ext cx="1400146" cy="276999"/>
            </a:xfrm>
            <a:prstGeom prst="rect">
              <a:avLst/>
            </a:prstGeom>
            <a:noFill/>
          </p:spPr>
          <p:txBody>
            <a:bodyPr wrap="square" rtlCol="0">
              <a:spAutoFit/>
            </a:bodyPr>
            <a:lstStyle/>
            <a:p>
              <a:r>
                <a:rPr lang="cs-CZ" sz="1200" dirty="0"/>
                <a:t>Přístup zablokován</a:t>
              </a:r>
            </a:p>
          </p:txBody>
        </p:sp>
        <p:cxnSp>
          <p:nvCxnSpPr>
            <p:cNvPr id="71" name="Přímá spojnice 70">
              <a:extLst>
                <a:ext uri="{FF2B5EF4-FFF2-40B4-BE49-F238E27FC236}">
                  <a16:creationId xmlns:a16="http://schemas.microsoft.com/office/drawing/2014/main" id="{E93DED49-8DCE-3415-1ABD-89A06ABD149E}"/>
                </a:ext>
              </a:extLst>
            </p:cNvPr>
            <p:cNvCxnSpPr>
              <a:stCxn id="69" idx="4"/>
            </p:cNvCxnSpPr>
            <p:nvPr/>
          </p:nvCxnSpPr>
          <p:spPr>
            <a:xfrm>
              <a:off x="6784253" y="5765885"/>
              <a:ext cx="3242" cy="284008"/>
            </a:xfrm>
            <a:prstGeom prst="line">
              <a:avLst/>
            </a:prstGeom>
          </p:spPr>
          <p:style>
            <a:lnRef idx="1">
              <a:schemeClr val="accent1"/>
            </a:lnRef>
            <a:fillRef idx="0">
              <a:schemeClr val="accent1"/>
            </a:fillRef>
            <a:effectRef idx="0">
              <a:schemeClr val="accent1"/>
            </a:effectRef>
            <a:fontRef idx="minor">
              <a:schemeClr val="tx1"/>
            </a:fontRef>
          </p:style>
        </p:cxnSp>
        <p:cxnSp>
          <p:nvCxnSpPr>
            <p:cNvPr id="72" name="Přímá spojnice se šipkou 71">
              <a:extLst>
                <a:ext uri="{FF2B5EF4-FFF2-40B4-BE49-F238E27FC236}">
                  <a16:creationId xmlns:a16="http://schemas.microsoft.com/office/drawing/2014/main" id="{AEEFFE7B-57E3-DF73-10F9-3CC9D0776E2A}"/>
                </a:ext>
              </a:extLst>
            </p:cNvPr>
            <p:cNvCxnSpPr>
              <a:cxnSpLocks/>
            </p:cNvCxnSpPr>
            <p:nvPr/>
          </p:nvCxnSpPr>
          <p:spPr>
            <a:xfrm flipH="1" flipV="1">
              <a:off x="7017611" y="6294606"/>
              <a:ext cx="15120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3" name="Přímá spojnice se šipkou 72">
              <a:extLst>
                <a:ext uri="{FF2B5EF4-FFF2-40B4-BE49-F238E27FC236}">
                  <a16:creationId xmlns:a16="http://schemas.microsoft.com/office/drawing/2014/main" id="{EFEBCBE0-1027-A55B-BFEC-20F70F96236E}"/>
                </a:ext>
              </a:extLst>
            </p:cNvPr>
            <p:cNvCxnSpPr>
              <a:cxnSpLocks/>
            </p:cNvCxnSpPr>
            <p:nvPr/>
          </p:nvCxnSpPr>
          <p:spPr>
            <a:xfrm flipV="1">
              <a:off x="5181892" y="4454307"/>
              <a:ext cx="0" cy="324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4" name="Přímá spojnice se šipkou 73">
              <a:extLst>
                <a:ext uri="{FF2B5EF4-FFF2-40B4-BE49-F238E27FC236}">
                  <a16:creationId xmlns:a16="http://schemas.microsoft.com/office/drawing/2014/main" id="{45AEAE83-FF5F-37ED-872B-6159EC967251}"/>
                </a:ext>
              </a:extLst>
            </p:cNvPr>
            <p:cNvCxnSpPr/>
            <p:nvPr/>
          </p:nvCxnSpPr>
          <p:spPr>
            <a:xfrm>
              <a:off x="6805384" y="4235660"/>
              <a:ext cx="0" cy="2267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5" name="TextovéPole 74">
              <a:extLst>
                <a:ext uri="{FF2B5EF4-FFF2-40B4-BE49-F238E27FC236}">
                  <a16:creationId xmlns:a16="http://schemas.microsoft.com/office/drawing/2014/main" id="{6DA1864F-AEF7-2C97-813D-8E25FD8693EF}"/>
                </a:ext>
              </a:extLst>
            </p:cNvPr>
            <p:cNvSpPr txBox="1"/>
            <p:nvPr/>
          </p:nvSpPr>
          <p:spPr>
            <a:xfrm>
              <a:off x="6264859" y="5060321"/>
              <a:ext cx="475659" cy="276999"/>
            </a:xfrm>
            <a:prstGeom prst="rect">
              <a:avLst/>
            </a:prstGeom>
            <a:noFill/>
          </p:spPr>
          <p:txBody>
            <a:bodyPr wrap="square" rtlCol="0">
              <a:spAutoFit/>
            </a:bodyPr>
            <a:lstStyle/>
            <a:p>
              <a:r>
                <a:rPr lang="cs-CZ" sz="1200" dirty="0"/>
                <a:t>ANO</a:t>
              </a:r>
            </a:p>
          </p:txBody>
        </p:sp>
        <p:cxnSp>
          <p:nvCxnSpPr>
            <p:cNvPr id="76" name="Přímá spojnice 75">
              <a:extLst>
                <a:ext uri="{FF2B5EF4-FFF2-40B4-BE49-F238E27FC236}">
                  <a16:creationId xmlns:a16="http://schemas.microsoft.com/office/drawing/2014/main" id="{567F9689-8B2E-B9DD-F42D-6028D31F8DB9}"/>
                </a:ext>
              </a:extLst>
            </p:cNvPr>
            <p:cNvCxnSpPr/>
            <p:nvPr/>
          </p:nvCxnSpPr>
          <p:spPr>
            <a:xfrm flipV="1">
              <a:off x="8547934" y="4242617"/>
              <a:ext cx="0" cy="2052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Přímá spojnice se šipkou 76">
              <a:extLst>
                <a:ext uri="{FF2B5EF4-FFF2-40B4-BE49-F238E27FC236}">
                  <a16:creationId xmlns:a16="http://schemas.microsoft.com/office/drawing/2014/main" id="{361CDBFB-BE2C-ACFC-3C92-A08043214904}"/>
                </a:ext>
              </a:extLst>
            </p:cNvPr>
            <p:cNvCxnSpPr>
              <a:cxnSpLocks/>
            </p:cNvCxnSpPr>
            <p:nvPr/>
          </p:nvCxnSpPr>
          <p:spPr>
            <a:xfrm>
              <a:off x="5181452" y="2115899"/>
              <a:ext cx="16200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8" name="Vývojový diagram: rozhodnutí 77">
              <a:extLst>
                <a:ext uri="{FF2B5EF4-FFF2-40B4-BE49-F238E27FC236}">
                  <a16:creationId xmlns:a16="http://schemas.microsoft.com/office/drawing/2014/main" id="{1CD9C046-6B28-B64B-A9CA-6A2AC1D24947}"/>
                </a:ext>
              </a:extLst>
            </p:cNvPr>
            <p:cNvSpPr/>
            <p:nvPr/>
          </p:nvSpPr>
          <p:spPr>
            <a:xfrm>
              <a:off x="6077256" y="4438331"/>
              <a:ext cx="1475540" cy="702027"/>
            </a:xfrm>
            <a:prstGeom prst="flowChartDecision">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79" name="Přímá spojnice 78">
              <a:extLst>
                <a:ext uri="{FF2B5EF4-FFF2-40B4-BE49-F238E27FC236}">
                  <a16:creationId xmlns:a16="http://schemas.microsoft.com/office/drawing/2014/main" id="{443EA040-8919-A9AE-F34D-C909F607DD87}"/>
                </a:ext>
              </a:extLst>
            </p:cNvPr>
            <p:cNvCxnSpPr>
              <a:cxnSpLocks/>
            </p:cNvCxnSpPr>
            <p:nvPr/>
          </p:nvCxnSpPr>
          <p:spPr>
            <a:xfrm flipH="1" flipV="1">
              <a:off x="5181892" y="4791474"/>
              <a:ext cx="900000" cy="1"/>
            </a:xfrm>
            <a:prstGeom prst="line">
              <a:avLst/>
            </a:prstGeom>
          </p:spPr>
          <p:style>
            <a:lnRef idx="1">
              <a:schemeClr val="accent1"/>
            </a:lnRef>
            <a:fillRef idx="0">
              <a:schemeClr val="accent1"/>
            </a:fillRef>
            <a:effectRef idx="0">
              <a:schemeClr val="accent1"/>
            </a:effectRef>
            <a:fontRef idx="minor">
              <a:schemeClr val="tx1"/>
            </a:fontRef>
          </p:style>
        </p:cxnSp>
        <p:sp>
          <p:nvSpPr>
            <p:cNvPr id="80" name="Vývojový diagram: údaje 79">
              <a:extLst>
                <a:ext uri="{FF2B5EF4-FFF2-40B4-BE49-F238E27FC236}">
                  <a16:creationId xmlns:a16="http://schemas.microsoft.com/office/drawing/2014/main" id="{1D74EE65-18ED-78A0-33C4-DEC1656A7F09}"/>
                </a:ext>
              </a:extLst>
            </p:cNvPr>
            <p:cNvSpPr/>
            <p:nvPr/>
          </p:nvSpPr>
          <p:spPr>
            <a:xfrm>
              <a:off x="4136289" y="3755875"/>
              <a:ext cx="1852654" cy="698432"/>
            </a:xfrm>
            <a:prstGeom prst="flowChartInputOutp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1" name="TextovéPole 80">
              <a:extLst>
                <a:ext uri="{FF2B5EF4-FFF2-40B4-BE49-F238E27FC236}">
                  <a16:creationId xmlns:a16="http://schemas.microsoft.com/office/drawing/2014/main" id="{331FF105-84C5-613C-A13C-2B36AF952729}"/>
                </a:ext>
              </a:extLst>
            </p:cNvPr>
            <p:cNvSpPr txBox="1"/>
            <p:nvPr/>
          </p:nvSpPr>
          <p:spPr>
            <a:xfrm>
              <a:off x="4520126" y="3755875"/>
              <a:ext cx="866691" cy="646331"/>
            </a:xfrm>
            <a:prstGeom prst="rect">
              <a:avLst/>
            </a:prstGeom>
            <a:noFill/>
          </p:spPr>
          <p:txBody>
            <a:bodyPr wrap="square" rtlCol="0">
              <a:spAutoFit/>
            </a:bodyPr>
            <a:lstStyle/>
            <a:p>
              <a:pPr algn="ctr"/>
              <a:r>
                <a:rPr lang="cs-CZ" sz="1200" dirty="0"/>
                <a:t>Zbývá</a:t>
              </a:r>
            </a:p>
            <a:p>
              <a:pPr algn="ctr"/>
              <a:r>
                <a:rPr lang="cs-CZ" sz="1200" dirty="0"/>
                <a:t>„4-Pokus“</a:t>
              </a:r>
            </a:p>
            <a:p>
              <a:pPr algn="ctr"/>
              <a:r>
                <a:rPr lang="cs-CZ" sz="1200" dirty="0"/>
                <a:t>pokusů</a:t>
              </a:r>
            </a:p>
          </p:txBody>
        </p:sp>
        <p:sp>
          <p:nvSpPr>
            <p:cNvPr id="82" name="TextovéPole 81">
              <a:extLst>
                <a:ext uri="{FF2B5EF4-FFF2-40B4-BE49-F238E27FC236}">
                  <a16:creationId xmlns:a16="http://schemas.microsoft.com/office/drawing/2014/main" id="{F5EBA1EC-867E-7455-88A6-5E5371CEDC72}"/>
                </a:ext>
              </a:extLst>
            </p:cNvPr>
            <p:cNvSpPr txBox="1"/>
            <p:nvPr/>
          </p:nvSpPr>
          <p:spPr>
            <a:xfrm>
              <a:off x="5660047" y="4507626"/>
              <a:ext cx="460373" cy="276999"/>
            </a:xfrm>
            <a:prstGeom prst="rect">
              <a:avLst/>
            </a:prstGeom>
            <a:noFill/>
          </p:spPr>
          <p:txBody>
            <a:bodyPr wrap="square" rtlCol="0">
              <a:spAutoFit/>
            </a:bodyPr>
            <a:lstStyle/>
            <a:p>
              <a:r>
                <a:rPr lang="cs-CZ" sz="1200" dirty="0"/>
                <a:t>NE</a:t>
              </a:r>
            </a:p>
          </p:txBody>
        </p:sp>
        <p:cxnSp>
          <p:nvCxnSpPr>
            <p:cNvPr id="83" name="Přímá spojnice 82">
              <a:extLst>
                <a:ext uri="{FF2B5EF4-FFF2-40B4-BE49-F238E27FC236}">
                  <a16:creationId xmlns:a16="http://schemas.microsoft.com/office/drawing/2014/main" id="{2E0232D6-7E28-6082-062F-382FB5BA3908}"/>
                </a:ext>
              </a:extLst>
            </p:cNvPr>
            <p:cNvCxnSpPr>
              <a:cxnSpLocks/>
            </p:cNvCxnSpPr>
            <p:nvPr/>
          </p:nvCxnSpPr>
          <p:spPr>
            <a:xfrm>
              <a:off x="5181892" y="2107948"/>
              <a:ext cx="0" cy="162000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018434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ovéPole 93">
            <a:extLst>
              <a:ext uri="{FF2B5EF4-FFF2-40B4-BE49-F238E27FC236}">
                <a16:creationId xmlns:a16="http://schemas.microsoft.com/office/drawing/2014/main" id="{71D74941-835F-97BB-0C1B-85BD87846DDB}"/>
              </a:ext>
            </a:extLst>
          </p:cNvPr>
          <p:cNvSpPr txBox="1"/>
          <p:nvPr/>
        </p:nvSpPr>
        <p:spPr>
          <a:xfrm>
            <a:off x="230588" y="262393"/>
            <a:ext cx="3228229" cy="369332"/>
          </a:xfrm>
          <a:prstGeom prst="rect">
            <a:avLst/>
          </a:prstGeom>
          <a:noFill/>
        </p:spPr>
        <p:txBody>
          <a:bodyPr wrap="square" rtlCol="0">
            <a:spAutoFit/>
          </a:bodyPr>
          <a:lstStyle/>
          <a:p>
            <a:r>
              <a:rPr lang="cs-CZ" b="1" dirty="0"/>
              <a:t>Symboly vývojového diagramu</a:t>
            </a:r>
          </a:p>
        </p:txBody>
      </p:sp>
      <p:sp>
        <p:nvSpPr>
          <p:cNvPr id="96" name="Vývojový diagram: spojnice 95">
            <a:extLst>
              <a:ext uri="{FF2B5EF4-FFF2-40B4-BE49-F238E27FC236}">
                <a16:creationId xmlns:a16="http://schemas.microsoft.com/office/drawing/2014/main" id="{6D9579DA-0B62-1F51-135E-7830222940A1}"/>
              </a:ext>
            </a:extLst>
          </p:cNvPr>
          <p:cNvSpPr/>
          <p:nvPr/>
        </p:nvSpPr>
        <p:spPr>
          <a:xfrm>
            <a:off x="339868" y="987227"/>
            <a:ext cx="1901629" cy="995321"/>
          </a:xfrm>
          <a:prstGeom prst="flowChartConnector">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7" name="TextovéPole 96">
            <a:extLst>
              <a:ext uri="{FF2B5EF4-FFF2-40B4-BE49-F238E27FC236}">
                <a16:creationId xmlns:a16="http://schemas.microsoft.com/office/drawing/2014/main" id="{EB587C2B-B688-36FD-8DC5-2C7F63CFF8CD}"/>
              </a:ext>
            </a:extLst>
          </p:cNvPr>
          <p:cNvSpPr txBox="1"/>
          <p:nvPr/>
        </p:nvSpPr>
        <p:spPr>
          <a:xfrm>
            <a:off x="222498" y="2040031"/>
            <a:ext cx="2432179" cy="923330"/>
          </a:xfrm>
          <a:prstGeom prst="rect">
            <a:avLst/>
          </a:prstGeom>
          <a:noFill/>
        </p:spPr>
        <p:txBody>
          <a:bodyPr wrap="square" rtlCol="0">
            <a:spAutoFit/>
          </a:bodyPr>
          <a:lstStyle/>
          <a:p>
            <a:r>
              <a:rPr lang="cs-CZ" dirty="0"/>
              <a:t>Ovál označuje začátek a konec vývojového diagramu - programu</a:t>
            </a:r>
          </a:p>
        </p:txBody>
      </p:sp>
      <p:sp>
        <p:nvSpPr>
          <p:cNvPr id="98" name="Vývojový diagram: spojnice 97">
            <a:extLst>
              <a:ext uri="{FF2B5EF4-FFF2-40B4-BE49-F238E27FC236}">
                <a16:creationId xmlns:a16="http://schemas.microsoft.com/office/drawing/2014/main" id="{0C15D6A5-ABD5-91AE-D111-0E08B1C24800}"/>
              </a:ext>
            </a:extLst>
          </p:cNvPr>
          <p:cNvSpPr/>
          <p:nvPr/>
        </p:nvSpPr>
        <p:spPr>
          <a:xfrm>
            <a:off x="364144" y="3099248"/>
            <a:ext cx="1901629" cy="995321"/>
          </a:xfrm>
          <a:prstGeom prst="flowChartConnector">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9" name="Vývojový diagram: spojnice 98">
            <a:extLst>
              <a:ext uri="{FF2B5EF4-FFF2-40B4-BE49-F238E27FC236}">
                <a16:creationId xmlns:a16="http://schemas.microsoft.com/office/drawing/2014/main" id="{A839946E-FF32-044E-3415-0E26018F40DB}"/>
              </a:ext>
            </a:extLst>
          </p:cNvPr>
          <p:cNvSpPr/>
          <p:nvPr/>
        </p:nvSpPr>
        <p:spPr>
          <a:xfrm>
            <a:off x="339867" y="4596275"/>
            <a:ext cx="1901629" cy="995321"/>
          </a:xfrm>
          <a:prstGeom prst="flowChartConnector">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0" name="TextovéPole 99">
            <a:extLst>
              <a:ext uri="{FF2B5EF4-FFF2-40B4-BE49-F238E27FC236}">
                <a16:creationId xmlns:a16="http://schemas.microsoft.com/office/drawing/2014/main" id="{56DA60BB-40CB-C6A3-5EA1-CA57BD522CFD}"/>
              </a:ext>
            </a:extLst>
          </p:cNvPr>
          <p:cNvSpPr txBox="1"/>
          <p:nvPr/>
        </p:nvSpPr>
        <p:spPr>
          <a:xfrm>
            <a:off x="853712" y="3429000"/>
            <a:ext cx="922492" cy="369332"/>
          </a:xfrm>
          <a:prstGeom prst="rect">
            <a:avLst/>
          </a:prstGeom>
          <a:noFill/>
        </p:spPr>
        <p:txBody>
          <a:bodyPr wrap="square" rtlCol="0">
            <a:spAutoFit/>
          </a:bodyPr>
          <a:lstStyle/>
          <a:p>
            <a:r>
              <a:rPr lang="cs-CZ" dirty="0"/>
              <a:t>Začátek</a:t>
            </a:r>
          </a:p>
        </p:txBody>
      </p:sp>
      <p:sp>
        <p:nvSpPr>
          <p:cNvPr id="101" name="TextovéPole 100">
            <a:extLst>
              <a:ext uri="{FF2B5EF4-FFF2-40B4-BE49-F238E27FC236}">
                <a16:creationId xmlns:a16="http://schemas.microsoft.com/office/drawing/2014/main" id="{DECD5E20-56F6-0BC8-28EE-C05D94D889D2}"/>
              </a:ext>
            </a:extLst>
          </p:cNvPr>
          <p:cNvSpPr txBox="1"/>
          <p:nvPr/>
        </p:nvSpPr>
        <p:spPr>
          <a:xfrm>
            <a:off x="904285" y="4909269"/>
            <a:ext cx="772791" cy="369332"/>
          </a:xfrm>
          <a:prstGeom prst="rect">
            <a:avLst/>
          </a:prstGeom>
          <a:noFill/>
        </p:spPr>
        <p:txBody>
          <a:bodyPr wrap="square" rtlCol="0">
            <a:spAutoFit/>
          </a:bodyPr>
          <a:lstStyle/>
          <a:p>
            <a:r>
              <a:rPr lang="cs-CZ" dirty="0"/>
              <a:t>Konec</a:t>
            </a:r>
          </a:p>
        </p:txBody>
      </p:sp>
      <p:cxnSp>
        <p:nvCxnSpPr>
          <p:cNvPr id="103" name="Přímá spojnice 102">
            <a:extLst>
              <a:ext uri="{FF2B5EF4-FFF2-40B4-BE49-F238E27FC236}">
                <a16:creationId xmlns:a16="http://schemas.microsoft.com/office/drawing/2014/main" id="{418C9703-5D2A-8189-4732-06673AA89044}"/>
              </a:ext>
            </a:extLst>
          </p:cNvPr>
          <p:cNvCxnSpPr/>
          <p:nvPr/>
        </p:nvCxnSpPr>
        <p:spPr>
          <a:xfrm>
            <a:off x="2824120" y="1059444"/>
            <a:ext cx="0" cy="4896000"/>
          </a:xfrm>
          <a:prstGeom prst="line">
            <a:avLst/>
          </a:prstGeom>
        </p:spPr>
        <p:style>
          <a:lnRef idx="1">
            <a:schemeClr val="dk1"/>
          </a:lnRef>
          <a:fillRef idx="0">
            <a:schemeClr val="dk1"/>
          </a:fillRef>
          <a:effectRef idx="0">
            <a:schemeClr val="dk1"/>
          </a:effectRef>
          <a:fontRef idx="minor">
            <a:schemeClr val="tx1"/>
          </a:fontRef>
        </p:style>
      </p:cxnSp>
      <p:sp>
        <p:nvSpPr>
          <p:cNvPr id="104" name="Vývojový diagram: postup 103">
            <a:extLst>
              <a:ext uri="{FF2B5EF4-FFF2-40B4-BE49-F238E27FC236}">
                <a16:creationId xmlns:a16="http://schemas.microsoft.com/office/drawing/2014/main" id="{315CCCF4-430A-DF60-0D6E-BF117B4F9C87}"/>
              </a:ext>
            </a:extLst>
          </p:cNvPr>
          <p:cNvSpPr/>
          <p:nvPr/>
        </p:nvSpPr>
        <p:spPr>
          <a:xfrm>
            <a:off x="3228728" y="1019595"/>
            <a:ext cx="2290044" cy="1068150"/>
          </a:xfrm>
          <a:prstGeom prst="flowChartProcess">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5" name="TextovéPole 104">
            <a:extLst>
              <a:ext uri="{FF2B5EF4-FFF2-40B4-BE49-F238E27FC236}">
                <a16:creationId xmlns:a16="http://schemas.microsoft.com/office/drawing/2014/main" id="{43309689-E6F3-D2AB-B852-DF7679AE5FA6}"/>
              </a:ext>
            </a:extLst>
          </p:cNvPr>
          <p:cNvSpPr txBox="1"/>
          <p:nvPr/>
        </p:nvSpPr>
        <p:spPr>
          <a:xfrm>
            <a:off x="3201568" y="2233753"/>
            <a:ext cx="2573267" cy="646331"/>
          </a:xfrm>
          <a:prstGeom prst="rect">
            <a:avLst/>
          </a:prstGeom>
          <a:noFill/>
        </p:spPr>
        <p:txBody>
          <a:bodyPr wrap="square" rtlCol="0">
            <a:spAutoFit/>
          </a:bodyPr>
          <a:lstStyle/>
          <a:p>
            <a:r>
              <a:rPr lang="cs-CZ" dirty="0"/>
              <a:t>Do obdélníku zapisujeme zpracování nebo příkaz</a:t>
            </a:r>
          </a:p>
        </p:txBody>
      </p:sp>
      <p:sp>
        <p:nvSpPr>
          <p:cNvPr id="106" name="Vývojový diagram: postup 105">
            <a:extLst>
              <a:ext uri="{FF2B5EF4-FFF2-40B4-BE49-F238E27FC236}">
                <a16:creationId xmlns:a16="http://schemas.microsoft.com/office/drawing/2014/main" id="{54C6E393-A0C2-4CAF-577A-5A1BD0601EFC}"/>
              </a:ext>
            </a:extLst>
          </p:cNvPr>
          <p:cNvSpPr/>
          <p:nvPr/>
        </p:nvSpPr>
        <p:spPr>
          <a:xfrm>
            <a:off x="3306132" y="3011075"/>
            <a:ext cx="2290044" cy="1068150"/>
          </a:xfrm>
          <a:prstGeom prst="flowChartProcess">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7" name="Vývojový diagram: postup 106">
            <a:extLst>
              <a:ext uri="{FF2B5EF4-FFF2-40B4-BE49-F238E27FC236}">
                <a16:creationId xmlns:a16="http://schemas.microsoft.com/office/drawing/2014/main" id="{72A7F5E0-0A4F-2982-F61D-DEA290F82678}"/>
              </a:ext>
            </a:extLst>
          </p:cNvPr>
          <p:cNvSpPr/>
          <p:nvPr/>
        </p:nvSpPr>
        <p:spPr>
          <a:xfrm>
            <a:off x="3306132" y="4628643"/>
            <a:ext cx="2290044" cy="1068150"/>
          </a:xfrm>
          <a:prstGeom prst="flowChartProcess">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9" name="TextovéPole 108">
            <a:extLst>
              <a:ext uri="{FF2B5EF4-FFF2-40B4-BE49-F238E27FC236}">
                <a16:creationId xmlns:a16="http://schemas.microsoft.com/office/drawing/2014/main" id="{94974578-8E8B-513B-F98B-E65A2BC1159A}"/>
              </a:ext>
            </a:extLst>
          </p:cNvPr>
          <p:cNvSpPr txBox="1"/>
          <p:nvPr/>
        </p:nvSpPr>
        <p:spPr>
          <a:xfrm>
            <a:off x="3830914" y="4990101"/>
            <a:ext cx="1275325" cy="276999"/>
          </a:xfrm>
          <a:prstGeom prst="rect">
            <a:avLst/>
          </a:prstGeom>
          <a:noFill/>
        </p:spPr>
        <p:txBody>
          <a:bodyPr wrap="square" rtlCol="0">
            <a:spAutoFit/>
          </a:bodyPr>
          <a:lstStyle/>
          <a:p>
            <a:r>
              <a:rPr lang="cs-CZ" sz="1200" dirty="0" err="1"/>
              <a:t>pocet</a:t>
            </a:r>
            <a:r>
              <a:rPr lang="cs-CZ" sz="1200" dirty="0"/>
              <a:t> = </a:t>
            </a:r>
            <a:r>
              <a:rPr lang="cs-CZ" sz="1200" dirty="0" err="1"/>
              <a:t>pocet</a:t>
            </a:r>
            <a:r>
              <a:rPr lang="cs-CZ" sz="1200" dirty="0"/>
              <a:t> + 1</a:t>
            </a:r>
          </a:p>
        </p:txBody>
      </p:sp>
      <p:sp>
        <p:nvSpPr>
          <p:cNvPr id="110" name="TextovéPole 109">
            <a:extLst>
              <a:ext uri="{FF2B5EF4-FFF2-40B4-BE49-F238E27FC236}">
                <a16:creationId xmlns:a16="http://schemas.microsoft.com/office/drawing/2014/main" id="{3340C0D7-1D11-97C4-7473-42A63D743009}"/>
              </a:ext>
            </a:extLst>
          </p:cNvPr>
          <p:cNvSpPr txBox="1"/>
          <p:nvPr/>
        </p:nvSpPr>
        <p:spPr>
          <a:xfrm>
            <a:off x="964115" y="592145"/>
            <a:ext cx="653130" cy="369332"/>
          </a:xfrm>
          <a:prstGeom prst="rect">
            <a:avLst/>
          </a:prstGeom>
          <a:noFill/>
        </p:spPr>
        <p:txBody>
          <a:bodyPr wrap="square" rtlCol="0">
            <a:spAutoFit/>
          </a:bodyPr>
          <a:lstStyle/>
          <a:p>
            <a:r>
              <a:rPr lang="cs-CZ" dirty="0"/>
              <a:t>Ovál</a:t>
            </a:r>
          </a:p>
        </p:txBody>
      </p:sp>
      <p:sp>
        <p:nvSpPr>
          <p:cNvPr id="111" name="TextovéPole 110">
            <a:extLst>
              <a:ext uri="{FF2B5EF4-FFF2-40B4-BE49-F238E27FC236}">
                <a16:creationId xmlns:a16="http://schemas.microsoft.com/office/drawing/2014/main" id="{03AD44CB-8536-511E-CA21-23B073A0C859}"/>
              </a:ext>
            </a:extLst>
          </p:cNvPr>
          <p:cNvSpPr txBox="1"/>
          <p:nvPr/>
        </p:nvSpPr>
        <p:spPr>
          <a:xfrm>
            <a:off x="3787070" y="631725"/>
            <a:ext cx="1060056" cy="369332"/>
          </a:xfrm>
          <a:prstGeom prst="rect">
            <a:avLst/>
          </a:prstGeom>
          <a:noFill/>
        </p:spPr>
        <p:txBody>
          <a:bodyPr wrap="square" rtlCol="0">
            <a:spAutoFit/>
          </a:bodyPr>
          <a:lstStyle/>
          <a:p>
            <a:r>
              <a:rPr lang="cs-CZ" dirty="0"/>
              <a:t>Obdélník</a:t>
            </a:r>
          </a:p>
        </p:txBody>
      </p:sp>
      <p:sp>
        <p:nvSpPr>
          <p:cNvPr id="113" name="Vývojový diagram: údaje 112">
            <a:extLst>
              <a:ext uri="{FF2B5EF4-FFF2-40B4-BE49-F238E27FC236}">
                <a16:creationId xmlns:a16="http://schemas.microsoft.com/office/drawing/2014/main" id="{8080EB92-37C4-539B-BF8B-E81D9A7E7B20}"/>
              </a:ext>
            </a:extLst>
          </p:cNvPr>
          <p:cNvSpPr/>
          <p:nvPr/>
        </p:nvSpPr>
        <p:spPr>
          <a:xfrm>
            <a:off x="6392709" y="1019595"/>
            <a:ext cx="2225297" cy="1068150"/>
          </a:xfrm>
          <a:prstGeom prst="flowChartInputOutpu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4" name="Vývojový diagram: rozhodnutí 113">
            <a:extLst>
              <a:ext uri="{FF2B5EF4-FFF2-40B4-BE49-F238E27FC236}">
                <a16:creationId xmlns:a16="http://schemas.microsoft.com/office/drawing/2014/main" id="{6FC95E6D-6D77-EF16-FCE3-707D02DC8F93}"/>
              </a:ext>
            </a:extLst>
          </p:cNvPr>
          <p:cNvSpPr/>
          <p:nvPr/>
        </p:nvSpPr>
        <p:spPr>
          <a:xfrm>
            <a:off x="9443406" y="1019595"/>
            <a:ext cx="2225297" cy="1068150"/>
          </a:xfrm>
          <a:prstGeom prst="flowChartDecision">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5" name="TextovéPole 114">
            <a:extLst>
              <a:ext uri="{FF2B5EF4-FFF2-40B4-BE49-F238E27FC236}">
                <a16:creationId xmlns:a16="http://schemas.microsoft.com/office/drawing/2014/main" id="{DE6BC5A5-83A5-04D0-78C5-6A87D823CEAD}"/>
              </a:ext>
            </a:extLst>
          </p:cNvPr>
          <p:cNvSpPr txBox="1"/>
          <p:nvPr/>
        </p:nvSpPr>
        <p:spPr>
          <a:xfrm>
            <a:off x="7016951" y="592145"/>
            <a:ext cx="1388309" cy="369332"/>
          </a:xfrm>
          <a:prstGeom prst="rect">
            <a:avLst/>
          </a:prstGeom>
          <a:noFill/>
        </p:spPr>
        <p:txBody>
          <a:bodyPr wrap="square" rtlCol="0">
            <a:spAutoFit/>
          </a:bodyPr>
          <a:lstStyle/>
          <a:p>
            <a:r>
              <a:rPr lang="cs-CZ" dirty="0"/>
              <a:t>Rovnoběžník</a:t>
            </a:r>
          </a:p>
        </p:txBody>
      </p:sp>
      <p:sp>
        <p:nvSpPr>
          <p:cNvPr id="116" name="TextovéPole 115">
            <a:extLst>
              <a:ext uri="{FF2B5EF4-FFF2-40B4-BE49-F238E27FC236}">
                <a16:creationId xmlns:a16="http://schemas.microsoft.com/office/drawing/2014/main" id="{6BFEBCAD-3B96-6CE1-DE97-27C2681E8BE9}"/>
              </a:ext>
            </a:extLst>
          </p:cNvPr>
          <p:cNvSpPr txBox="1"/>
          <p:nvPr/>
        </p:nvSpPr>
        <p:spPr>
          <a:xfrm>
            <a:off x="9839576" y="592145"/>
            <a:ext cx="1388309" cy="369332"/>
          </a:xfrm>
          <a:prstGeom prst="rect">
            <a:avLst/>
          </a:prstGeom>
          <a:noFill/>
        </p:spPr>
        <p:txBody>
          <a:bodyPr wrap="square" rtlCol="0">
            <a:spAutoFit/>
          </a:bodyPr>
          <a:lstStyle/>
          <a:p>
            <a:r>
              <a:rPr lang="cs-CZ" dirty="0"/>
              <a:t>Kosočtverec</a:t>
            </a:r>
          </a:p>
        </p:txBody>
      </p:sp>
      <p:sp>
        <p:nvSpPr>
          <p:cNvPr id="117" name="TextovéPole 116">
            <a:extLst>
              <a:ext uri="{FF2B5EF4-FFF2-40B4-BE49-F238E27FC236}">
                <a16:creationId xmlns:a16="http://schemas.microsoft.com/office/drawing/2014/main" id="{A406E9C0-8B42-05BB-E025-42AAC5F4A4AA}"/>
              </a:ext>
            </a:extLst>
          </p:cNvPr>
          <p:cNvSpPr txBox="1"/>
          <p:nvPr/>
        </p:nvSpPr>
        <p:spPr>
          <a:xfrm>
            <a:off x="6303697" y="2370966"/>
            <a:ext cx="2225298" cy="923330"/>
          </a:xfrm>
          <a:prstGeom prst="rect">
            <a:avLst/>
          </a:prstGeom>
          <a:noFill/>
        </p:spPr>
        <p:txBody>
          <a:bodyPr wrap="square" rtlCol="0">
            <a:spAutoFit/>
          </a:bodyPr>
          <a:lstStyle/>
          <a:p>
            <a:r>
              <a:rPr lang="cs-CZ" dirty="0"/>
              <a:t>Do rovnoběžníku zapisujeme vstupy a výstupy</a:t>
            </a:r>
          </a:p>
        </p:txBody>
      </p:sp>
      <p:sp>
        <p:nvSpPr>
          <p:cNvPr id="118" name="TextovéPole 117">
            <a:extLst>
              <a:ext uri="{FF2B5EF4-FFF2-40B4-BE49-F238E27FC236}">
                <a16:creationId xmlns:a16="http://schemas.microsoft.com/office/drawing/2014/main" id="{D07F9788-588B-B71E-DC37-3ED2B6646FCD}"/>
              </a:ext>
            </a:extLst>
          </p:cNvPr>
          <p:cNvSpPr txBox="1"/>
          <p:nvPr/>
        </p:nvSpPr>
        <p:spPr>
          <a:xfrm>
            <a:off x="9224920" y="2516623"/>
            <a:ext cx="2602932" cy="923330"/>
          </a:xfrm>
          <a:prstGeom prst="rect">
            <a:avLst/>
          </a:prstGeom>
          <a:noFill/>
        </p:spPr>
        <p:txBody>
          <a:bodyPr wrap="square" rtlCol="0">
            <a:spAutoFit/>
          </a:bodyPr>
          <a:lstStyle/>
          <a:p>
            <a:r>
              <a:rPr lang="cs-CZ" dirty="0"/>
              <a:t>Do kosočtverce zapisujeme podmínku pro rozhodnutí</a:t>
            </a:r>
          </a:p>
        </p:txBody>
      </p:sp>
      <p:sp>
        <p:nvSpPr>
          <p:cNvPr id="119" name="Vývojový diagram: údaje 118">
            <a:extLst>
              <a:ext uri="{FF2B5EF4-FFF2-40B4-BE49-F238E27FC236}">
                <a16:creationId xmlns:a16="http://schemas.microsoft.com/office/drawing/2014/main" id="{FCD3EB9F-FCEF-8852-5345-1C9625E46110}"/>
              </a:ext>
            </a:extLst>
          </p:cNvPr>
          <p:cNvSpPr/>
          <p:nvPr/>
        </p:nvSpPr>
        <p:spPr>
          <a:xfrm>
            <a:off x="6303698" y="3429000"/>
            <a:ext cx="2225297" cy="1068150"/>
          </a:xfrm>
          <a:prstGeom prst="flowChartInputOutpu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0" name="Vývojový diagram: údaje 119">
            <a:extLst>
              <a:ext uri="{FF2B5EF4-FFF2-40B4-BE49-F238E27FC236}">
                <a16:creationId xmlns:a16="http://schemas.microsoft.com/office/drawing/2014/main" id="{79281463-F968-8898-A447-1203D7017126}"/>
              </a:ext>
            </a:extLst>
          </p:cNvPr>
          <p:cNvSpPr/>
          <p:nvPr/>
        </p:nvSpPr>
        <p:spPr>
          <a:xfrm>
            <a:off x="6303698" y="4744526"/>
            <a:ext cx="2225297" cy="1068150"/>
          </a:xfrm>
          <a:prstGeom prst="flowChartInputOutpu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2" name="TextovéPole 121">
            <a:extLst>
              <a:ext uri="{FF2B5EF4-FFF2-40B4-BE49-F238E27FC236}">
                <a16:creationId xmlns:a16="http://schemas.microsoft.com/office/drawing/2014/main" id="{B2DE4C49-BE79-64DD-815A-577162838879}"/>
              </a:ext>
            </a:extLst>
          </p:cNvPr>
          <p:cNvSpPr txBox="1"/>
          <p:nvPr/>
        </p:nvSpPr>
        <p:spPr>
          <a:xfrm>
            <a:off x="6511729" y="3802226"/>
            <a:ext cx="1901623" cy="276999"/>
          </a:xfrm>
          <a:prstGeom prst="rect">
            <a:avLst/>
          </a:prstGeom>
          <a:noFill/>
        </p:spPr>
        <p:txBody>
          <a:bodyPr wrap="square" rtlCol="0">
            <a:spAutoFit/>
          </a:bodyPr>
          <a:lstStyle/>
          <a:p>
            <a:r>
              <a:rPr lang="cs-CZ" sz="1200" dirty="0"/>
              <a:t>pin = input("Zadejte PIN: ")</a:t>
            </a:r>
          </a:p>
        </p:txBody>
      </p:sp>
      <p:sp>
        <p:nvSpPr>
          <p:cNvPr id="123" name="Vývojový diagram: rozhodnutí 122">
            <a:extLst>
              <a:ext uri="{FF2B5EF4-FFF2-40B4-BE49-F238E27FC236}">
                <a16:creationId xmlns:a16="http://schemas.microsoft.com/office/drawing/2014/main" id="{94D76BA1-32CA-79A7-9D45-E504A2A5916E}"/>
              </a:ext>
            </a:extLst>
          </p:cNvPr>
          <p:cNvSpPr/>
          <p:nvPr/>
        </p:nvSpPr>
        <p:spPr>
          <a:xfrm>
            <a:off x="9602555" y="3796310"/>
            <a:ext cx="2225297" cy="1068150"/>
          </a:xfrm>
          <a:prstGeom prst="flowChartDecision">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5" name="TextovéPole 124">
            <a:extLst>
              <a:ext uri="{FF2B5EF4-FFF2-40B4-BE49-F238E27FC236}">
                <a16:creationId xmlns:a16="http://schemas.microsoft.com/office/drawing/2014/main" id="{C03E078A-1650-B4E0-979C-1D832A5DD21A}"/>
              </a:ext>
            </a:extLst>
          </p:cNvPr>
          <p:cNvSpPr txBox="1"/>
          <p:nvPr/>
        </p:nvSpPr>
        <p:spPr>
          <a:xfrm>
            <a:off x="10142690" y="4231120"/>
            <a:ext cx="1158514" cy="276999"/>
          </a:xfrm>
          <a:prstGeom prst="rect">
            <a:avLst/>
          </a:prstGeom>
          <a:noFill/>
        </p:spPr>
        <p:txBody>
          <a:bodyPr wrap="square" rtlCol="0">
            <a:spAutoFit/>
          </a:bodyPr>
          <a:lstStyle/>
          <a:p>
            <a:r>
              <a:rPr lang="cs-CZ" sz="1200" dirty="0"/>
              <a:t>cena &gt; 1000</a:t>
            </a:r>
          </a:p>
        </p:txBody>
      </p:sp>
      <p:cxnSp>
        <p:nvCxnSpPr>
          <p:cNvPr id="127" name="Přímá spojnice 126">
            <a:extLst>
              <a:ext uri="{FF2B5EF4-FFF2-40B4-BE49-F238E27FC236}">
                <a16:creationId xmlns:a16="http://schemas.microsoft.com/office/drawing/2014/main" id="{9654C916-A9E2-0DEA-0755-FE42C63DE518}"/>
              </a:ext>
            </a:extLst>
          </p:cNvPr>
          <p:cNvCxnSpPr>
            <a:stCxn id="123" idx="2"/>
          </p:cNvCxnSpPr>
          <p:nvPr/>
        </p:nvCxnSpPr>
        <p:spPr>
          <a:xfrm>
            <a:off x="10715204" y="4864460"/>
            <a:ext cx="6743" cy="414141"/>
          </a:xfrm>
          <a:prstGeom prst="line">
            <a:avLst/>
          </a:prstGeom>
          <a:ln w="28575"/>
        </p:spPr>
        <p:style>
          <a:lnRef idx="1">
            <a:schemeClr val="dk1"/>
          </a:lnRef>
          <a:fillRef idx="0">
            <a:schemeClr val="dk1"/>
          </a:fillRef>
          <a:effectRef idx="0">
            <a:schemeClr val="dk1"/>
          </a:effectRef>
          <a:fontRef idx="minor">
            <a:schemeClr val="tx1"/>
          </a:fontRef>
        </p:style>
      </p:cxnSp>
      <p:cxnSp>
        <p:nvCxnSpPr>
          <p:cNvPr id="129" name="Přímá spojnice 128">
            <a:extLst>
              <a:ext uri="{FF2B5EF4-FFF2-40B4-BE49-F238E27FC236}">
                <a16:creationId xmlns:a16="http://schemas.microsoft.com/office/drawing/2014/main" id="{84397C4A-60DD-5729-5E39-73DE029297FB}"/>
              </a:ext>
            </a:extLst>
          </p:cNvPr>
          <p:cNvCxnSpPr>
            <a:stCxn id="123" idx="1"/>
          </p:cNvCxnSpPr>
          <p:nvPr/>
        </p:nvCxnSpPr>
        <p:spPr>
          <a:xfrm flipH="1" flipV="1">
            <a:off x="9224920" y="4321147"/>
            <a:ext cx="377635" cy="9238"/>
          </a:xfrm>
          <a:prstGeom prst="line">
            <a:avLst/>
          </a:prstGeom>
          <a:ln w="28575"/>
        </p:spPr>
        <p:style>
          <a:lnRef idx="1">
            <a:schemeClr val="dk1"/>
          </a:lnRef>
          <a:fillRef idx="0">
            <a:schemeClr val="dk1"/>
          </a:fillRef>
          <a:effectRef idx="0">
            <a:schemeClr val="dk1"/>
          </a:effectRef>
          <a:fontRef idx="minor">
            <a:schemeClr val="tx1"/>
          </a:fontRef>
        </p:style>
      </p:cxnSp>
      <p:sp>
        <p:nvSpPr>
          <p:cNvPr id="130" name="TextovéPole 129">
            <a:extLst>
              <a:ext uri="{FF2B5EF4-FFF2-40B4-BE49-F238E27FC236}">
                <a16:creationId xmlns:a16="http://schemas.microsoft.com/office/drawing/2014/main" id="{3CB9E8B1-1863-1CCD-75F9-0723A7FA4B4D}"/>
              </a:ext>
            </a:extLst>
          </p:cNvPr>
          <p:cNvSpPr txBox="1"/>
          <p:nvPr/>
        </p:nvSpPr>
        <p:spPr>
          <a:xfrm>
            <a:off x="10772528" y="4839871"/>
            <a:ext cx="654108" cy="369332"/>
          </a:xfrm>
          <a:prstGeom prst="rect">
            <a:avLst/>
          </a:prstGeom>
          <a:noFill/>
        </p:spPr>
        <p:txBody>
          <a:bodyPr wrap="square" rtlCol="0">
            <a:spAutoFit/>
          </a:bodyPr>
          <a:lstStyle/>
          <a:p>
            <a:r>
              <a:rPr lang="cs-CZ" dirty="0"/>
              <a:t>Ano</a:t>
            </a:r>
          </a:p>
        </p:txBody>
      </p:sp>
      <p:sp>
        <p:nvSpPr>
          <p:cNvPr id="131" name="TextovéPole 130">
            <a:extLst>
              <a:ext uri="{FF2B5EF4-FFF2-40B4-BE49-F238E27FC236}">
                <a16:creationId xmlns:a16="http://schemas.microsoft.com/office/drawing/2014/main" id="{CB31FB24-A8DF-F24D-511D-5997858AA455}"/>
              </a:ext>
            </a:extLst>
          </p:cNvPr>
          <p:cNvSpPr txBox="1"/>
          <p:nvPr/>
        </p:nvSpPr>
        <p:spPr>
          <a:xfrm>
            <a:off x="9144000" y="3926393"/>
            <a:ext cx="458555" cy="369332"/>
          </a:xfrm>
          <a:prstGeom prst="rect">
            <a:avLst/>
          </a:prstGeom>
          <a:noFill/>
        </p:spPr>
        <p:txBody>
          <a:bodyPr wrap="square" rtlCol="0">
            <a:spAutoFit/>
          </a:bodyPr>
          <a:lstStyle/>
          <a:p>
            <a:r>
              <a:rPr lang="cs-CZ" dirty="0"/>
              <a:t>Ne</a:t>
            </a:r>
          </a:p>
        </p:txBody>
      </p:sp>
      <p:sp>
        <p:nvSpPr>
          <p:cNvPr id="133" name="TextovéPole 132">
            <a:extLst>
              <a:ext uri="{FF2B5EF4-FFF2-40B4-BE49-F238E27FC236}">
                <a16:creationId xmlns:a16="http://schemas.microsoft.com/office/drawing/2014/main" id="{E7CA3654-37EE-95BE-64FB-1CC1B83EEB22}"/>
              </a:ext>
            </a:extLst>
          </p:cNvPr>
          <p:cNvSpPr txBox="1"/>
          <p:nvPr/>
        </p:nvSpPr>
        <p:spPr>
          <a:xfrm>
            <a:off x="6644231" y="5092484"/>
            <a:ext cx="1636618" cy="276999"/>
          </a:xfrm>
          <a:prstGeom prst="rect">
            <a:avLst/>
          </a:prstGeom>
          <a:noFill/>
        </p:spPr>
        <p:txBody>
          <a:bodyPr wrap="square">
            <a:spAutoFit/>
          </a:bodyPr>
          <a:lstStyle/>
          <a:p>
            <a:r>
              <a:rPr lang="cs-CZ" sz="1200" dirty="0" err="1"/>
              <a:t>print</a:t>
            </a:r>
            <a:r>
              <a:rPr lang="cs-CZ" sz="1200" dirty="0"/>
              <a:t>("Cena je:", Cena)</a:t>
            </a:r>
          </a:p>
        </p:txBody>
      </p:sp>
      <p:sp>
        <p:nvSpPr>
          <p:cNvPr id="135" name="TextovéPole 134">
            <a:extLst>
              <a:ext uri="{FF2B5EF4-FFF2-40B4-BE49-F238E27FC236}">
                <a16:creationId xmlns:a16="http://schemas.microsoft.com/office/drawing/2014/main" id="{32018D8B-2F97-FCCB-AEFD-798D384892E0}"/>
              </a:ext>
            </a:extLst>
          </p:cNvPr>
          <p:cNvSpPr txBox="1"/>
          <p:nvPr/>
        </p:nvSpPr>
        <p:spPr>
          <a:xfrm>
            <a:off x="3722138" y="3405101"/>
            <a:ext cx="1481334" cy="276999"/>
          </a:xfrm>
          <a:prstGeom prst="rect">
            <a:avLst/>
          </a:prstGeom>
          <a:noFill/>
        </p:spPr>
        <p:txBody>
          <a:bodyPr wrap="square">
            <a:spAutoFit/>
          </a:bodyPr>
          <a:lstStyle/>
          <a:p>
            <a:r>
              <a:rPr lang="cs-CZ" sz="1200" dirty="0"/>
              <a:t>zisk = cena - nakup</a:t>
            </a:r>
          </a:p>
        </p:txBody>
      </p:sp>
      <p:cxnSp>
        <p:nvCxnSpPr>
          <p:cNvPr id="136" name="Přímá spojnice 135">
            <a:extLst>
              <a:ext uri="{FF2B5EF4-FFF2-40B4-BE49-F238E27FC236}">
                <a16:creationId xmlns:a16="http://schemas.microsoft.com/office/drawing/2014/main" id="{BBA5FF9A-AC07-4365-14EC-3FE2F0C15430}"/>
              </a:ext>
            </a:extLst>
          </p:cNvPr>
          <p:cNvCxnSpPr/>
          <p:nvPr/>
        </p:nvCxnSpPr>
        <p:spPr>
          <a:xfrm>
            <a:off x="6028566" y="991953"/>
            <a:ext cx="0" cy="4896000"/>
          </a:xfrm>
          <a:prstGeom prst="line">
            <a:avLst/>
          </a:prstGeom>
        </p:spPr>
        <p:style>
          <a:lnRef idx="1">
            <a:schemeClr val="dk1"/>
          </a:lnRef>
          <a:fillRef idx="0">
            <a:schemeClr val="dk1"/>
          </a:fillRef>
          <a:effectRef idx="0">
            <a:schemeClr val="dk1"/>
          </a:effectRef>
          <a:fontRef idx="minor">
            <a:schemeClr val="tx1"/>
          </a:fontRef>
        </p:style>
      </p:cxnSp>
      <p:cxnSp>
        <p:nvCxnSpPr>
          <p:cNvPr id="137" name="Přímá spojnice 136">
            <a:extLst>
              <a:ext uri="{FF2B5EF4-FFF2-40B4-BE49-F238E27FC236}">
                <a16:creationId xmlns:a16="http://schemas.microsoft.com/office/drawing/2014/main" id="{CBC9F946-F6AE-6C1C-AC2E-6B21AF77AB35}"/>
              </a:ext>
            </a:extLst>
          </p:cNvPr>
          <p:cNvCxnSpPr/>
          <p:nvPr/>
        </p:nvCxnSpPr>
        <p:spPr>
          <a:xfrm>
            <a:off x="8901239" y="1019595"/>
            <a:ext cx="0" cy="4896000"/>
          </a:xfrm>
          <a:prstGeom prst="line">
            <a:avLst/>
          </a:prstGeom>
        </p:spPr>
        <p:style>
          <a:lnRef idx="1">
            <a:schemeClr val="dk1"/>
          </a:lnRef>
          <a:fillRef idx="0">
            <a:schemeClr val="dk1"/>
          </a:fillRef>
          <a:effectRef idx="0">
            <a:schemeClr val="dk1"/>
          </a:effectRef>
          <a:fontRef idx="minor">
            <a:schemeClr val="tx1"/>
          </a:fontRef>
        </p:style>
      </p:cxnSp>
      <p:grpSp>
        <p:nvGrpSpPr>
          <p:cNvPr id="141" name="Skupina 140">
            <a:extLst>
              <a:ext uri="{FF2B5EF4-FFF2-40B4-BE49-F238E27FC236}">
                <a16:creationId xmlns:a16="http://schemas.microsoft.com/office/drawing/2014/main" id="{70557EC7-B5E8-2ABD-2EBD-920A5C7F7FA9}"/>
              </a:ext>
            </a:extLst>
          </p:cNvPr>
          <p:cNvGrpSpPr/>
          <p:nvPr/>
        </p:nvGrpSpPr>
        <p:grpSpPr>
          <a:xfrm>
            <a:off x="2871331" y="6287512"/>
            <a:ext cx="6449338" cy="369332"/>
            <a:chOff x="2079653" y="6287512"/>
            <a:chExt cx="6449338" cy="369332"/>
          </a:xfrm>
        </p:grpSpPr>
        <p:cxnSp>
          <p:nvCxnSpPr>
            <p:cNvPr id="139" name="Přímá spojnice se šipkou 138">
              <a:extLst>
                <a:ext uri="{FF2B5EF4-FFF2-40B4-BE49-F238E27FC236}">
                  <a16:creationId xmlns:a16="http://schemas.microsoft.com/office/drawing/2014/main" id="{D581C947-F187-DAB9-BBAC-FF6E23FE1B68}"/>
                </a:ext>
              </a:extLst>
            </p:cNvPr>
            <p:cNvCxnSpPr/>
            <p:nvPr/>
          </p:nvCxnSpPr>
          <p:spPr>
            <a:xfrm>
              <a:off x="2079653" y="6449352"/>
              <a:ext cx="1998733"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140" name="TextovéPole 139">
              <a:extLst>
                <a:ext uri="{FF2B5EF4-FFF2-40B4-BE49-F238E27FC236}">
                  <a16:creationId xmlns:a16="http://schemas.microsoft.com/office/drawing/2014/main" id="{F1C10AF7-A5C3-D15F-1171-61452C6F2F90}"/>
                </a:ext>
              </a:extLst>
            </p:cNvPr>
            <p:cNvSpPr txBox="1"/>
            <p:nvPr/>
          </p:nvSpPr>
          <p:spPr>
            <a:xfrm>
              <a:off x="4563908" y="6287512"/>
              <a:ext cx="3965083" cy="369332"/>
            </a:xfrm>
            <a:prstGeom prst="rect">
              <a:avLst/>
            </a:prstGeom>
            <a:noFill/>
          </p:spPr>
          <p:txBody>
            <a:bodyPr wrap="square" rtlCol="0">
              <a:spAutoFit/>
            </a:bodyPr>
            <a:lstStyle/>
            <a:p>
              <a:r>
                <a:rPr lang="cs-CZ" dirty="0"/>
                <a:t>Šipka označuje směr postupu algoritmu</a:t>
              </a:r>
            </a:p>
          </p:txBody>
        </p:sp>
      </p:grpSp>
    </p:spTree>
    <p:extLst>
      <p:ext uri="{BB962C8B-B14F-4D97-AF65-F5344CB8AC3E}">
        <p14:creationId xmlns:p14="http://schemas.microsoft.com/office/powerpoint/2010/main" val="23451201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5B60A6AF-A026-D3C1-B22B-12BB27CE9B8D}"/>
              </a:ext>
            </a:extLst>
          </p:cNvPr>
          <p:cNvSpPr txBox="1"/>
          <p:nvPr/>
        </p:nvSpPr>
        <p:spPr>
          <a:xfrm>
            <a:off x="182881" y="206734"/>
            <a:ext cx="1009816" cy="369332"/>
          </a:xfrm>
          <a:prstGeom prst="rect">
            <a:avLst/>
          </a:prstGeom>
          <a:noFill/>
        </p:spPr>
        <p:txBody>
          <a:bodyPr wrap="square" rtlCol="0">
            <a:spAutoFit/>
          </a:bodyPr>
          <a:lstStyle/>
          <a:p>
            <a:r>
              <a:rPr lang="cs-CZ" b="1" dirty="0"/>
              <a:t>Příklad</a:t>
            </a:r>
          </a:p>
        </p:txBody>
      </p:sp>
      <p:sp>
        <p:nvSpPr>
          <p:cNvPr id="3" name="Rectangle 1">
            <a:extLst>
              <a:ext uri="{FF2B5EF4-FFF2-40B4-BE49-F238E27FC236}">
                <a16:creationId xmlns:a16="http://schemas.microsoft.com/office/drawing/2014/main" id="{7B64A397-B714-1FC7-8E33-99DFDBB2D0F2}"/>
              </a:ext>
            </a:extLst>
          </p:cNvPr>
          <p:cNvSpPr>
            <a:spLocks noChangeArrowheads="1"/>
          </p:cNvSpPr>
          <p:nvPr/>
        </p:nvSpPr>
        <p:spPr bwMode="auto">
          <a:xfrm>
            <a:off x="182881" y="535901"/>
            <a:ext cx="6474849" cy="5786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Vytvoř vývojový diagram programu, který:</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požádá uživatele o zadání </a:t>
            </a:r>
            <a:r>
              <a:rPr kumimoji="0" lang="cs-CZ" altLang="cs-CZ" sz="1600" b="1" i="0" u="none" strike="noStrike" cap="none" normalizeH="0" baseline="0" dirty="0">
                <a:ln>
                  <a:noFill/>
                </a:ln>
                <a:solidFill>
                  <a:schemeClr val="tx1"/>
                </a:solidFill>
                <a:effectLst/>
                <a:latin typeface="Arial" panose="020B0604020202020204" pitchFamily="34" charset="0"/>
              </a:rPr>
              <a:t>ceny jednoho kusu zboží</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požádá o zadání </a:t>
            </a:r>
            <a:r>
              <a:rPr kumimoji="0" lang="cs-CZ" altLang="cs-CZ" sz="1600" b="1" i="0" u="none" strike="noStrike" cap="none" normalizeH="0" baseline="0" dirty="0">
                <a:ln>
                  <a:noFill/>
                </a:ln>
                <a:solidFill>
                  <a:schemeClr val="tx1"/>
                </a:solidFill>
                <a:effectLst/>
                <a:latin typeface="Arial" panose="020B0604020202020204" pitchFamily="34" charset="0"/>
              </a:rPr>
              <a:t>počtu kusů</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vypočítá </a:t>
            </a:r>
            <a:r>
              <a:rPr kumimoji="0" lang="cs-CZ" altLang="cs-CZ" sz="1600" b="1" i="0" u="none" strike="noStrike" cap="none" normalizeH="0" baseline="0" dirty="0">
                <a:ln>
                  <a:noFill/>
                </a:ln>
                <a:solidFill>
                  <a:schemeClr val="tx1"/>
                </a:solidFill>
                <a:effectLst/>
                <a:latin typeface="Arial" panose="020B0604020202020204" pitchFamily="34" charset="0"/>
              </a:rPr>
              <a:t>celkovou cenu nákupu</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pokud je celková cena vyšší než </a:t>
            </a:r>
            <a:r>
              <a:rPr kumimoji="0" lang="cs-CZ" altLang="cs-CZ" sz="1600" b="1" i="0" u="none" strike="noStrike" cap="none" normalizeH="0" baseline="0" dirty="0">
                <a:ln>
                  <a:noFill/>
                </a:ln>
                <a:solidFill>
                  <a:schemeClr val="tx1"/>
                </a:solidFill>
                <a:effectLst/>
                <a:latin typeface="Arial" panose="020B0604020202020204" pitchFamily="34" charset="0"/>
              </a:rPr>
              <a:t>1 000 Kč</a:t>
            </a:r>
            <a:r>
              <a:rPr kumimoji="0" lang="cs-CZ" altLang="cs-CZ" sz="1600" b="0" i="0" u="none" strike="noStrike" cap="none" normalizeH="0" baseline="0" dirty="0">
                <a:ln>
                  <a:noFill/>
                </a:ln>
                <a:solidFill>
                  <a:schemeClr val="tx1"/>
                </a:solidFill>
                <a:effectLst/>
                <a:latin typeface="Arial" panose="020B0604020202020204" pitchFamily="34" charset="0"/>
              </a:rPr>
              <a:t>, poskytne slevu </a:t>
            </a:r>
            <a:r>
              <a:rPr kumimoji="0" lang="cs-CZ" altLang="cs-CZ" sz="1600" b="1" i="0" u="none" strike="noStrike" cap="none" normalizeH="0" baseline="0" dirty="0">
                <a:ln>
                  <a:noFill/>
                </a:ln>
                <a:solidFill>
                  <a:schemeClr val="tx1"/>
                </a:solidFill>
                <a:effectLst/>
                <a:latin typeface="Arial" panose="020B0604020202020204" pitchFamily="34" charset="0"/>
              </a:rPr>
              <a:t>10 %</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vypíše částku, kterou má zákazník zaplatit.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Potřebné proměnné</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Unicode MS"/>
              </a:rPr>
              <a:t>cena</a:t>
            </a:r>
            <a:r>
              <a:rPr kumimoji="0" lang="cs-CZ" altLang="cs-CZ" sz="1600" b="0" i="0" u="none" strike="noStrike" cap="none" normalizeH="0" baseline="0" dirty="0">
                <a:ln>
                  <a:noFill/>
                </a:ln>
                <a:solidFill>
                  <a:schemeClr val="tx1"/>
                </a:solidFill>
                <a:effectLst/>
              </a:rPr>
              <a:t> – cena jednoho kusu,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err="1">
                <a:ln>
                  <a:noFill/>
                </a:ln>
                <a:solidFill>
                  <a:schemeClr val="tx1"/>
                </a:solidFill>
                <a:effectLst/>
                <a:latin typeface="Arial Unicode MS"/>
              </a:rPr>
              <a:t>pocet</a:t>
            </a:r>
            <a:r>
              <a:rPr kumimoji="0" lang="cs-CZ" altLang="cs-CZ" sz="1600" b="0" i="0" u="none" strike="noStrike" cap="none" normalizeH="0" baseline="0" dirty="0">
                <a:ln>
                  <a:noFill/>
                </a:ln>
                <a:solidFill>
                  <a:schemeClr val="tx1"/>
                </a:solidFill>
                <a:effectLst/>
              </a:rPr>
              <a:t> – počet kusů,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Unicode MS"/>
              </a:rPr>
              <a:t>celkem</a:t>
            </a:r>
            <a:r>
              <a:rPr kumimoji="0" lang="cs-CZ" altLang="cs-CZ" sz="1600" b="0" i="0" u="none" strike="noStrike" cap="none" normalizeH="0" baseline="0" dirty="0">
                <a:ln>
                  <a:noFill/>
                </a:ln>
                <a:solidFill>
                  <a:schemeClr val="tx1"/>
                </a:solidFill>
                <a:effectLst/>
              </a:rPr>
              <a:t> – celková cena nákupu.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Algoritmus slovně</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Začátek.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Zadej cenu jednoho kusu.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Zadej počet kusů.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Vypočítej: </a:t>
            </a:r>
            <a:r>
              <a:rPr kumimoji="0" lang="cs-CZ" altLang="cs-CZ" sz="1600" b="0" i="0" u="none" strike="noStrike" cap="none" normalizeH="0" baseline="0" dirty="0">
                <a:ln>
                  <a:noFill/>
                </a:ln>
                <a:solidFill>
                  <a:schemeClr val="tx1"/>
                </a:solidFill>
                <a:effectLst/>
                <a:latin typeface="Arial Unicode MS"/>
              </a:rPr>
              <a:t>celkem = cena × </a:t>
            </a:r>
            <a:r>
              <a:rPr kumimoji="0" lang="cs-CZ" altLang="cs-CZ" sz="1600" b="0" i="0" u="none" strike="noStrike" cap="none" normalizeH="0" baseline="0" dirty="0" err="1">
                <a:ln>
                  <a:noFill/>
                </a:ln>
                <a:solidFill>
                  <a:schemeClr val="tx1"/>
                </a:solidFill>
                <a:effectLst/>
                <a:latin typeface="Arial Unicode MS"/>
              </a:rPr>
              <a:t>pocet</a:t>
            </a:r>
            <a:r>
              <a:rPr kumimoji="0" lang="cs-CZ" altLang="cs-CZ" sz="1600" b="0" i="0" u="none" strike="noStrike" cap="none" normalizeH="0" baseline="0" dirty="0">
                <a:ln>
                  <a:noFill/>
                </a:ln>
                <a:solidFill>
                  <a:schemeClr val="tx1"/>
                </a:solidFill>
                <a:effectLst/>
              </a:rPr>
              <a:t>.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Je </a:t>
            </a:r>
            <a:r>
              <a:rPr kumimoji="0" lang="cs-CZ" altLang="cs-CZ" sz="1600" b="0" i="0" u="none" strike="noStrike" cap="none" normalizeH="0" baseline="0" dirty="0">
                <a:ln>
                  <a:noFill/>
                </a:ln>
                <a:solidFill>
                  <a:schemeClr val="tx1"/>
                </a:solidFill>
                <a:effectLst/>
                <a:latin typeface="Arial Unicode MS"/>
              </a:rPr>
              <a:t>celkem &gt; 1000</a:t>
            </a:r>
            <a:r>
              <a:rPr kumimoji="0" lang="cs-CZ" altLang="cs-CZ" sz="1600" b="0" i="0" u="none" strike="noStrike" cap="none" normalizeH="0" baseline="0" dirty="0">
                <a:ln>
                  <a:noFill/>
                </a:ln>
                <a:solidFill>
                  <a:schemeClr val="tx1"/>
                </a:solidFill>
                <a:effectLst/>
              </a:rPr>
              <a:t>?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1" i="0" u="none" strike="noStrike" cap="none" normalizeH="0" baseline="0" dirty="0">
                <a:ln>
                  <a:noFill/>
                </a:ln>
                <a:solidFill>
                  <a:schemeClr val="tx1"/>
                </a:solidFill>
                <a:effectLst/>
                <a:latin typeface="Arial" panose="020B0604020202020204" pitchFamily="34" charset="0"/>
              </a:rPr>
              <a:t>ANO:</a:t>
            </a:r>
            <a:r>
              <a:rPr kumimoji="0" lang="cs-CZ" altLang="cs-CZ" sz="1600" b="0" i="0" u="none" strike="noStrike" cap="none" normalizeH="0" baseline="0" dirty="0">
                <a:ln>
                  <a:noFill/>
                </a:ln>
                <a:solidFill>
                  <a:schemeClr val="tx1"/>
                </a:solidFill>
                <a:effectLst/>
                <a:latin typeface="Arial" panose="020B0604020202020204" pitchFamily="34" charset="0"/>
              </a:rPr>
              <a:t> vypočítej </a:t>
            </a:r>
            <a:r>
              <a:rPr kumimoji="0" lang="cs-CZ" altLang="cs-CZ" sz="1600" b="0" i="0" u="none" strike="noStrike" cap="none" normalizeH="0" baseline="0" dirty="0">
                <a:ln>
                  <a:noFill/>
                </a:ln>
                <a:solidFill>
                  <a:schemeClr val="tx1"/>
                </a:solidFill>
                <a:effectLst/>
                <a:latin typeface="Arial Unicode MS"/>
              </a:rPr>
              <a:t>celkem = celkem × 0,9</a:t>
            </a:r>
            <a:r>
              <a:rPr kumimoji="0" lang="cs-CZ" altLang="cs-CZ" sz="1600" b="0" i="0" u="none" strike="noStrike" cap="none" normalizeH="0" baseline="0" dirty="0">
                <a:ln>
                  <a:noFill/>
                </a:ln>
                <a:solidFill>
                  <a:schemeClr val="tx1"/>
                </a:solidFill>
                <a:effectLst/>
              </a:rPr>
              <a:t>.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1" i="0" u="none" strike="noStrike" cap="none" normalizeH="0" baseline="0" dirty="0">
                <a:ln>
                  <a:noFill/>
                </a:ln>
                <a:solidFill>
                  <a:schemeClr val="tx1"/>
                </a:solidFill>
                <a:effectLst/>
                <a:latin typeface="Arial" panose="020B0604020202020204" pitchFamily="34" charset="0"/>
              </a:rPr>
              <a:t>NE:</a:t>
            </a:r>
            <a:r>
              <a:rPr kumimoji="0" lang="cs-CZ" altLang="cs-CZ" sz="1600" b="0" i="0" u="none" strike="noStrike" cap="none" normalizeH="0" baseline="0" dirty="0">
                <a:ln>
                  <a:noFill/>
                </a:ln>
                <a:solidFill>
                  <a:schemeClr val="tx1"/>
                </a:solidFill>
                <a:effectLst/>
                <a:latin typeface="Arial" panose="020B0604020202020204" pitchFamily="34" charset="0"/>
              </a:rPr>
              <a:t> cenu neměň.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Vypiš celkovou cenu.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Konec.</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dirty="0">
              <a:ln>
                <a:noFill/>
              </a:ln>
              <a:solidFill>
                <a:schemeClr val="tx1"/>
              </a:solidFill>
              <a:effectLst/>
              <a:latin typeface="Arial" panose="020B0604020202020204" pitchFamily="34" charset="0"/>
            </a:endParaRPr>
          </a:p>
        </p:txBody>
      </p:sp>
      <p:grpSp>
        <p:nvGrpSpPr>
          <p:cNvPr id="41" name="Skupina 40">
            <a:extLst>
              <a:ext uri="{FF2B5EF4-FFF2-40B4-BE49-F238E27FC236}">
                <a16:creationId xmlns:a16="http://schemas.microsoft.com/office/drawing/2014/main" id="{31E30846-ABE3-0410-773C-D900D9DA5F6B}"/>
              </a:ext>
            </a:extLst>
          </p:cNvPr>
          <p:cNvGrpSpPr/>
          <p:nvPr/>
        </p:nvGrpSpPr>
        <p:grpSpPr>
          <a:xfrm>
            <a:off x="7474225" y="285843"/>
            <a:ext cx="4094917" cy="6134079"/>
            <a:chOff x="7474225" y="285843"/>
            <a:chExt cx="4094917" cy="6134079"/>
          </a:xfrm>
        </p:grpSpPr>
        <p:grpSp>
          <p:nvGrpSpPr>
            <p:cNvPr id="5" name="Skupina 4">
              <a:extLst>
                <a:ext uri="{FF2B5EF4-FFF2-40B4-BE49-F238E27FC236}">
                  <a16:creationId xmlns:a16="http://schemas.microsoft.com/office/drawing/2014/main" id="{FDB87173-339E-B126-CCA4-A1451E126B23}"/>
                </a:ext>
              </a:extLst>
            </p:cNvPr>
            <p:cNvGrpSpPr/>
            <p:nvPr/>
          </p:nvGrpSpPr>
          <p:grpSpPr>
            <a:xfrm>
              <a:off x="7792276" y="285843"/>
              <a:ext cx="1272209" cy="580445"/>
              <a:chOff x="548640" y="477078"/>
              <a:chExt cx="1272209" cy="580445"/>
            </a:xfrm>
          </p:grpSpPr>
          <p:sp>
            <p:nvSpPr>
              <p:cNvPr id="6" name="Vývojový diagram: spojnice 5">
                <a:extLst>
                  <a:ext uri="{FF2B5EF4-FFF2-40B4-BE49-F238E27FC236}">
                    <a16:creationId xmlns:a16="http://schemas.microsoft.com/office/drawing/2014/main" id="{F4C6229A-E351-DF52-C092-A84F22992C63}"/>
                  </a:ext>
                </a:extLst>
              </p:cNvPr>
              <p:cNvSpPr/>
              <p:nvPr/>
            </p:nvSpPr>
            <p:spPr>
              <a:xfrm>
                <a:off x="548640" y="477078"/>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TextovéPole 6">
                <a:extLst>
                  <a:ext uri="{FF2B5EF4-FFF2-40B4-BE49-F238E27FC236}">
                    <a16:creationId xmlns:a16="http://schemas.microsoft.com/office/drawing/2014/main" id="{E71A654D-A6CA-CC67-FDFA-79A33544EF49}"/>
                  </a:ext>
                </a:extLst>
              </p:cNvPr>
              <p:cNvSpPr txBox="1"/>
              <p:nvPr/>
            </p:nvSpPr>
            <p:spPr>
              <a:xfrm>
                <a:off x="811033" y="613411"/>
                <a:ext cx="747422" cy="307777"/>
              </a:xfrm>
              <a:prstGeom prst="rect">
                <a:avLst/>
              </a:prstGeom>
              <a:noFill/>
            </p:spPr>
            <p:txBody>
              <a:bodyPr wrap="square" rtlCol="0">
                <a:spAutoFit/>
              </a:bodyPr>
              <a:lstStyle/>
              <a:p>
                <a:r>
                  <a:rPr lang="cs-CZ" sz="1400" dirty="0"/>
                  <a:t>Začátek</a:t>
                </a:r>
              </a:p>
            </p:txBody>
          </p:sp>
        </p:grpSp>
        <p:sp>
          <p:nvSpPr>
            <p:cNvPr id="8" name="Vývojový diagram: údaje 7">
              <a:extLst>
                <a:ext uri="{FF2B5EF4-FFF2-40B4-BE49-F238E27FC236}">
                  <a16:creationId xmlns:a16="http://schemas.microsoft.com/office/drawing/2014/main" id="{ABE2D061-53BE-81F6-AE34-50B6A1F7B665}"/>
                </a:ext>
              </a:extLst>
            </p:cNvPr>
            <p:cNvSpPr/>
            <p:nvPr/>
          </p:nvSpPr>
          <p:spPr>
            <a:xfrm>
              <a:off x="7490127" y="1002621"/>
              <a:ext cx="1979874" cy="564543"/>
            </a:xfrm>
            <a:prstGeom prst="flowChartInputOutp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TextovéPole 8">
              <a:extLst>
                <a:ext uri="{FF2B5EF4-FFF2-40B4-BE49-F238E27FC236}">
                  <a16:creationId xmlns:a16="http://schemas.microsoft.com/office/drawing/2014/main" id="{C03CCEE3-7567-BD5F-CB9F-2ECDD7C0981E}"/>
                </a:ext>
              </a:extLst>
            </p:cNvPr>
            <p:cNvSpPr txBox="1"/>
            <p:nvPr/>
          </p:nvSpPr>
          <p:spPr>
            <a:xfrm>
              <a:off x="7843957" y="1018523"/>
              <a:ext cx="1370275" cy="523220"/>
            </a:xfrm>
            <a:prstGeom prst="rect">
              <a:avLst/>
            </a:prstGeom>
            <a:noFill/>
          </p:spPr>
          <p:txBody>
            <a:bodyPr wrap="square" rtlCol="0">
              <a:spAutoFit/>
            </a:bodyPr>
            <a:lstStyle/>
            <a:p>
              <a:pPr algn="ctr"/>
              <a:r>
                <a:rPr lang="cs-CZ" sz="1400" dirty="0"/>
                <a:t>Zadej cenu jednoho kusu</a:t>
              </a:r>
            </a:p>
          </p:txBody>
        </p:sp>
        <p:sp>
          <p:nvSpPr>
            <p:cNvPr id="10" name="Vývojový diagram: údaje 9">
              <a:extLst>
                <a:ext uri="{FF2B5EF4-FFF2-40B4-BE49-F238E27FC236}">
                  <a16:creationId xmlns:a16="http://schemas.microsoft.com/office/drawing/2014/main" id="{A86E6BFF-4FA5-190A-B707-98333544FBC7}"/>
                </a:ext>
              </a:extLst>
            </p:cNvPr>
            <p:cNvSpPr/>
            <p:nvPr/>
          </p:nvSpPr>
          <p:spPr>
            <a:xfrm>
              <a:off x="7474225" y="1781849"/>
              <a:ext cx="1979874" cy="564543"/>
            </a:xfrm>
            <a:prstGeom prst="flowChartInputOutp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TextovéPole 10">
              <a:extLst>
                <a:ext uri="{FF2B5EF4-FFF2-40B4-BE49-F238E27FC236}">
                  <a16:creationId xmlns:a16="http://schemas.microsoft.com/office/drawing/2014/main" id="{AB58E475-4A49-02E7-B7B4-3FA49F24451F}"/>
                </a:ext>
              </a:extLst>
            </p:cNvPr>
            <p:cNvSpPr txBox="1"/>
            <p:nvPr/>
          </p:nvSpPr>
          <p:spPr>
            <a:xfrm>
              <a:off x="7794925" y="1775954"/>
              <a:ext cx="1370275" cy="523220"/>
            </a:xfrm>
            <a:prstGeom prst="rect">
              <a:avLst/>
            </a:prstGeom>
            <a:noFill/>
          </p:spPr>
          <p:txBody>
            <a:bodyPr wrap="square" rtlCol="0">
              <a:spAutoFit/>
            </a:bodyPr>
            <a:lstStyle/>
            <a:p>
              <a:pPr algn="ctr"/>
              <a:r>
                <a:rPr lang="cs-CZ" sz="1400" dirty="0"/>
                <a:t>Zadej počet kusů</a:t>
              </a:r>
            </a:p>
          </p:txBody>
        </p:sp>
        <p:sp>
          <p:nvSpPr>
            <p:cNvPr id="12" name="Vývojový diagram: postup 11">
              <a:extLst>
                <a:ext uri="{FF2B5EF4-FFF2-40B4-BE49-F238E27FC236}">
                  <a16:creationId xmlns:a16="http://schemas.microsoft.com/office/drawing/2014/main" id="{236D518B-EC74-BB6C-9519-535DED44A1C1}"/>
                </a:ext>
              </a:extLst>
            </p:cNvPr>
            <p:cNvSpPr/>
            <p:nvPr/>
          </p:nvSpPr>
          <p:spPr>
            <a:xfrm>
              <a:off x="7490127" y="2561077"/>
              <a:ext cx="1876507" cy="667910"/>
            </a:xfrm>
            <a:prstGeom prst="flowChartProcess">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TextovéPole 12">
              <a:extLst>
                <a:ext uri="{FF2B5EF4-FFF2-40B4-BE49-F238E27FC236}">
                  <a16:creationId xmlns:a16="http://schemas.microsoft.com/office/drawing/2014/main" id="{B3991F5F-4E23-AE4A-0A94-6C85A7F41F1E}"/>
                </a:ext>
              </a:extLst>
            </p:cNvPr>
            <p:cNvSpPr txBox="1"/>
            <p:nvPr/>
          </p:nvSpPr>
          <p:spPr>
            <a:xfrm>
              <a:off x="7482174" y="2753471"/>
              <a:ext cx="1876507" cy="307777"/>
            </a:xfrm>
            <a:prstGeom prst="rect">
              <a:avLst/>
            </a:prstGeom>
            <a:noFill/>
          </p:spPr>
          <p:txBody>
            <a:bodyPr wrap="square" rtlCol="0">
              <a:spAutoFit/>
            </a:bodyPr>
            <a:lstStyle/>
            <a:p>
              <a:pPr algn="ctr"/>
              <a:r>
                <a:rPr lang="cs-CZ" sz="1400" dirty="0"/>
                <a:t>celkem = cena x </a:t>
              </a:r>
              <a:r>
                <a:rPr lang="cs-CZ" sz="1400" dirty="0" err="1"/>
                <a:t>pocet</a:t>
              </a:r>
              <a:endParaRPr lang="cs-CZ" sz="1400" dirty="0"/>
            </a:p>
          </p:txBody>
        </p:sp>
        <p:sp>
          <p:nvSpPr>
            <p:cNvPr id="14" name="Vývojový diagram: rozhodnutí 13">
              <a:extLst>
                <a:ext uri="{FF2B5EF4-FFF2-40B4-BE49-F238E27FC236}">
                  <a16:creationId xmlns:a16="http://schemas.microsoft.com/office/drawing/2014/main" id="{63E650F8-D603-329A-501D-0AB7A5721A46}"/>
                </a:ext>
              </a:extLst>
            </p:cNvPr>
            <p:cNvSpPr/>
            <p:nvPr/>
          </p:nvSpPr>
          <p:spPr>
            <a:xfrm>
              <a:off x="7561689" y="3385956"/>
              <a:ext cx="1773141" cy="787179"/>
            </a:xfrm>
            <a:prstGeom prst="flowChartDecision">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5" name="TextovéPole 14">
              <a:extLst>
                <a:ext uri="{FF2B5EF4-FFF2-40B4-BE49-F238E27FC236}">
                  <a16:creationId xmlns:a16="http://schemas.microsoft.com/office/drawing/2014/main" id="{A9D95EB6-D239-B069-701B-0FF66B53E490}"/>
                </a:ext>
              </a:extLst>
            </p:cNvPr>
            <p:cNvSpPr txBox="1"/>
            <p:nvPr/>
          </p:nvSpPr>
          <p:spPr>
            <a:xfrm>
              <a:off x="7735291" y="3625656"/>
              <a:ext cx="1370275" cy="307777"/>
            </a:xfrm>
            <a:prstGeom prst="rect">
              <a:avLst/>
            </a:prstGeom>
            <a:noFill/>
          </p:spPr>
          <p:txBody>
            <a:bodyPr wrap="square" rtlCol="0">
              <a:spAutoFit/>
            </a:bodyPr>
            <a:lstStyle/>
            <a:p>
              <a:pPr algn="ctr"/>
              <a:r>
                <a:rPr lang="cs-CZ" sz="1400" dirty="0"/>
                <a:t>celkem &gt; 1000 ?</a:t>
              </a:r>
            </a:p>
          </p:txBody>
        </p:sp>
        <p:sp>
          <p:nvSpPr>
            <p:cNvPr id="16" name="Vývojový diagram: údaje 15">
              <a:extLst>
                <a:ext uri="{FF2B5EF4-FFF2-40B4-BE49-F238E27FC236}">
                  <a16:creationId xmlns:a16="http://schemas.microsoft.com/office/drawing/2014/main" id="{8C135FF6-335C-E256-4205-C3285DEF3638}"/>
                </a:ext>
              </a:extLst>
            </p:cNvPr>
            <p:cNvSpPr/>
            <p:nvPr/>
          </p:nvSpPr>
          <p:spPr>
            <a:xfrm>
              <a:off x="7490127" y="4930566"/>
              <a:ext cx="1979874" cy="564543"/>
            </a:xfrm>
            <a:prstGeom prst="flowChartInputOutp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TextovéPole 16">
              <a:extLst>
                <a:ext uri="{FF2B5EF4-FFF2-40B4-BE49-F238E27FC236}">
                  <a16:creationId xmlns:a16="http://schemas.microsoft.com/office/drawing/2014/main" id="{2D74183E-728C-A2BC-6482-E3E903569151}"/>
                </a:ext>
              </a:extLst>
            </p:cNvPr>
            <p:cNvSpPr txBox="1"/>
            <p:nvPr/>
          </p:nvSpPr>
          <p:spPr>
            <a:xfrm>
              <a:off x="7818776" y="5058948"/>
              <a:ext cx="1370275" cy="307777"/>
            </a:xfrm>
            <a:prstGeom prst="rect">
              <a:avLst/>
            </a:prstGeom>
            <a:noFill/>
          </p:spPr>
          <p:txBody>
            <a:bodyPr wrap="square" rtlCol="0">
              <a:spAutoFit/>
            </a:bodyPr>
            <a:lstStyle/>
            <a:p>
              <a:pPr algn="ctr"/>
              <a:r>
                <a:rPr lang="cs-CZ" sz="1400" dirty="0"/>
                <a:t>Vypiš celkem</a:t>
              </a:r>
            </a:p>
          </p:txBody>
        </p:sp>
        <p:grpSp>
          <p:nvGrpSpPr>
            <p:cNvPr id="18" name="Skupina 17">
              <a:extLst>
                <a:ext uri="{FF2B5EF4-FFF2-40B4-BE49-F238E27FC236}">
                  <a16:creationId xmlns:a16="http://schemas.microsoft.com/office/drawing/2014/main" id="{8DB65E64-3F0C-0269-6211-A51829F715C3}"/>
                </a:ext>
              </a:extLst>
            </p:cNvPr>
            <p:cNvGrpSpPr/>
            <p:nvPr/>
          </p:nvGrpSpPr>
          <p:grpSpPr>
            <a:xfrm>
              <a:off x="7813481" y="5839477"/>
              <a:ext cx="1272209" cy="580445"/>
              <a:chOff x="564543" y="1383527"/>
              <a:chExt cx="1272209" cy="580445"/>
            </a:xfrm>
          </p:grpSpPr>
          <p:sp>
            <p:nvSpPr>
              <p:cNvPr id="19" name="Vývojový diagram: spojnice 18">
                <a:extLst>
                  <a:ext uri="{FF2B5EF4-FFF2-40B4-BE49-F238E27FC236}">
                    <a16:creationId xmlns:a16="http://schemas.microsoft.com/office/drawing/2014/main" id="{9B24BFDE-FC26-C8BF-4021-BE9CD8BA737B}"/>
                  </a:ext>
                </a:extLst>
              </p:cNvPr>
              <p:cNvSpPr/>
              <p:nvPr/>
            </p:nvSpPr>
            <p:spPr>
              <a:xfrm>
                <a:off x="564543" y="1383527"/>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0" name="TextovéPole 19">
                <a:extLst>
                  <a:ext uri="{FF2B5EF4-FFF2-40B4-BE49-F238E27FC236}">
                    <a16:creationId xmlns:a16="http://schemas.microsoft.com/office/drawing/2014/main" id="{CEEBAC4C-BF93-6AFE-3731-B6D48A717951}"/>
                  </a:ext>
                </a:extLst>
              </p:cNvPr>
              <p:cNvSpPr txBox="1"/>
              <p:nvPr/>
            </p:nvSpPr>
            <p:spPr>
              <a:xfrm>
                <a:off x="866692" y="1519860"/>
                <a:ext cx="636104" cy="307777"/>
              </a:xfrm>
              <a:prstGeom prst="rect">
                <a:avLst/>
              </a:prstGeom>
              <a:noFill/>
            </p:spPr>
            <p:txBody>
              <a:bodyPr wrap="square" rtlCol="0">
                <a:spAutoFit/>
              </a:bodyPr>
              <a:lstStyle/>
              <a:p>
                <a:r>
                  <a:rPr lang="cs-CZ" sz="1400" dirty="0"/>
                  <a:t>Konec</a:t>
                </a:r>
              </a:p>
            </p:txBody>
          </p:sp>
        </p:grpSp>
        <p:sp>
          <p:nvSpPr>
            <p:cNvPr id="21" name="Vývojový diagram: postup 20">
              <a:extLst>
                <a:ext uri="{FF2B5EF4-FFF2-40B4-BE49-F238E27FC236}">
                  <a16:creationId xmlns:a16="http://schemas.microsoft.com/office/drawing/2014/main" id="{C9F5DEED-0461-C1F4-5BA0-F5975A3FDA15}"/>
                </a:ext>
              </a:extLst>
            </p:cNvPr>
            <p:cNvSpPr/>
            <p:nvPr/>
          </p:nvSpPr>
          <p:spPr>
            <a:xfrm>
              <a:off x="9692635" y="4008214"/>
              <a:ext cx="1876507" cy="546750"/>
            </a:xfrm>
            <a:prstGeom prst="flowChartProcess">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2" name="TextovéPole 21">
              <a:extLst>
                <a:ext uri="{FF2B5EF4-FFF2-40B4-BE49-F238E27FC236}">
                  <a16:creationId xmlns:a16="http://schemas.microsoft.com/office/drawing/2014/main" id="{F96F686E-A7C5-5969-2118-E68B067F376B}"/>
                </a:ext>
              </a:extLst>
            </p:cNvPr>
            <p:cNvSpPr txBox="1"/>
            <p:nvPr/>
          </p:nvSpPr>
          <p:spPr>
            <a:xfrm>
              <a:off x="9692635" y="4137586"/>
              <a:ext cx="1876507" cy="307777"/>
            </a:xfrm>
            <a:prstGeom prst="rect">
              <a:avLst/>
            </a:prstGeom>
            <a:noFill/>
          </p:spPr>
          <p:txBody>
            <a:bodyPr wrap="square" rtlCol="0">
              <a:spAutoFit/>
            </a:bodyPr>
            <a:lstStyle/>
            <a:p>
              <a:pPr algn="ctr"/>
              <a:r>
                <a:rPr lang="cs-CZ" sz="1400" dirty="0"/>
                <a:t>celkem = celkem x </a:t>
              </a:r>
              <a:r>
                <a:rPr lang="cs-CZ" sz="1400" dirty="0" err="1"/>
                <a:t>x</a:t>
              </a:r>
              <a:r>
                <a:rPr lang="cs-CZ" sz="1400" dirty="0"/>
                <a:t> 0,9</a:t>
              </a:r>
            </a:p>
          </p:txBody>
        </p:sp>
        <p:cxnSp>
          <p:nvCxnSpPr>
            <p:cNvPr id="24" name="Přímá spojnice se šipkou 23">
              <a:extLst>
                <a:ext uri="{FF2B5EF4-FFF2-40B4-BE49-F238E27FC236}">
                  <a16:creationId xmlns:a16="http://schemas.microsoft.com/office/drawing/2014/main" id="{58D8B25F-E8F4-8F2E-9B08-E5F0AF2711D3}"/>
                </a:ext>
              </a:extLst>
            </p:cNvPr>
            <p:cNvCxnSpPr>
              <a:cxnSpLocks/>
            </p:cNvCxnSpPr>
            <p:nvPr/>
          </p:nvCxnSpPr>
          <p:spPr>
            <a:xfrm flipH="1">
              <a:off x="8456209" y="4769173"/>
              <a:ext cx="2124000"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Přímá spojnice se šipkou 24">
              <a:extLst>
                <a:ext uri="{FF2B5EF4-FFF2-40B4-BE49-F238E27FC236}">
                  <a16:creationId xmlns:a16="http://schemas.microsoft.com/office/drawing/2014/main" id="{A8B049AA-531E-F00C-4537-685F6D3EC1D3}"/>
                </a:ext>
              </a:extLst>
            </p:cNvPr>
            <p:cNvCxnSpPr/>
            <p:nvPr/>
          </p:nvCxnSpPr>
          <p:spPr>
            <a:xfrm>
              <a:off x="8440307" y="866288"/>
              <a:ext cx="0" cy="1440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Přímá spojnice se šipkou 25">
              <a:extLst>
                <a:ext uri="{FF2B5EF4-FFF2-40B4-BE49-F238E27FC236}">
                  <a16:creationId xmlns:a16="http://schemas.microsoft.com/office/drawing/2014/main" id="{D8DC55E2-A7BD-0705-B54C-AC8804E8AB92}"/>
                </a:ext>
              </a:extLst>
            </p:cNvPr>
            <p:cNvCxnSpPr/>
            <p:nvPr/>
          </p:nvCxnSpPr>
          <p:spPr>
            <a:xfrm>
              <a:off x="8440307" y="1567164"/>
              <a:ext cx="0" cy="2160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Přímá spojnice se šipkou 26">
              <a:extLst>
                <a:ext uri="{FF2B5EF4-FFF2-40B4-BE49-F238E27FC236}">
                  <a16:creationId xmlns:a16="http://schemas.microsoft.com/office/drawing/2014/main" id="{6EF29D73-991B-38FA-B885-E0E96589FD40}"/>
                </a:ext>
              </a:extLst>
            </p:cNvPr>
            <p:cNvCxnSpPr/>
            <p:nvPr/>
          </p:nvCxnSpPr>
          <p:spPr>
            <a:xfrm>
              <a:off x="8460183" y="2346392"/>
              <a:ext cx="0" cy="2160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Přímá spojnice se šipkou 27">
              <a:extLst>
                <a:ext uri="{FF2B5EF4-FFF2-40B4-BE49-F238E27FC236}">
                  <a16:creationId xmlns:a16="http://schemas.microsoft.com/office/drawing/2014/main" id="{80E1E3FA-72B8-9195-F9E5-FF76DFE9F9AF}"/>
                </a:ext>
              </a:extLst>
            </p:cNvPr>
            <p:cNvCxnSpPr/>
            <p:nvPr/>
          </p:nvCxnSpPr>
          <p:spPr>
            <a:xfrm>
              <a:off x="8440308" y="3205049"/>
              <a:ext cx="0" cy="2160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Přímá spojnice se šipkou 28">
              <a:extLst>
                <a:ext uri="{FF2B5EF4-FFF2-40B4-BE49-F238E27FC236}">
                  <a16:creationId xmlns:a16="http://schemas.microsoft.com/office/drawing/2014/main" id="{F38A2FED-B028-1F4F-5EEF-8AF6D555B784}"/>
                </a:ext>
              </a:extLst>
            </p:cNvPr>
            <p:cNvCxnSpPr/>
            <p:nvPr/>
          </p:nvCxnSpPr>
          <p:spPr>
            <a:xfrm>
              <a:off x="8444281" y="4169831"/>
              <a:ext cx="0" cy="7560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Přímá spojnice se šipkou 29">
              <a:extLst>
                <a:ext uri="{FF2B5EF4-FFF2-40B4-BE49-F238E27FC236}">
                  <a16:creationId xmlns:a16="http://schemas.microsoft.com/office/drawing/2014/main" id="{C194293E-9CFB-FFC9-497D-8696A6CFF4B5}"/>
                </a:ext>
              </a:extLst>
            </p:cNvPr>
            <p:cNvCxnSpPr/>
            <p:nvPr/>
          </p:nvCxnSpPr>
          <p:spPr>
            <a:xfrm>
              <a:off x="8448258" y="5495109"/>
              <a:ext cx="0" cy="338553"/>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1" name="TextovéPole 30">
              <a:extLst>
                <a:ext uri="{FF2B5EF4-FFF2-40B4-BE49-F238E27FC236}">
                  <a16:creationId xmlns:a16="http://schemas.microsoft.com/office/drawing/2014/main" id="{8BB000AB-9FF7-06F2-A547-439C5C5A8A6E}"/>
                </a:ext>
              </a:extLst>
            </p:cNvPr>
            <p:cNvSpPr txBox="1"/>
            <p:nvPr/>
          </p:nvSpPr>
          <p:spPr>
            <a:xfrm>
              <a:off x="9334830" y="3427423"/>
              <a:ext cx="516835" cy="338554"/>
            </a:xfrm>
            <a:prstGeom prst="rect">
              <a:avLst/>
            </a:prstGeom>
            <a:noFill/>
          </p:spPr>
          <p:txBody>
            <a:bodyPr wrap="square" rtlCol="0">
              <a:spAutoFit/>
            </a:bodyPr>
            <a:lstStyle/>
            <a:p>
              <a:r>
                <a:rPr lang="cs-CZ" sz="1600" dirty="0"/>
                <a:t>Ano</a:t>
              </a:r>
            </a:p>
          </p:txBody>
        </p:sp>
        <p:sp>
          <p:nvSpPr>
            <p:cNvPr id="32" name="TextovéPole 31">
              <a:extLst>
                <a:ext uri="{FF2B5EF4-FFF2-40B4-BE49-F238E27FC236}">
                  <a16:creationId xmlns:a16="http://schemas.microsoft.com/office/drawing/2014/main" id="{51322D41-CBDF-51A6-7A66-EE1C03B8E4FD}"/>
                </a:ext>
              </a:extLst>
            </p:cNvPr>
            <p:cNvSpPr txBox="1"/>
            <p:nvPr/>
          </p:nvSpPr>
          <p:spPr>
            <a:xfrm>
              <a:off x="8007459" y="4137586"/>
              <a:ext cx="516835" cy="338554"/>
            </a:xfrm>
            <a:prstGeom prst="rect">
              <a:avLst/>
            </a:prstGeom>
            <a:noFill/>
          </p:spPr>
          <p:txBody>
            <a:bodyPr wrap="square" rtlCol="0">
              <a:spAutoFit/>
            </a:bodyPr>
            <a:lstStyle/>
            <a:p>
              <a:r>
                <a:rPr lang="cs-CZ" sz="1600" dirty="0"/>
                <a:t>Ne</a:t>
              </a:r>
            </a:p>
          </p:txBody>
        </p:sp>
        <p:cxnSp>
          <p:nvCxnSpPr>
            <p:cNvPr id="34" name="Přímá spojnice 33">
              <a:extLst>
                <a:ext uri="{FF2B5EF4-FFF2-40B4-BE49-F238E27FC236}">
                  <a16:creationId xmlns:a16="http://schemas.microsoft.com/office/drawing/2014/main" id="{30D7C539-0E9D-9D28-68A3-F170943D6BDD}"/>
                </a:ext>
              </a:extLst>
            </p:cNvPr>
            <p:cNvCxnSpPr>
              <a:stCxn id="14" idx="3"/>
            </p:cNvCxnSpPr>
            <p:nvPr/>
          </p:nvCxnSpPr>
          <p:spPr>
            <a:xfrm flipV="1">
              <a:off x="9334830" y="3779544"/>
              <a:ext cx="1224502" cy="2"/>
            </a:xfrm>
            <a:prstGeom prst="line">
              <a:avLst/>
            </a:prstGeom>
            <a:ln w="19050"/>
          </p:spPr>
          <p:style>
            <a:lnRef idx="1">
              <a:schemeClr val="dk1"/>
            </a:lnRef>
            <a:fillRef idx="0">
              <a:schemeClr val="dk1"/>
            </a:fillRef>
            <a:effectRef idx="0">
              <a:schemeClr val="dk1"/>
            </a:effectRef>
            <a:fontRef idx="minor">
              <a:schemeClr val="tx1"/>
            </a:fontRef>
          </p:style>
        </p:cxnSp>
        <p:cxnSp>
          <p:nvCxnSpPr>
            <p:cNvPr id="36" name="Přímá spojnice se šipkou 35">
              <a:extLst>
                <a:ext uri="{FF2B5EF4-FFF2-40B4-BE49-F238E27FC236}">
                  <a16:creationId xmlns:a16="http://schemas.microsoft.com/office/drawing/2014/main" id="{2C84CF8B-3DA9-9A8A-4A3B-D0C5CD330FB3}"/>
                </a:ext>
              </a:extLst>
            </p:cNvPr>
            <p:cNvCxnSpPr/>
            <p:nvPr/>
          </p:nvCxnSpPr>
          <p:spPr>
            <a:xfrm>
              <a:off x="10559332" y="3752409"/>
              <a:ext cx="0" cy="2520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Přímá spojnice 37">
              <a:extLst>
                <a:ext uri="{FF2B5EF4-FFF2-40B4-BE49-F238E27FC236}">
                  <a16:creationId xmlns:a16="http://schemas.microsoft.com/office/drawing/2014/main" id="{C118441B-D61C-ACA4-5D34-6FE67DE47F29}"/>
                </a:ext>
              </a:extLst>
            </p:cNvPr>
            <p:cNvCxnSpPr>
              <a:cxnSpLocks/>
            </p:cNvCxnSpPr>
            <p:nvPr/>
          </p:nvCxnSpPr>
          <p:spPr>
            <a:xfrm flipH="1">
              <a:off x="10583180" y="4554964"/>
              <a:ext cx="0" cy="216000"/>
            </a:xfrm>
            <a:prstGeom prst="line">
              <a:avLst/>
            </a:prstGeom>
            <a:ln w="19050"/>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32523623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88B086E1-20F2-C51E-CB59-D635F832C642}"/>
              </a:ext>
            </a:extLst>
          </p:cNvPr>
          <p:cNvSpPr txBox="1"/>
          <p:nvPr/>
        </p:nvSpPr>
        <p:spPr>
          <a:xfrm>
            <a:off x="206734" y="141575"/>
            <a:ext cx="3291840" cy="369332"/>
          </a:xfrm>
          <a:prstGeom prst="rect">
            <a:avLst/>
          </a:prstGeom>
          <a:noFill/>
        </p:spPr>
        <p:txBody>
          <a:bodyPr wrap="square" rtlCol="0">
            <a:spAutoFit/>
          </a:bodyPr>
          <a:lstStyle/>
          <a:p>
            <a:r>
              <a:rPr lang="cs-CZ" b="1" dirty="0"/>
              <a:t>Příklady z platformy HAXAGON</a:t>
            </a:r>
          </a:p>
        </p:txBody>
      </p:sp>
      <p:sp>
        <p:nvSpPr>
          <p:cNvPr id="4" name="TextovéPole 3">
            <a:extLst>
              <a:ext uri="{FF2B5EF4-FFF2-40B4-BE49-F238E27FC236}">
                <a16:creationId xmlns:a16="http://schemas.microsoft.com/office/drawing/2014/main" id="{26A0A5BB-350A-9F0C-DAFA-A6A11FB1ED69}"/>
              </a:ext>
            </a:extLst>
          </p:cNvPr>
          <p:cNvSpPr txBox="1"/>
          <p:nvPr/>
        </p:nvSpPr>
        <p:spPr>
          <a:xfrm>
            <a:off x="206734" y="535026"/>
            <a:ext cx="5542059" cy="1200329"/>
          </a:xfrm>
          <a:prstGeom prst="rect">
            <a:avLst/>
          </a:prstGeom>
          <a:noFill/>
        </p:spPr>
        <p:txBody>
          <a:bodyPr wrap="square">
            <a:spAutoFit/>
          </a:bodyPr>
          <a:lstStyle/>
          <a:p>
            <a:pPr algn="l">
              <a:buNone/>
            </a:pPr>
            <a:r>
              <a:rPr lang="cs-CZ" b="1" dirty="0"/>
              <a:t>Deštník</a:t>
            </a:r>
          </a:p>
          <a:p>
            <a:pPr algn="l">
              <a:buNone/>
            </a:pPr>
            <a:r>
              <a:rPr lang="cs-CZ" dirty="0"/>
              <a:t>Než vyjdete ven, tak se podíváte z okna, jestli prší. Pokud ano, vezmete si deštník. Jednoduchý vývojový diagram popisuje právě tento postup.</a:t>
            </a:r>
          </a:p>
        </p:txBody>
      </p:sp>
      <p:pic>
        <p:nvPicPr>
          <p:cNvPr id="6" name="Obrázek 5">
            <a:extLst>
              <a:ext uri="{FF2B5EF4-FFF2-40B4-BE49-F238E27FC236}">
                <a16:creationId xmlns:a16="http://schemas.microsoft.com/office/drawing/2014/main" id="{D7520BA1-0EF1-2935-014B-E0E02C68F120}"/>
              </a:ext>
            </a:extLst>
          </p:cNvPr>
          <p:cNvPicPr>
            <a:picLocks noChangeAspect="1"/>
          </p:cNvPicPr>
          <p:nvPr/>
        </p:nvPicPr>
        <p:blipFill>
          <a:blip r:embed="rId2"/>
          <a:srcRect b="4956"/>
          <a:stretch>
            <a:fillRect/>
          </a:stretch>
        </p:blipFill>
        <p:spPr>
          <a:xfrm>
            <a:off x="1434175" y="1702990"/>
            <a:ext cx="2486372" cy="4346026"/>
          </a:xfrm>
          <a:prstGeom prst="rect">
            <a:avLst/>
          </a:prstGeom>
        </p:spPr>
      </p:pic>
      <p:sp>
        <p:nvSpPr>
          <p:cNvPr id="7" name="Rectangle 1">
            <a:extLst>
              <a:ext uri="{FF2B5EF4-FFF2-40B4-BE49-F238E27FC236}">
                <a16:creationId xmlns:a16="http://schemas.microsoft.com/office/drawing/2014/main" id="{819D2E29-41F8-82CA-781B-C86B33B8E8EC}"/>
              </a:ext>
            </a:extLst>
          </p:cNvPr>
          <p:cNvSpPr>
            <a:spLocks noChangeArrowheads="1"/>
          </p:cNvSpPr>
          <p:nvPr/>
        </p:nvSpPr>
        <p:spPr bwMode="auto">
          <a:xfrm>
            <a:off x="323681" y="6165747"/>
            <a:ext cx="5425112" cy="461665"/>
          </a:xfrm>
          <a:prstGeom prst="rect">
            <a:avLst/>
          </a:prstGeom>
          <a:no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200" b="0" i="0" u="none" strike="noStrike" cap="none" normalizeH="0" baseline="0" dirty="0">
                <a:ln>
                  <a:noFill/>
                </a:ln>
                <a:effectLst/>
                <a:latin typeface="+mn-lt"/>
              </a:rPr>
              <a:t>Obsahuje Start a End (elipsy), akci – Podívej se z okna (obdélník), podmínku – Prší? (kosočtverec) a akci – Vezmi si deštník (obdélník).</a:t>
            </a:r>
            <a:r>
              <a:rPr kumimoji="0" lang="cs-CZ" altLang="cs-CZ" sz="1000" b="0" i="0" u="none" strike="noStrike" cap="none" normalizeH="0" baseline="0" dirty="0">
                <a:ln>
                  <a:noFill/>
                </a:ln>
                <a:effectLst/>
                <a:latin typeface="+mn-lt"/>
              </a:rPr>
              <a:t> </a:t>
            </a:r>
            <a:endParaRPr kumimoji="0" lang="cs-CZ" altLang="cs-CZ" sz="1800" b="0" i="0" u="none" strike="noStrike" cap="none" normalizeH="0" baseline="0" dirty="0">
              <a:ln>
                <a:noFill/>
              </a:ln>
              <a:effectLst/>
              <a:latin typeface="+mn-lt"/>
            </a:endParaRPr>
          </a:p>
        </p:txBody>
      </p:sp>
      <p:sp>
        <p:nvSpPr>
          <p:cNvPr id="9" name="TextovéPole 8">
            <a:extLst>
              <a:ext uri="{FF2B5EF4-FFF2-40B4-BE49-F238E27FC236}">
                <a16:creationId xmlns:a16="http://schemas.microsoft.com/office/drawing/2014/main" id="{93907996-51E2-5250-5389-E11B33BA610B}"/>
              </a:ext>
            </a:extLst>
          </p:cNvPr>
          <p:cNvSpPr txBox="1"/>
          <p:nvPr/>
        </p:nvSpPr>
        <p:spPr>
          <a:xfrm>
            <a:off x="6443209" y="535026"/>
            <a:ext cx="5314518" cy="923330"/>
          </a:xfrm>
          <a:prstGeom prst="rect">
            <a:avLst/>
          </a:prstGeom>
          <a:noFill/>
        </p:spPr>
        <p:txBody>
          <a:bodyPr wrap="square">
            <a:spAutoFit/>
          </a:bodyPr>
          <a:lstStyle/>
          <a:p>
            <a:pPr algn="l">
              <a:buNone/>
            </a:pPr>
            <a:r>
              <a:rPr lang="cs-CZ" b="1" dirty="0"/>
              <a:t>Výběr filmu</a:t>
            </a:r>
          </a:p>
          <a:p>
            <a:pPr algn="l">
              <a:buNone/>
            </a:pPr>
            <a:r>
              <a:rPr lang="cs-CZ" dirty="0"/>
              <a:t>Díky tomuto vývojovému diagramu si vyberete film, na který se budete dívat.</a:t>
            </a:r>
          </a:p>
        </p:txBody>
      </p:sp>
      <p:pic>
        <p:nvPicPr>
          <p:cNvPr id="11" name="Obrázek 10">
            <a:extLst>
              <a:ext uri="{FF2B5EF4-FFF2-40B4-BE49-F238E27FC236}">
                <a16:creationId xmlns:a16="http://schemas.microsoft.com/office/drawing/2014/main" id="{AB9D8006-A6C0-3E4F-51EA-BE4A6B205454}"/>
              </a:ext>
            </a:extLst>
          </p:cNvPr>
          <p:cNvPicPr>
            <a:picLocks noChangeAspect="1"/>
          </p:cNvPicPr>
          <p:nvPr/>
        </p:nvPicPr>
        <p:blipFill>
          <a:blip r:embed="rId3"/>
          <a:stretch>
            <a:fillRect/>
          </a:stretch>
        </p:blipFill>
        <p:spPr>
          <a:xfrm>
            <a:off x="7308468" y="1473432"/>
            <a:ext cx="3146441" cy="4627119"/>
          </a:xfrm>
          <a:prstGeom prst="rect">
            <a:avLst/>
          </a:prstGeom>
        </p:spPr>
      </p:pic>
      <p:sp>
        <p:nvSpPr>
          <p:cNvPr id="13" name="TextovéPole 12">
            <a:extLst>
              <a:ext uri="{FF2B5EF4-FFF2-40B4-BE49-F238E27FC236}">
                <a16:creationId xmlns:a16="http://schemas.microsoft.com/office/drawing/2014/main" id="{4ABB8759-0EF2-CE39-53DB-6CAED40A203E}"/>
              </a:ext>
            </a:extLst>
          </p:cNvPr>
          <p:cNvSpPr txBox="1"/>
          <p:nvPr/>
        </p:nvSpPr>
        <p:spPr>
          <a:xfrm>
            <a:off x="6553801" y="6140627"/>
            <a:ext cx="5314518" cy="646331"/>
          </a:xfrm>
          <a:prstGeom prst="rect">
            <a:avLst/>
          </a:prstGeom>
          <a:noFill/>
        </p:spPr>
        <p:txBody>
          <a:bodyPr wrap="square">
            <a:spAutoFit/>
          </a:bodyPr>
          <a:lstStyle/>
          <a:p>
            <a:r>
              <a:rPr lang="cs-CZ" sz="1200" b="0" i="0" dirty="0">
                <a:effectLst/>
                <a:latin typeface="Roboto" panose="02000000000000000000" pitchFamily="2" charset="0"/>
              </a:rPr>
              <a:t>Všimněte si, že pokud nebudete spokojeni s výběrem filmu, tak se přesunete opět k výběru filmu. Toto se v programování nazývá cyklus. Cyklus se opakuje do té doby, než budete s výběrem filmu spokojeni.</a:t>
            </a:r>
            <a:endParaRPr lang="cs-CZ" sz="1200" dirty="0"/>
          </a:p>
        </p:txBody>
      </p:sp>
    </p:spTree>
    <p:extLst>
      <p:ext uri="{BB962C8B-B14F-4D97-AF65-F5344CB8AC3E}">
        <p14:creationId xmlns:p14="http://schemas.microsoft.com/office/powerpoint/2010/main" val="2640193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910BE8D4-7916-04D7-784C-AB1572CDB173}"/>
              </a:ext>
            </a:extLst>
          </p:cNvPr>
          <p:cNvSpPr txBox="1"/>
          <p:nvPr/>
        </p:nvSpPr>
        <p:spPr>
          <a:xfrm>
            <a:off x="510871" y="309612"/>
            <a:ext cx="8553615" cy="646331"/>
          </a:xfrm>
          <a:prstGeom prst="rect">
            <a:avLst/>
          </a:prstGeom>
          <a:noFill/>
        </p:spPr>
        <p:txBody>
          <a:bodyPr wrap="square">
            <a:spAutoFit/>
          </a:bodyPr>
          <a:lstStyle/>
          <a:p>
            <a:pPr algn="l">
              <a:buNone/>
            </a:pPr>
            <a:r>
              <a:rPr lang="cs-CZ" b="1" i="0" dirty="0">
                <a:effectLst/>
              </a:rPr>
              <a:t>Lampička – vnořená podmínka</a:t>
            </a:r>
          </a:p>
          <a:p>
            <a:pPr algn="l">
              <a:buNone/>
            </a:pPr>
            <a:r>
              <a:rPr lang="cs-CZ" b="0" i="0" dirty="0">
                <a:effectLst/>
              </a:rPr>
              <a:t>Tento diagram popisuje běžnou činnost, při které kontrolujete, jestli svítí lampička.</a:t>
            </a:r>
          </a:p>
        </p:txBody>
      </p:sp>
      <p:pic>
        <p:nvPicPr>
          <p:cNvPr id="5" name="Obrázek 4">
            <a:extLst>
              <a:ext uri="{FF2B5EF4-FFF2-40B4-BE49-F238E27FC236}">
                <a16:creationId xmlns:a16="http://schemas.microsoft.com/office/drawing/2014/main" id="{4D12158F-CEC6-1C3A-8802-698EB649530A}"/>
              </a:ext>
            </a:extLst>
          </p:cNvPr>
          <p:cNvPicPr>
            <a:picLocks noChangeAspect="1"/>
          </p:cNvPicPr>
          <p:nvPr/>
        </p:nvPicPr>
        <p:blipFill>
          <a:blip r:embed="rId2"/>
          <a:stretch>
            <a:fillRect/>
          </a:stretch>
        </p:blipFill>
        <p:spPr>
          <a:xfrm>
            <a:off x="1174686" y="1014760"/>
            <a:ext cx="4658375" cy="5687219"/>
          </a:xfrm>
          <a:prstGeom prst="rect">
            <a:avLst/>
          </a:prstGeom>
        </p:spPr>
      </p:pic>
      <p:sp>
        <p:nvSpPr>
          <p:cNvPr id="7" name="TextovéPole 6">
            <a:extLst>
              <a:ext uri="{FF2B5EF4-FFF2-40B4-BE49-F238E27FC236}">
                <a16:creationId xmlns:a16="http://schemas.microsoft.com/office/drawing/2014/main" id="{4A5A83B5-3E52-74D7-3887-08CE7C149D9A}"/>
              </a:ext>
            </a:extLst>
          </p:cNvPr>
          <p:cNvSpPr txBox="1"/>
          <p:nvPr/>
        </p:nvSpPr>
        <p:spPr>
          <a:xfrm>
            <a:off x="6821224" y="2274838"/>
            <a:ext cx="4486524" cy="2308324"/>
          </a:xfrm>
          <a:prstGeom prst="rect">
            <a:avLst/>
          </a:prstGeom>
          <a:noFill/>
        </p:spPr>
        <p:txBody>
          <a:bodyPr wrap="square">
            <a:spAutoFit/>
          </a:bodyPr>
          <a:lstStyle/>
          <a:p>
            <a:r>
              <a:rPr lang="cs-CZ" b="0" i="0" dirty="0">
                <a:effectLst/>
                <a:latin typeface="Roboto" panose="02000000000000000000" pitchFamily="2" charset="0"/>
              </a:rPr>
              <a:t>Zde je použita vnořená podmínka. Ačkoliv výraz </a:t>
            </a:r>
            <a:r>
              <a:rPr lang="cs-CZ" b="0" i="1" dirty="0">
                <a:effectLst/>
                <a:latin typeface="Roboto" panose="02000000000000000000" pitchFamily="2" charset="0"/>
              </a:rPr>
              <a:t>vnořená podmínka</a:t>
            </a:r>
            <a:r>
              <a:rPr lang="cs-CZ" b="0" i="0" dirty="0">
                <a:effectLst/>
                <a:latin typeface="Roboto" panose="02000000000000000000" pitchFamily="2" charset="0"/>
              </a:rPr>
              <a:t> může být zprvu strašidelný, není to nic jiného než minimálně dvě podmínky vnořené do sebe, takže po prvním rozhodnutí bude následovat rozhodnutí ještě jedno. Tzn. pokud je lampička zapojená v zásuvce, tak se ještě zeptáte, jestli svítí.</a:t>
            </a:r>
            <a:endParaRPr lang="cs-CZ" dirty="0"/>
          </a:p>
        </p:txBody>
      </p:sp>
    </p:spTree>
    <p:extLst>
      <p:ext uri="{BB962C8B-B14F-4D97-AF65-F5344CB8AC3E}">
        <p14:creationId xmlns:p14="http://schemas.microsoft.com/office/powerpoint/2010/main" val="42031363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BABC2A9F-FDE8-C3E2-9085-0688CA1A353C}"/>
              </a:ext>
            </a:extLst>
          </p:cNvPr>
          <p:cNvSpPr txBox="1"/>
          <p:nvPr/>
        </p:nvSpPr>
        <p:spPr>
          <a:xfrm>
            <a:off x="333955" y="128387"/>
            <a:ext cx="11068215" cy="369332"/>
          </a:xfrm>
          <a:prstGeom prst="rect">
            <a:avLst/>
          </a:prstGeom>
          <a:noFill/>
        </p:spPr>
        <p:txBody>
          <a:bodyPr wrap="square" rtlCol="0">
            <a:spAutoFit/>
          </a:bodyPr>
          <a:lstStyle/>
          <a:p>
            <a:r>
              <a:rPr lang="cs-CZ" dirty="0"/>
              <a:t>Úlohy a testy platformy HAXAGON: PROGRAMOVÁNÍ - vztahující se k tvorbě vývojových diagramů a programování:</a:t>
            </a:r>
          </a:p>
        </p:txBody>
      </p:sp>
      <p:graphicFrame>
        <p:nvGraphicFramePr>
          <p:cNvPr id="3" name="Tabulka 2">
            <a:extLst>
              <a:ext uri="{FF2B5EF4-FFF2-40B4-BE49-F238E27FC236}">
                <a16:creationId xmlns:a16="http://schemas.microsoft.com/office/drawing/2014/main" id="{E2A2DBC0-E28A-08AD-0161-73E0BB54984A}"/>
              </a:ext>
            </a:extLst>
          </p:cNvPr>
          <p:cNvGraphicFramePr>
            <a:graphicFrameLocks noGrp="1"/>
          </p:cNvGraphicFramePr>
          <p:nvPr>
            <p:extLst>
              <p:ext uri="{D42A27DB-BD31-4B8C-83A1-F6EECF244321}">
                <p14:modId xmlns:p14="http://schemas.microsoft.com/office/powerpoint/2010/main" val="2808636266"/>
              </p:ext>
            </p:extLst>
          </p:nvPr>
        </p:nvGraphicFramePr>
        <p:xfrm>
          <a:off x="532735" y="1674521"/>
          <a:ext cx="3312000" cy="4685760"/>
        </p:xfrm>
        <a:graphic>
          <a:graphicData uri="http://schemas.openxmlformats.org/drawingml/2006/table">
            <a:tbl>
              <a:tblPr firstRow="1" bandRow="1">
                <a:tableStyleId>{5C22544A-7EE6-4342-B048-85BDC9FD1C3A}</a:tableStyleId>
              </a:tblPr>
              <a:tblGrid>
                <a:gridCol w="432000">
                  <a:extLst>
                    <a:ext uri="{9D8B030D-6E8A-4147-A177-3AD203B41FA5}">
                      <a16:colId xmlns:a16="http://schemas.microsoft.com/office/drawing/2014/main" val="2011671784"/>
                    </a:ext>
                  </a:extLst>
                </a:gridCol>
                <a:gridCol w="2880000">
                  <a:extLst>
                    <a:ext uri="{9D8B030D-6E8A-4147-A177-3AD203B41FA5}">
                      <a16:colId xmlns:a16="http://schemas.microsoft.com/office/drawing/2014/main" val="2619991931"/>
                    </a:ext>
                  </a:extLst>
                </a:gridCol>
              </a:tblGrid>
              <a:tr h="360000">
                <a:tc>
                  <a:txBody>
                    <a:bodyPr/>
                    <a:lstStyle/>
                    <a:p>
                      <a:endParaRPr lang="cs-CZ" dirty="0"/>
                    </a:p>
                  </a:txBody>
                  <a:tcPr/>
                </a:tc>
                <a:tc>
                  <a:txBody>
                    <a:bodyPr/>
                    <a:lstStyle/>
                    <a:p>
                      <a:endParaRPr lang="cs-CZ" dirty="0"/>
                    </a:p>
                  </a:txBody>
                  <a:tcPr/>
                </a:tc>
                <a:extLst>
                  <a:ext uri="{0D108BD9-81ED-4DB2-BD59-A6C34878D82A}">
                    <a16:rowId xmlns:a16="http://schemas.microsoft.com/office/drawing/2014/main" val="397105248"/>
                  </a:ext>
                </a:extLst>
              </a:tr>
              <a:tr h="360000">
                <a:tc>
                  <a:txBody>
                    <a:bodyPr/>
                    <a:lstStyle/>
                    <a:p>
                      <a:r>
                        <a:rPr lang="cs-CZ" sz="1400" b="1" dirty="0">
                          <a:solidFill>
                            <a:srgbClr val="FF0000"/>
                          </a:solidFill>
                        </a:rPr>
                        <a:t>01</a:t>
                      </a:r>
                    </a:p>
                  </a:txBody>
                  <a:tcPr/>
                </a:tc>
                <a:tc>
                  <a:txBody>
                    <a:bodyPr/>
                    <a:lstStyle/>
                    <a:p>
                      <a:r>
                        <a:rPr lang="cs-CZ" sz="1400" b="1" dirty="0">
                          <a:solidFill>
                            <a:srgbClr val="FF0000"/>
                          </a:solidFill>
                        </a:rPr>
                        <a:t>Úvod do vývojových diagramů</a:t>
                      </a:r>
                    </a:p>
                  </a:txBody>
                  <a:tcPr/>
                </a:tc>
                <a:extLst>
                  <a:ext uri="{0D108BD9-81ED-4DB2-BD59-A6C34878D82A}">
                    <a16:rowId xmlns:a16="http://schemas.microsoft.com/office/drawing/2014/main" val="2641836902"/>
                  </a:ext>
                </a:extLst>
              </a:tr>
              <a:tr h="360000">
                <a:tc>
                  <a:txBody>
                    <a:bodyPr/>
                    <a:lstStyle/>
                    <a:p>
                      <a:r>
                        <a:rPr lang="cs-CZ" sz="1400" b="1" dirty="0">
                          <a:solidFill>
                            <a:srgbClr val="FF0000"/>
                          </a:solidFill>
                        </a:rPr>
                        <a:t>02</a:t>
                      </a:r>
                    </a:p>
                  </a:txBody>
                  <a:tcPr/>
                </a:tc>
                <a:tc>
                  <a:txBody>
                    <a:bodyPr/>
                    <a:lstStyle/>
                    <a:p>
                      <a:r>
                        <a:rPr lang="cs-CZ" sz="1400" b="1" dirty="0">
                          <a:solidFill>
                            <a:srgbClr val="FF0000"/>
                          </a:solidFill>
                        </a:rPr>
                        <a:t>Tvorba vývojových diagramů</a:t>
                      </a:r>
                    </a:p>
                  </a:txBody>
                  <a:tcPr/>
                </a:tc>
                <a:extLst>
                  <a:ext uri="{0D108BD9-81ED-4DB2-BD59-A6C34878D82A}">
                    <a16:rowId xmlns:a16="http://schemas.microsoft.com/office/drawing/2014/main" val="2356007191"/>
                  </a:ext>
                </a:extLst>
              </a:tr>
              <a:tr h="360000">
                <a:tc>
                  <a:txBody>
                    <a:bodyPr/>
                    <a:lstStyle/>
                    <a:p>
                      <a:r>
                        <a:rPr lang="cs-CZ" sz="1400" dirty="0"/>
                        <a:t>03</a:t>
                      </a:r>
                    </a:p>
                  </a:txBody>
                  <a:tcPr/>
                </a:tc>
                <a:tc>
                  <a:txBody>
                    <a:bodyPr/>
                    <a:lstStyle/>
                    <a:p>
                      <a:r>
                        <a:rPr lang="cs-CZ" sz="1400" dirty="0"/>
                        <a:t>První kroky s Pythonem</a:t>
                      </a:r>
                    </a:p>
                  </a:txBody>
                  <a:tcPr/>
                </a:tc>
                <a:extLst>
                  <a:ext uri="{0D108BD9-81ED-4DB2-BD59-A6C34878D82A}">
                    <a16:rowId xmlns:a16="http://schemas.microsoft.com/office/drawing/2014/main" val="3531168178"/>
                  </a:ext>
                </a:extLst>
              </a:tr>
              <a:tr h="360000">
                <a:tc>
                  <a:txBody>
                    <a:bodyPr/>
                    <a:lstStyle/>
                    <a:p>
                      <a:r>
                        <a:rPr lang="cs-CZ" sz="1400" dirty="0"/>
                        <a:t>04</a:t>
                      </a:r>
                    </a:p>
                  </a:txBody>
                  <a:tcPr/>
                </a:tc>
                <a:tc>
                  <a:txBody>
                    <a:bodyPr/>
                    <a:lstStyle/>
                    <a:p>
                      <a:r>
                        <a:rPr lang="cs-CZ" sz="1400" dirty="0"/>
                        <a:t>Proměnné</a:t>
                      </a:r>
                    </a:p>
                  </a:txBody>
                  <a:tcPr/>
                </a:tc>
                <a:extLst>
                  <a:ext uri="{0D108BD9-81ED-4DB2-BD59-A6C34878D82A}">
                    <a16:rowId xmlns:a16="http://schemas.microsoft.com/office/drawing/2014/main" val="3374931110"/>
                  </a:ext>
                </a:extLst>
              </a:tr>
              <a:tr h="360000">
                <a:tc>
                  <a:txBody>
                    <a:bodyPr/>
                    <a:lstStyle/>
                    <a:p>
                      <a:r>
                        <a:rPr lang="cs-CZ" sz="1400" dirty="0"/>
                        <a:t>05</a:t>
                      </a:r>
                    </a:p>
                  </a:txBody>
                  <a:tcPr/>
                </a:tc>
                <a:tc>
                  <a:txBody>
                    <a:bodyPr/>
                    <a:lstStyle/>
                    <a:p>
                      <a:r>
                        <a:rPr lang="cs-CZ" sz="1400" dirty="0"/>
                        <a:t>Proměnné – úkol</a:t>
                      </a:r>
                    </a:p>
                  </a:txBody>
                  <a:tcPr/>
                </a:tc>
                <a:extLst>
                  <a:ext uri="{0D108BD9-81ED-4DB2-BD59-A6C34878D82A}">
                    <a16:rowId xmlns:a16="http://schemas.microsoft.com/office/drawing/2014/main" val="3982678862"/>
                  </a:ext>
                </a:extLst>
              </a:tr>
              <a:tr h="360000">
                <a:tc>
                  <a:txBody>
                    <a:bodyPr/>
                    <a:lstStyle/>
                    <a:p>
                      <a:r>
                        <a:rPr lang="cs-CZ" sz="1400" dirty="0"/>
                        <a:t>06</a:t>
                      </a:r>
                    </a:p>
                  </a:txBody>
                  <a:tcPr/>
                </a:tc>
                <a:tc>
                  <a:txBody>
                    <a:bodyPr/>
                    <a:lstStyle/>
                    <a:p>
                      <a:r>
                        <a:rPr lang="cs-CZ" sz="1400" dirty="0"/>
                        <a:t>Datové typy</a:t>
                      </a:r>
                    </a:p>
                  </a:txBody>
                  <a:tcPr/>
                </a:tc>
                <a:extLst>
                  <a:ext uri="{0D108BD9-81ED-4DB2-BD59-A6C34878D82A}">
                    <a16:rowId xmlns:a16="http://schemas.microsoft.com/office/drawing/2014/main" val="3884899103"/>
                  </a:ext>
                </a:extLst>
              </a:tr>
              <a:tr h="360000">
                <a:tc>
                  <a:txBody>
                    <a:bodyPr/>
                    <a:lstStyle/>
                    <a:p>
                      <a:r>
                        <a:rPr lang="cs-CZ" sz="1400" dirty="0"/>
                        <a:t>07</a:t>
                      </a:r>
                    </a:p>
                  </a:txBody>
                  <a:tcPr/>
                </a:tc>
                <a:tc>
                  <a:txBody>
                    <a:bodyPr/>
                    <a:lstStyle/>
                    <a:p>
                      <a:r>
                        <a:rPr lang="cs-CZ" sz="1400" dirty="0"/>
                        <a:t>Datové typy – úkol</a:t>
                      </a:r>
                    </a:p>
                  </a:txBody>
                  <a:tcPr/>
                </a:tc>
                <a:extLst>
                  <a:ext uri="{0D108BD9-81ED-4DB2-BD59-A6C34878D82A}">
                    <a16:rowId xmlns:a16="http://schemas.microsoft.com/office/drawing/2014/main" val="2261341636"/>
                  </a:ext>
                </a:extLst>
              </a:tr>
              <a:tr h="360000">
                <a:tc>
                  <a:txBody>
                    <a:bodyPr/>
                    <a:lstStyle/>
                    <a:p>
                      <a:r>
                        <a:rPr lang="cs-CZ" sz="1400" dirty="0"/>
                        <a:t>08</a:t>
                      </a:r>
                    </a:p>
                  </a:txBody>
                  <a:tcPr/>
                </a:tc>
                <a:tc>
                  <a:txBody>
                    <a:bodyPr/>
                    <a:lstStyle/>
                    <a:p>
                      <a:r>
                        <a:rPr lang="cs-CZ" sz="1400" dirty="0"/>
                        <a:t>Uživatelské vstupy</a:t>
                      </a:r>
                    </a:p>
                  </a:txBody>
                  <a:tcPr/>
                </a:tc>
                <a:extLst>
                  <a:ext uri="{0D108BD9-81ED-4DB2-BD59-A6C34878D82A}">
                    <a16:rowId xmlns:a16="http://schemas.microsoft.com/office/drawing/2014/main" val="3465467281"/>
                  </a:ext>
                </a:extLst>
              </a:tr>
              <a:tr h="360000">
                <a:tc>
                  <a:txBody>
                    <a:bodyPr/>
                    <a:lstStyle/>
                    <a:p>
                      <a:r>
                        <a:rPr lang="cs-CZ" sz="1400" dirty="0"/>
                        <a:t>09</a:t>
                      </a:r>
                    </a:p>
                  </a:txBody>
                  <a:tcPr/>
                </a:tc>
                <a:tc>
                  <a:txBody>
                    <a:bodyPr/>
                    <a:lstStyle/>
                    <a:p>
                      <a:r>
                        <a:rPr lang="cs-CZ" sz="1400" dirty="0"/>
                        <a:t>Uživatelské vstupy – úkol</a:t>
                      </a:r>
                    </a:p>
                  </a:txBody>
                  <a:tcPr/>
                </a:tc>
                <a:extLst>
                  <a:ext uri="{0D108BD9-81ED-4DB2-BD59-A6C34878D82A}">
                    <a16:rowId xmlns:a16="http://schemas.microsoft.com/office/drawing/2014/main" val="3566877109"/>
                  </a:ext>
                </a:extLst>
              </a:tr>
              <a:tr h="360000">
                <a:tc>
                  <a:txBody>
                    <a:bodyPr/>
                    <a:lstStyle/>
                    <a:p>
                      <a:r>
                        <a:rPr lang="cs-CZ" sz="1400" dirty="0"/>
                        <a:t>10</a:t>
                      </a:r>
                    </a:p>
                  </a:txBody>
                  <a:tcPr/>
                </a:tc>
                <a:tc>
                  <a:txBody>
                    <a:bodyPr/>
                    <a:lstStyle/>
                    <a:p>
                      <a:r>
                        <a:rPr lang="cs-CZ" sz="1400" dirty="0"/>
                        <a:t>Podmínky</a:t>
                      </a:r>
                    </a:p>
                  </a:txBody>
                  <a:tcPr/>
                </a:tc>
                <a:extLst>
                  <a:ext uri="{0D108BD9-81ED-4DB2-BD59-A6C34878D82A}">
                    <a16:rowId xmlns:a16="http://schemas.microsoft.com/office/drawing/2014/main" val="1779495810"/>
                  </a:ext>
                </a:extLst>
              </a:tr>
              <a:tr h="360000">
                <a:tc>
                  <a:txBody>
                    <a:bodyPr/>
                    <a:lstStyle/>
                    <a:p>
                      <a:r>
                        <a:rPr lang="cs-CZ" sz="1400" dirty="0"/>
                        <a:t>11</a:t>
                      </a:r>
                    </a:p>
                  </a:txBody>
                  <a:tcPr/>
                </a:tc>
                <a:tc>
                  <a:txBody>
                    <a:bodyPr/>
                    <a:lstStyle/>
                    <a:p>
                      <a:r>
                        <a:rPr lang="cs-CZ" sz="1400" dirty="0"/>
                        <a:t>Podmínky – úkol</a:t>
                      </a:r>
                    </a:p>
                  </a:txBody>
                  <a:tcPr/>
                </a:tc>
                <a:extLst>
                  <a:ext uri="{0D108BD9-81ED-4DB2-BD59-A6C34878D82A}">
                    <a16:rowId xmlns:a16="http://schemas.microsoft.com/office/drawing/2014/main" val="4294245596"/>
                  </a:ext>
                </a:extLst>
              </a:tr>
              <a:tr h="360000">
                <a:tc>
                  <a:txBody>
                    <a:bodyPr/>
                    <a:lstStyle/>
                    <a:p>
                      <a:r>
                        <a:rPr lang="cs-CZ" sz="1400" dirty="0"/>
                        <a:t>12</a:t>
                      </a:r>
                    </a:p>
                  </a:txBody>
                  <a:tcPr/>
                </a:tc>
                <a:tc>
                  <a:txBody>
                    <a:bodyPr/>
                    <a:lstStyle/>
                    <a:p>
                      <a:r>
                        <a:rPr lang="cs-CZ" sz="1400" dirty="0"/>
                        <a:t>Vnořené podmínky</a:t>
                      </a:r>
                    </a:p>
                  </a:txBody>
                  <a:tcPr/>
                </a:tc>
                <a:extLst>
                  <a:ext uri="{0D108BD9-81ED-4DB2-BD59-A6C34878D82A}">
                    <a16:rowId xmlns:a16="http://schemas.microsoft.com/office/drawing/2014/main" val="1286202017"/>
                  </a:ext>
                </a:extLst>
              </a:tr>
            </a:tbl>
          </a:graphicData>
        </a:graphic>
      </p:graphicFrame>
      <p:graphicFrame>
        <p:nvGraphicFramePr>
          <p:cNvPr id="4" name="Tabulka 3">
            <a:extLst>
              <a:ext uri="{FF2B5EF4-FFF2-40B4-BE49-F238E27FC236}">
                <a16:creationId xmlns:a16="http://schemas.microsoft.com/office/drawing/2014/main" id="{6BBE3D9D-97FE-1C06-89D9-716C9F72C17B}"/>
              </a:ext>
            </a:extLst>
          </p:cNvPr>
          <p:cNvGraphicFramePr>
            <a:graphicFrameLocks noGrp="1"/>
          </p:cNvGraphicFramePr>
          <p:nvPr>
            <p:extLst>
              <p:ext uri="{D42A27DB-BD31-4B8C-83A1-F6EECF244321}">
                <p14:modId xmlns:p14="http://schemas.microsoft.com/office/powerpoint/2010/main" val="450716311"/>
              </p:ext>
            </p:extLst>
          </p:nvPr>
        </p:nvGraphicFramePr>
        <p:xfrm>
          <a:off x="4480558" y="1677026"/>
          <a:ext cx="3312000" cy="5045760"/>
        </p:xfrm>
        <a:graphic>
          <a:graphicData uri="http://schemas.openxmlformats.org/drawingml/2006/table">
            <a:tbl>
              <a:tblPr firstRow="1" bandRow="1">
                <a:tableStyleId>{5C22544A-7EE6-4342-B048-85BDC9FD1C3A}</a:tableStyleId>
              </a:tblPr>
              <a:tblGrid>
                <a:gridCol w="432000">
                  <a:extLst>
                    <a:ext uri="{9D8B030D-6E8A-4147-A177-3AD203B41FA5}">
                      <a16:colId xmlns:a16="http://schemas.microsoft.com/office/drawing/2014/main" val="2626364496"/>
                    </a:ext>
                  </a:extLst>
                </a:gridCol>
                <a:gridCol w="2880000">
                  <a:extLst>
                    <a:ext uri="{9D8B030D-6E8A-4147-A177-3AD203B41FA5}">
                      <a16:colId xmlns:a16="http://schemas.microsoft.com/office/drawing/2014/main" val="3355212270"/>
                    </a:ext>
                  </a:extLst>
                </a:gridCol>
              </a:tblGrid>
              <a:tr h="360000">
                <a:tc>
                  <a:txBody>
                    <a:bodyPr/>
                    <a:lstStyle/>
                    <a:p>
                      <a:endParaRPr lang="cs-CZ" dirty="0"/>
                    </a:p>
                  </a:txBody>
                  <a:tcPr/>
                </a:tc>
                <a:tc>
                  <a:txBody>
                    <a:bodyPr/>
                    <a:lstStyle/>
                    <a:p>
                      <a:endParaRPr lang="cs-CZ" dirty="0"/>
                    </a:p>
                  </a:txBody>
                  <a:tcPr/>
                </a:tc>
                <a:extLst>
                  <a:ext uri="{0D108BD9-81ED-4DB2-BD59-A6C34878D82A}">
                    <a16:rowId xmlns:a16="http://schemas.microsoft.com/office/drawing/2014/main" val="535630520"/>
                  </a:ext>
                </a:extLst>
              </a:tr>
              <a:tr h="360000">
                <a:tc>
                  <a:txBody>
                    <a:bodyPr/>
                    <a:lstStyle/>
                    <a:p>
                      <a:r>
                        <a:rPr lang="cs-CZ" sz="1400" dirty="0"/>
                        <a:t>13</a:t>
                      </a:r>
                    </a:p>
                  </a:txBody>
                  <a:tcPr/>
                </a:tc>
                <a:tc>
                  <a:txBody>
                    <a:bodyPr/>
                    <a:lstStyle/>
                    <a:p>
                      <a:r>
                        <a:rPr lang="cs-CZ" sz="1400" dirty="0"/>
                        <a:t>Vnořené podmínky – úkol</a:t>
                      </a:r>
                    </a:p>
                  </a:txBody>
                  <a:tcPr/>
                </a:tc>
                <a:extLst>
                  <a:ext uri="{0D108BD9-81ED-4DB2-BD59-A6C34878D82A}">
                    <a16:rowId xmlns:a16="http://schemas.microsoft.com/office/drawing/2014/main" val="2339841769"/>
                  </a:ext>
                </a:extLst>
              </a:tr>
              <a:tr h="360000">
                <a:tc>
                  <a:txBody>
                    <a:bodyPr/>
                    <a:lstStyle/>
                    <a:p>
                      <a:r>
                        <a:rPr lang="cs-CZ" sz="1400" dirty="0"/>
                        <a:t>14</a:t>
                      </a:r>
                    </a:p>
                  </a:txBody>
                  <a:tcPr/>
                </a:tc>
                <a:tc>
                  <a:txBody>
                    <a:bodyPr/>
                    <a:lstStyle/>
                    <a:p>
                      <a:r>
                        <a:rPr lang="cs-CZ" sz="1400" dirty="0"/>
                        <a:t>Logické operátory</a:t>
                      </a:r>
                    </a:p>
                  </a:txBody>
                  <a:tcPr/>
                </a:tc>
                <a:extLst>
                  <a:ext uri="{0D108BD9-81ED-4DB2-BD59-A6C34878D82A}">
                    <a16:rowId xmlns:a16="http://schemas.microsoft.com/office/drawing/2014/main" val="3976917391"/>
                  </a:ext>
                </a:extLst>
              </a:tr>
              <a:tr h="360000">
                <a:tc>
                  <a:txBody>
                    <a:bodyPr/>
                    <a:lstStyle/>
                    <a:p>
                      <a:r>
                        <a:rPr lang="cs-CZ" sz="1400" dirty="0"/>
                        <a:t>15</a:t>
                      </a:r>
                    </a:p>
                  </a:txBody>
                  <a:tcPr/>
                </a:tc>
                <a:tc>
                  <a:txBody>
                    <a:bodyPr/>
                    <a:lstStyle/>
                    <a:p>
                      <a:r>
                        <a:rPr lang="cs-CZ" sz="1400" dirty="0"/>
                        <a:t>Logické operátory - úkol</a:t>
                      </a:r>
                    </a:p>
                  </a:txBody>
                  <a:tcPr/>
                </a:tc>
                <a:extLst>
                  <a:ext uri="{0D108BD9-81ED-4DB2-BD59-A6C34878D82A}">
                    <a16:rowId xmlns:a16="http://schemas.microsoft.com/office/drawing/2014/main" val="919074831"/>
                  </a:ext>
                </a:extLst>
              </a:tr>
              <a:tr h="360000">
                <a:tc>
                  <a:txBody>
                    <a:bodyPr/>
                    <a:lstStyle/>
                    <a:p>
                      <a:r>
                        <a:rPr lang="cs-CZ" sz="1400" dirty="0"/>
                        <a:t>16</a:t>
                      </a:r>
                    </a:p>
                  </a:txBody>
                  <a:tcPr/>
                </a:tc>
                <a:tc>
                  <a:txBody>
                    <a:bodyPr/>
                    <a:lstStyle/>
                    <a:p>
                      <a:r>
                        <a:rPr lang="cs-CZ" sz="1400" dirty="0"/>
                        <a:t>Projekt – Úhybný manévr</a:t>
                      </a:r>
                    </a:p>
                  </a:txBody>
                  <a:tcPr/>
                </a:tc>
                <a:extLst>
                  <a:ext uri="{0D108BD9-81ED-4DB2-BD59-A6C34878D82A}">
                    <a16:rowId xmlns:a16="http://schemas.microsoft.com/office/drawing/2014/main" val="3802141571"/>
                  </a:ext>
                </a:extLst>
              </a:tr>
              <a:tr h="360000">
                <a:tc>
                  <a:txBody>
                    <a:bodyPr/>
                    <a:lstStyle/>
                    <a:p>
                      <a:r>
                        <a:rPr lang="cs-CZ" sz="1400" dirty="0"/>
                        <a:t>17</a:t>
                      </a:r>
                    </a:p>
                  </a:txBody>
                  <a:tcPr/>
                </a:tc>
                <a:tc>
                  <a:txBody>
                    <a:bodyPr/>
                    <a:lstStyle/>
                    <a:p>
                      <a:r>
                        <a:rPr lang="cs-CZ" sz="1400" dirty="0"/>
                        <a:t>Listy</a:t>
                      </a:r>
                    </a:p>
                  </a:txBody>
                  <a:tcPr/>
                </a:tc>
                <a:extLst>
                  <a:ext uri="{0D108BD9-81ED-4DB2-BD59-A6C34878D82A}">
                    <a16:rowId xmlns:a16="http://schemas.microsoft.com/office/drawing/2014/main" val="1555772099"/>
                  </a:ext>
                </a:extLst>
              </a:tr>
              <a:tr h="360000">
                <a:tc>
                  <a:txBody>
                    <a:bodyPr/>
                    <a:lstStyle/>
                    <a:p>
                      <a:r>
                        <a:rPr lang="cs-CZ" sz="1400" dirty="0"/>
                        <a:t>18</a:t>
                      </a:r>
                    </a:p>
                  </a:txBody>
                  <a:tcPr/>
                </a:tc>
                <a:tc>
                  <a:txBody>
                    <a:bodyPr/>
                    <a:lstStyle/>
                    <a:p>
                      <a:r>
                        <a:rPr lang="cs-CZ" sz="1400" dirty="0"/>
                        <a:t>Listy – úkol</a:t>
                      </a:r>
                    </a:p>
                  </a:txBody>
                  <a:tcPr/>
                </a:tc>
                <a:extLst>
                  <a:ext uri="{0D108BD9-81ED-4DB2-BD59-A6C34878D82A}">
                    <a16:rowId xmlns:a16="http://schemas.microsoft.com/office/drawing/2014/main" val="3731057540"/>
                  </a:ext>
                </a:extLst>
              </a:tr>
              <a:tr h="360000">
                <a:tc>
                  <a:txBody>
                    <a:bodyPr/>
                    <a:lstStyle/>
                    <a:p>
                      <a:r>
                        <a:rPr lang="cs-CZ" sz="1400" dirty="0"/>
                        <a:t>19</a:t>
                      </a:r>
                    </a:p>
                  </a:txBody>
                  <a:tcPr/>
                </a:tc>
                <a:tc>
                  <a:txBody>
                    <a:bodyPr/>
                    <a:lstStyle/>
                    <a:p>
                      <a:r>
                        <a:rPr lang="cs-CZ" sz="1400" dirty="0"/>
                        <a:t>Cyklus – </a:t>
                      </a:r>
                      <a:r>
                        <a:rPr lang="cs-CZ" sz="1400" dirty="0" err="1"/>
                        <a:t>while</a:t>
                      </a:r>
                      <a:endParaRPr lang="cs-CZ" sz="1400" dirty="0"/>
                    </a:p>
                  </a:txBody>
                  <a:tcPr/>
                </a:tc>
                <a:extLst>
                  <a:ext uri="{0D108BD9-81ED-4DB2-BD59-A6C34878D82A}">
                    <a16:rowId xmlns:a16="http://schemas.microsoft.com/office/drawing/2014/main" val="1666707418"/>
                  </a:ext>
                </a:extLst>
              </a:tr>
              <a:tr h="360000">
                <a:tc>
                  <a:txBody>
                    <a:bodyPr/>
                    <a:lstStyle/>
                    <a:p>
                      <a:r>
                        <a:rPr lang="cs-CZ" sz="1400" dirty="0"/>
                        <a:t>20</a:t>
                      </a:r>
                    </a:p>
                  </a:txBody>
                  <a:tcPr/>
                </a:tc>
                <a:tc>
                  <a:txBody>
                    <a:bodyPr/>
                    <a:lstStyle/>
                    <a:p>
                      <a:r>
                        <a:rPr lang="cs-CZ" sz="1400" dirty="0"/>
                        <a:t>Cyklus </a:t>
                      </a:r>
                      <a:r>
                        <a:rPr lang="cs-CZ" sz="1400" dirty="0" err="1"/>
                        <a:t>while</a:t>
                      </a:r>
                      <a:r>
                        <a:rPr lang="cs-CZ" sz="1400" dirty="0"/>
                        <a:t> – úkol</a:t>
                      </a:r>
                    </a:p>
                  </a:txBody>
                  <a:tcPr/>
                </a:tc>
                <a:extLst>
                  <a:ext uri="{0D108BD9-81ED-4DB2-BD59-A6C34878D82A}">
                    <a16:rowId xmlns:a16="http://schemas.microsoft.com/office/drawing/2014/main" val="4217955044"/>
                  </a:ext>
                </a:extLst>
              </a:tr>
              <a:tr h="360000">
                <a:tc>
                  <a:txBody>
                    <a:bodyPr/>
                    <a:lstStyle/>
                    <a:p>
                      <a:r>
                        <a:rPr lang="cs-CZ" sz="1400" dirty="0"/>
                        <a:t>21</a:t>
                      </a:r>
                    </a:p>
                  </a:txBody>
                  <a:tcPr/>
                </a:tc>
                <a:tc>
                  <a:txBody>
                    <a:bodyPr/>
                    <a:lstStyle/>
                    <a:p>
                      <a:r>
                        <a:rPr lang="cs-CZ" sz="1400" dirty="0"/>
                        <a:t>Cyklus </a:t>
                      </a:r>
                      <a:r>
                        <a:rPr lang="cs-CZ" sz="1400" dirty="0" err="1"/>
                        <a:t>for</a:t>
                      </a:r>
                      <a:endParaRPr lang="cs-CZ" sz="1400" dirty="0"/>
                    </a:p>
                  </a:txBody>
                  <a:tcPr/>
                </a:tc>
                <a:extLst>
                  <a:ext uri="{0D108BD9-81ED-4DB2-BD59-A6C34878D82A}">
                    <a16:rowId xmlns:a16="http://schemas.microsoft.com/office/drawing/2014/main" val="996487660"/>
                  </a:ext>
                </a:extLst>
              </a:tr>
              <a:tr h="360000">
                <a:tc>
                  <a:txBody>
                    <a:bodyPr/>
                    <a:lstStyle/>
                    <a:p>
                      <a:r>
                        <a:rPr lang="cs-CZ" sz="1400" dirty="0"/>
                        <a:t>22</a:t>
                      </a:r>
                    </a:p>
                  </a:txBody>
                  <a:tcPr/>
                </a:tc>
                <a:tc>
                  <a:txBody>
                    <a:bodyPr/>
                    <a:lstStyle/>
                    <a:p>
                      <a:r>
                        <a:rPr lang="cs-CZ" sz="1400" dirty="0"/>
                        <a:t>Cyklus </a:t>
                      </a:r>
                      <a:r>
                        <a:rPr lang="cs-CZ" sz="1400" dirty="0" err="1"/>
                        <a:t>for</a:t>
                      </a:r>
                      <a:r>
                        <a:rPr lang="cs-CZ" sz="1400" dirty="0"/>
                        <a:t> – úkol</a:t>
                      </a:r>
                    </a:p>
                  </a:txBody>
                  <a:tcPr/>
                </a:tc>
                <a:extLst>
                  <a:ext uri="{0D108BD9-81ED-4DB2-BD59-A6C34878D82A}">
                    <a16:rowId xmlns:a16="http://schemas.microsoft.com/office/drawing/2014/main" val="107128118"/>
                  </a:ext>
                </a:extLst>
              </a:tr>
              <a:tr h="360000">
                <a:tc>
                  <a:txBody>
                    <a:bodyPr/>
                    <a:lstStyle/>
                    <a:p>
                      <a:r>
                        <a:rPr lang="cs-CZ" sz="1400" dirty="0"/>
                        <a:t>23</a:t>
                      </a:r>
                    </a:p>
                  </a:txBody>
                  <a:tcPr/>
                </a:tc>
                <a:tc>
                  <a:txBody>
                    <a:bodyPr/>
                    <a:lstStyle/>
                    <a:p>
                      <a:r>
                        <a:rPr lang="cs-CZ" sz="1400" dirty="0"/>
                        <a:t>Projekt – Temný mág</a:t>
                      </a:r>
                    </a:p>
                  </a:txBody>
                  <a:tcPr/>
                </a:tc>
                <a:extLst>
                  <a:ext uri="{0D108BD9-81ED-4DB2-BD59-A6C34878D82A}">
                    <a16:rowId xmlns:a16="http://schemas.microsoft.com/office/drawing/2014/main" val="4248728000"/>
                  </a:ext>
                </a:extLst>
              </a:tr>
              <a:tr h="360000">
                <a:tc>
                  <a:txBody>
                    <a:bodyPr/>
                    <a:lstStyle/>
                    <a:p>
                      <a:r>
                        <a:rPr lang="cs-CZ" sz="1400" dirty="0"/>
                        <a:t>24</a:t>
                      </a:r>
                    </a:p>
                  </a:txBody>
                  <a:tcPr/>
                </a:tc>
                <a:tc>
                  <a:txBody>
                    <a:bodyPr/>
                    <a:lstStyle/>
                    <a:p>
                      <a:r>
                        <a:rPr lang="cs-CZ" sz="1400" dirty="0"/>
                        <a:t>Funkce</a:t>
                      </a:r>
                    </a:p>
                  </a:txBody>
                  <a:tcPr/>
                </a:tc>
                <a:extLst>
                  <a:ext uri="{0D108BD9-81ED-4DB2-BD59-A6C34878D82A}">
                    <a16:rowId xmlns:a16="http://schemas.microsoft.com/office/drawing/2014/main" val="2443640490"/>
                  </a:ext>
                </a:extLst>
              </a:tr>
              <a:tr h="360000">
                <a:tc>
                  <a:txBody>
                    <a:bodyPr/>
                    <a:lstStyle/>
                    <a:p>
                      <a:r>
                        <a:rPr lang="cs-CZ" sz="1400" dirty="0"/>
                        <a:t>25</a:t>
                      </a:r>
                    </a:p>
                  </a:txBody>
                  <a:tcPr/>
                </a:tc>
                <a:tc>
                  <a:txBody>
                    <a:bodyPr/>
                    <a:lstStyle/>
                    <a:p>
                      <a:r>
                        <a:rPr lang="cs-CZ" sz="1400" dirty="0"/>
                        <a:t>Funkce – úkol</a:t>
                      </a:r>
                    </a:p>
                  </a:txBody>
                  <a:tcPr/>
                </a:tc>
                <a:extLst>
                  <a:ext uri="{0D108BD9-81ED-4DB2-BD59-A6C34878D82A}">
                    <a16:rowId xmlns:a16="http://schemas.microsoft.com/office/drawing/2014/main" val="1108289643"/>
                  </a:ext>
                </a:extLst>
              </a:tr>
            </a:tbl>
          </a:graphicData>
        </a:graphic>
      </p:graphicFrame>
      <p:graphicFrame>
        <p:nvGraphicFramePr>
          <p:cNvPr id="5" name="Tabulka 4">
            <a:extLst>
              <a:ext uri="{FF2B5EF4-FFF2-40B4-BE49-F238E27FC236}">
                <a16:creationId xmlns:a16="http://schemas.microsoft.com/office/drawing/2014/main" id="{576C6909-3C5F-106E-4888-701DA47904FD}"/>
              </a:ext>
            </a:extLst>
          </p:cNvPr>
          <p:cNvGraphicFramePr>
            <a:graphicFrameLocks noGrp="1"/>
          </p:cNvGraphicFramePr>
          <p:nvPr>
            <p:extLst>
              <p:ext uri="{D42A27DB-BD31-4B8C-83A1-F6EECF244321}">
                <p14:modId xmlns:p14="http://schemas.microsoft.com/office/powerpoint/2010/main" val="2975070606"/>
              </p:ext>
            </p:extLst>
          </p:nvPr>
        </p:nvGraphicFramePr>
        <p:xfrm>
          <a:off x="8428381" y="1680281"/>
          <a:ext cx="3312000" cy="4680000"/>
        </p:xfrm>
        <a:graphic>
          <a:graphicData uri="http://schemas.openxmlformats.org/drawingml/2006/table">
            <a:tbl>
              <a:tblPr firstRow="1" bandRow="1">
                <a:tableStyleId>{5C22544A-7EE6-4342-B048-85BDC9FD1C3A}</a:tableStyleId>
              </a:tblPr>
              <a:tblGrid>
                <a:gridCol w="432000">
                  <a:extLst>
                    <a:ext uri="{9D8B030D-6E8A-4147-A177-3AD203B41FA5}">
                      <a16:colId xmlns:a16="http://schemas.microsoft.com/office/drawing/2014/main" val="253608016"/>
                    </a:ext>
                  </a:extLst>
                </a:gridCol>
                <a:gridCol w="2880000">
                  <a:extLst>
                    <a:ext uri="{9D8B030D-6E8A-4147-A177-3AD203B41FA5}">
                      <a16:colId xmlns:a16="http://schemas.microsoft.com/office/drawing/2014/main" val="2435800827"/>
                    </a:ext>
                  </a:extLst>
                </a:gridCol>
              </a:tblGrid>
              <a:tr h="360000">
                <a:tc>
                  <a:txBody>
                    <a:bodyPr/>
                    <a:lstStyle/>
                    <a:p>
                      <a:endParaRPr lang="cs-CZ" sz="1400" dirty="0"/>
                    </a:p>
                  </a:txBody>
                  <a:tcPr/>
                </a:tc>
                <a:tc>
                  <a:txBody>
                    <a:bodyPr/>
                    <a:lstStyle/>
                    <a:p>
                      <a:endParaRPr lang="cs-CZ" sz="1400" dirty="0"/>
                    </a:p>
                  </a:txBody>
                  <a:tcPr/>
                </a:tc>
                <a:extLst>
                  <a:ext uri="{0D108BD9-81ED-4DB2-BD59-A6C34878D82A}">
                    <a16:rowId xmlns:a16="http://schemas.microsoft.com/office/drawing/2014/main" val="2513986386"/>
                  </a:ext>
                </a:extLst>
              </a:tr>
              <a:tr h="360000">
                <a:tc>
                  <a:txBody>
                    <a:bodyPr/>
                    <a:lstStyle/>
                    <a:p>
                      <a:r>
                        <a:rPr lang="cs-CZ" sz="1400" dirty="0"/>
                        <a:t>26</a:t>
                      </a:r>
                    </a:p>
                  </a:txBody>
                  <a:tcPr/>
                </a:tc>
                <a:tc>
                  <a:txBody>
                    <a:bodyPr/>
                    <a:lstStyle/>
                    <a:p>
                      <a:r>
                        <a:rPr lang="cs-CZ" sz="1400" dirty="0"/>
                        <a:t>Parametry a argumenty</a:t>
                      </a:r>
                    </a:p>
                  </a:txBody>
                  <a:tcPr/>
                </a:tc>
                <a:extLst>
                  <a:ext uri="{0D108BD9-81ED-4DB2-BD59-A6C34878D82A}">
                    <a16:rowId xmlns:a16="http://schemas.microsoft.com/office/drawing/2014/main" val="3459467091"/>
                  </a:ext>
                </a:extLst>
              </a:tr>
              <a:tr h="360000">
                <a:tc>
                  <a:txBody>
                    <a:bodyPr/>
                    <a:lstStyle/>
                    <a:p>
                      <a:r>
                        <a:rPr lang="cs-CZ" sz="1400" dirty="0"/>
                        <a:t>27</a:t>
                      </a:r>
                    </a:p>
                  </a:txBody>
                  <a:tcPr/>
                </a:tc>
                <a:tc>
                  <a:txBody>
                    <a:bodyPr/>
                    <a:lstStyle/>
                    <a:p>
                      <a:r>
                        <a:rPr lang="cs-CZ" sz="1400" dirty="0"/>
                        <a:t>Parametry a argumenty – úkol</a:t>
                      </a:r>
                    </a:p>
                  </a:txBody>
                  <a:tcPr/>
                </a:tc>
                <a:extLst>
                  <a:ext uri="{0D108BD9-81ED-4DB2-BD59-A6C34878D82A}">
                    <a16:rowId xmlns:a16="http://schemas.microsoft.com/office/drawing/2014/main" val="2414353136"/>
                  </a:ext>
                </a:extLst>
              </a:tr>
              <a:tr h="360000">
                <a:tc>
                  <a:txBody>
                    <a:bodyPr/>
                    <a:lstStyle/>
                    <a:p>
                      <a:r>
                        <a:rPr lang="cs-CZ" sz="1400" dirty="0"/>
                        <a:t>28</a:t>
                      </a:r>
                    </a:p>
                  </a:txBody>
                  <a:tcPr/>
                </a:tc>
                <a:tc>
                  <a:txBody>
                    <a:bodyPr/>
                    <a:lstStyle/>
                    <a:p>
                      <a:r>
                        <a:rPr lang="cs-CZ" sz="1400" dirty="0"/>
                        <a:t>Návratové hodnoty</a:t>
                      </a:r>
                    </a:p>
                  </a:txBody>
                  <a:tcPr/>
                </a:tc>
                <a:extLst>
                  <a:ext uri="{0D108BD9-81ED-4DB2-BD59-A6C34878D82A}">
                    <a16:rowId xmlns:a16="http://schemas.microsoft.com/office/drawing/2014/main" val="1748426471"/>
                  </a:ext>
                </a:extLst>
              </a:tr>
              <a:tr h="360000">
                <a:tc>
                  <a:txBody>
                    <a:bodyPr/>
                    <a:lstStyle/>
                    <a:p>
                      <a:r>
                        <a:rPr lang="cs-CZ" sz="1400" dirty="0"/>
                        <a:t>29</a:t>
                      </a:r>
                    </a:p>
                  </a:txBody>
                  <a:tcPr/>
                </a:tc>
                <a:tc>
                  <a:txBody>
                    <a:bodyPr/>
                    <a:lstStyle/>
                    <a:p>
                      <a:r>
                        <a:rPr lang="cs-CZ" sz="1400" dirty="0"/>
                        <a:t>Návratové hodnoty – úkol</a:t>
                      </a:r>
                    </a:p>
                  </a:txBody>
                  <a:tcPr/>
                </a:tc>
                <a:extLst>
                  <a:ext uri="{0D108BD9-81ED-4DB2-BD59-A6C34878D82A}">
                    <a16:rowId xmlns:a16="http://schemas.microsoft.com/office/drawing/2014/main" val="306534533"/>
                  </a:ext>
                </a:extLst>
              </a:tr>
              <a:tr h="360000">
                <a:tc>
                  <a:txBody>
                    <a:bodyPr/>
                    <a:lstStyle/>
                    <a:p>
                      <a:r>
                        <a:rPr lang="cs-CZ" sz="1400" dirty="0"/>
                        <a:t>30</a:t>
                      </a:r>
                    </a:p>
                  </a:txBody>
                  <a:tcPr/>
                </a:tc>
                <a:tc>
                  <a:txBody>
                    <a:bodyPr/>
                    <a:lstStyle/>
                    <a:p>
                      <a:r>
                        <a:rPr lang="cs-CZ" sz="1400" dirty="0"/>
                        <a:t>Projekt - Poutník</a:t>
                      </a:r>
                    </a:p>
                  </a:txBody>
                  <a:tcPr/>
                </a:tc>
                <a:extLst>
                  <a:ext uri="{0D108BD9-81ED-4DB2-BD59-A6C34878D82A}">
                    <a16:rowId xmlns:a16="http://schemas.microsoft.com/office/drawing/2014/main" val="3301519283"/>
                  </a:ext>
                </a:extLst>
              </a:tr>
              <a:tr h="360000">
                <a:tc>
                  <a:txBody>
                    <a:bodyPr/>
                    <a:lstStyle/>
                    <a:p>
                      <a:r>
                        <a:rPr lang="cs-CZ" sz="1400" dirty="0"/>
                        <a:t>31</a:t>
                      </a:r>
                    </a:p>
                  </a:txBody>
                  <a:tcPr/>
                </a:tc>
                <a:tc>
                  <a:txBody>
                    <a:bodyPr/>
                    <a:lstStyle/>
                    <a:p>
                      <a:r>
                        <a:rPr lang="cs-CZ" sz="1400" dirty="0" err="1"/>
                        <a:t>Debugování</a:t>
                      </a:r>
                      <a:endParaRPr lang="cs-CZ" sz="1400" dirty="0"/>
                    </a:p>
                  </a:txBody>
                  <a:tcPr/>
                </a:tc>
                <a:extLst>
                  <a:ext uri="{0D108BD9-81ED-4DB2-BD59-A6C34878D82A}">
                    <a16:rowId xmlns:a16="http://schemas.microsoft.com/office/drawing/2014/main" val="2111482334"/>
                  </a:ext>
                </a:extLst>
              </a:tr>
              <a:tr h="360000">
                <a:tc>
                  <a:txBody>
                    <a:bodyPr/>
                    <a:lstStyle/>
                    <a:p>
                      <a:r>
                        <a:rPr lang="cs-CZ" sz="1400" dirty="0"/>
                        <a:t>32</a:t>
                      </a:r>
                    </a:p>
                  </a:txBody>
                  <a:tcPr/>
                </a:tc>
                <a:tc>
                  <a:txBody>
                    <a:bodyPr/>
                    <a:lstStyle/>
                    <a:p>
                      <a:r>
                        <a:rPr lang="cs-CZ" sz="1400" dirty="0" err="1"/>
                        <a:t>Debugování</a:t>
                      </a:r>
                      <a:r>
                        <a:rPr lang="cs-CZ" sz="1400" dirty="0"/>
                        <a:t> – úkol</a:t>
                      </a:r>
                    </a:p>
                  </a:txBody>
                  <a:tcPr/>
                </a:tc>
                <a:extLst>
                  <a:ext uri="{0D108BD9-81ED-4DB2-BD59-A6C34878D82A}">
                    <a16:rowId xmlns:a16="http://schemas.microsoft.com/office/drawing/2014/main" val="1362190312"/>
                  </a:ext>
                </a:extLst>
              </a:tr>
              <a:tr h="360000">
                <a:tc>
                  <a:txBody>
                    <a:bodyPr/>
                    <a:lstStyle/>
                    <a:p>
                      <a:r>
                        <a:rPr lang="cs-CZ" sz="1400" dirty="0"/>
                        <a:t>33</a:t>
                      </a:r>
                    </a:p>
                  </a:txBody>
                  <a:tcPr/>
                </a:tc>
                <a:tc>
                  <a:txBody>
                    <a:bodyPr/>
                    <a:lstStyle/>
                    <a:p>
                      <a:r>
                        <a:rPr lang="cs-CZ" sz="1400" dirty="0"/>
                        <a:t>Ošetření </a:t>
                      </a:r>
                      <a:r>
                        <a:rPr lang="cs-CZ" sz="1400" dirty="0" err="1"/>
                        <a:t>vyjimek</a:t>
                      </a:r>
                      <a:endParaRPr lang="cs-CZ" sz="1400" dirty="0"/>
                    </a:p>
                  </a:txBody>
                  <a:tcPr/>
                </a:tc>
                <a:extLst>
                  <a:ext uri="{0D108BD9-81ED-4DB2-BD59-A6C34878D82A}">
                    <a16:rowId xmlns:a16="http://schemas.microsoft.com/office/drawing/2014/main" val="3248965301"/>
                  </a:ext>
                </a:extLst>
              </a:tr>
              <a:tr h="360000">
                <a:tc>
                  <a:txBody>
                    <a:bodyPr/>
                    <a:lstStyle/>
                    <a:p>
                      <a:r>
                        <a:rPr lang="cs-CZ" sz="1400" dirty="0"/>
                        <a:t>34</a:t>
                      </a:r>
                    </a:p>
                  </a:txBody>
                  <a:tcPr/>
                </a:tc>
                <a:tc>
                  <a:txBody>
                    <a:bodyPr/>
                    <a:lstStyle/>
                    <a:p>
                      <a:r>
                        <a:rPr lang="cs-CZ" sz="1400" dirty="0"/>
                        <a:t>Ošetření výjimek - úkol</a:t>
                      </a:r>
                    </a:p>
                  </a:txBody>
                  <a:tcPr/>
                </a:tc>
                <a:extLst>
                  <a:ext uri="{0D108BD9-81ED-4DB2-BD59-A6C34878D82A}">
                    <a16:rowId xmlns:a16="http://schemas.microsoft.com/office/drawing/2014/main" val="15958005"/>
                  </a:ext>
                </a:extLst>
              </a:tr>
              <a:tr h="360000">
                <a:tc>
                  <a:txBody>
                    <a:bodyPr/>
                    <a:lstStyle/>
                    <a:p>
                      <a:r>
                        <a:rPr lang="cs-CZ" sz="1400" dirty="0"/>
                        <a:t>35</a:t>
                      </a:r>
                    </a:p>
                  </a:txBody>
                  <a:tcPr/>
                </a:tc>
                <a:tc>
                  <a:txBody>
                    <a:bodyPr/>
                    <a:lstStyle/>
                    <a:p>
                      <a:r>
                        <a:rPr lang="cs-CZ" sz="1400" dirty="0"/>
                        <a:t>Celočíselné dělení a modulo</a:t>
                      </a:r>
                    </a:p>
                  </a:txBody>
                  <a:tcPr/>
                </a:tc>
                <a:extLst>
                  <a:ext uri="{0D108BD9-81ED-4DB2-BD59-A6C34878D82A}">
                    <a16:rowId xmlns:a16="http://schemas.microsoft.com/office/drawing/2014/main" val="2005494934"/>
                  </a:ext>
                </a:extLst>
              </a:tr>
              <a:tr h="360000">
                <a:tc>
                  <a:txBody>
                    <a:bodyPr/>
                    <a:lstStyle/>
                    <a:p>
                      <a:r>
                        <a:rPr lang="cs-CZ" sz="1400" dirty="0"/>
                        <a:t>36</a:t>
                      </a:r>
                    </a:p>
                  </a:txBody>
                  <a:tcPr/>
                </a:tc>
                <a:tc>
                  <a:txBody>
                    <a:bodyPr/>
                    <a:lstStyle/>
                    <a:p>
                      <a:r>
                        <a:rPr lang="cs-CZ" sz="1400" dirty="0"/>
                        <a:t>Celočíselné dělení a modulo – úkol</a:t>
                      </a:r>
                    </a:p>
                  </a:txBody>
                  <a:tcPr/>
                </a:tc>
                <a:extLst>
                  <a:ext uri="{0D108BD9-81ED-4DB2-BD59-A6C34878D82A}">
                    <a16:rowId xmlns:a16="http://schemas.microsoft.com/office/drawing/2014/main" val="2813964689"/>
                  </a:ext>
                </a:extLst>
              </a:tr>
              <a:tr h="360000">
                <a:tc>
                  <a:txBody>
                    <a:bodyPr/>
                    <a:lstStyle/>
                    <a:p>
                      <a:r>
                        <a:rPr lang="cs-CZ" sz="1400" dirty="0"/>
                        <a:t>37</a:t>
                      </a:r>
                    </a:p>
                  </a:txBody>
                  <a:tcPr/>
                </a:tc>
                <a:tc>
                  <a:txBody>
                    <a:bodyPr/>
                    <a:lstStyle/>
                    <a:p>
                      <a:r>
                        <a:rPr lang="cs-CZ" sz="1400" dirty="0"/>
                        <a:t>Projekt – </a:t>
                      </a:r>
                      <a:r>
                        <a:rPr lang="cs-CZ" sz="1400" dirty="0" err="1"/>
                        <a:t>Final</a:t>
                      </a:r>
                      <a:r>
                        <a:rPr lang="cs-CZ" sz="1400" dirty="0"/>
                        <a:t> boss</a:t>
                      </a:r>
                    </a:p>
                  </a:txBody>
                  <a:tcPr/>
                </a:tc>
                <a:extLst>
                  <a:ext uri="{0D108BD9-81ED-4DB2-BD59-A6C34878D82A}">
                    <a16:rowId xmlns:a16="http://schemas.microsoft.com/office/drawing/2014/main" val="2629746308"/>
                  </a:ext>
                </a:extLst>
              </a:tr>
            </a:tbl>
          </a:graphicData>
        </a:graphic>
      </p:graphicFrame>
      <p:sp>
        <p:nvSpPr>
          <p:cNvPr id="7" name="TextovéPole 6">
            <a:extLst>
              <a:ext uri="{FF2B5EF4-FFF2-40B4-BE49-F238E27FC236}">
                <a16:creationId xmlns:a16="http://schemas.microsoft.com/office/drawing/2014/main" id="{D381E727-E5C2-3DF1-5015-CF4F3DC2B563}"/>
              </a:ext>
            </a:extLst>
          </p:cNvPr>
          <p:cNvSpPr txBox="1"/>
          <p:nvPr/>
        </p:nvSpPr>
        <p:spPr>
          <a:xfrm>
            <a:off x="387624" y="439174"/>
            <a:ext cx="11497867" cy="1200329"/>
          </a:xfrm>
          <a:prstGeom prst="rect">
            <a:avLst/>
          </a:prstGeom>
          <a:noFill/>
        </p:spPr>
        <p:txBody>
          <a:bodyPr wrap="square">
            <a:spAutoFit/>
          </a:bodyPr>
          <a:lstStyle/>
          <a:p>
            <a:r>
              <a:rPr lang="cs-CZ" sz="1200" b="0" i="0" dirty="0">
                <a:effectLst/>
                <a:latin typeface="Roboto" panose="02000000000000000000" pitchFamily="2" charset="0"/>
              </a:rPr>
              <a:t>Seznámíte se s vývojovými diagramy a postupně začnete procházet pokročilejšími koncepty, které vás připraví na samostatný vývoj vlastních programů. Kurz se zaměřuje na programovací jazyk Python, ve kterém začnete od úplných základů, jako je tvorba proměnných, práce se základními datovými typy a zpracování uživatelských vstupů, až se postupně propracujete k pokročilejším tématům, jako jsou cykly, tvorba vlastních funkcí, logické operátory a ošetření výjimek. Po každé úloze vás čeká menší projekt, ve kterém si můžete procvičit vaše znalosti. Tyto projekty jsou navrženy v duchu RPG hry, kde vaše postava plní různé úkoly a účastní se různých soubojů. Nezáleží na tom, jestli máte s programováním předchozí zkušenosti či nikoliv, na konci tohoto kurzu budete připraveni samostatně vytvářet vlastní programy v Pythonu.</a:t>
            </a:r>
            <a:endParaRPr lang="cs-CZ" sz="1200" dirty="0"/>
          </a:p>
        </p:txBody>
      </p:sp>
    </p:spTree>
    <p:extLst>
      <p:ext uri="{BB962C8B-B14F-4D97-AF65-F5344CB8AC3E}">
        <p14:creationId xmlns:p14="http://schemas.microsoft.com/office/powerpoint/2010/main" val="2997255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a:extLst>
              <a:ext uri="{FF2B5EF4-FFF2-40B4-BE49-F238E27FC236}">
                <a16:creationId xmlns:a16="http://schemas.microsoft.com/office/drawing/2014/main" id="{7E1AC634-28B9-F3CA-AC45-E1A2290839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418864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Skupina 3">
            <a:extLst>
              <a:ext uri="{FF2B5EF4-FFF2-40B4-BE49-F238E27FC236}">
                <a16:creationId xmlns:a16="http://schemas.microsoft.com/office/drawing/2014/main" id="{24955223-61EF-7DDA-AC28-C93955733393}"/>
              </a:ext>
            </a:extLst>
          </p:cNvPr>
          <p:cNvGrpSpPr/>
          <p:nvPr/>
        </p:nvGrpSpPr>
        <p:grpSpPr>
          <a:xfrm>
            <a:off x="548639" y="1248354"/>
            <a:ext cx="1272209" cy="580445"/>
            <a:chOff x="548640" y="477078"/>
            <a:chExt cx="1272209" cy="580445"/>
          </a:xfrm>
        </p:grpSpPr>
        <p:sp>
          <p:nvSpPr>
            <p:cNvPr id="2" name="Vývojový diagram: spojnice 1">
              <a:extLst>
                <a:ext uri="{FF2B5EF4-FFF2-40B4-BE49-F238E27FC236}">
                  <a16:creationId xmlns:a16="http://schemas.microsoft.com/office/drawing/2014/main" id="{8DFE5271-45F4-2488-A578-E9D7CAFF602D}"/>
                </a:ext>
              </a:extLst>
            </p:cNvPr>
            <p:cNvSpPr/>
            <p:nvPr/>
          </p:nvSpPr>
          <p:spPr>
            <a:xfrm>
              <a:off x="548640" y="477078"/>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TextovéPole 2">
              <a:extLst>
                <a:ext uri="{FF2B5EF4-FFF2-40B4-BE49-F238E27FC236}">
                  <a16:creationId xmlns:a16="http://schemas.microsoft.com/office/drawing/2014/main" id="{3B995B9D-264D-E07F-CC8A-3E58F459B4A0}"/>
                </a:ext>
              </a:extLst>
            </p:cNvPr>
            <p:cNvSpPr txBox="1"/>
            <p:nvPr/>
          </p:nvSpPr>
          <p:spPr>
            <a:xfrm>
              <a:off x="811033" y="613411"/>
              <a:ext cx="747422" cy="307777"/>
            </a:xfrm>
            <a:prstGeom prst="rect">
              <a:avLst/>
            </a:prstGeom>
            <a:noFill/>
          </p:spPr>
          <p:txBody>
            <a:bodyPr wrap="square" rtlCol="0">
              <a:spAutoFit/>
            </a:bodyPr>
            <a:lstStyle/>
            <a:p>
              <a:r>
                <a:rPr lang="cs-CZ" sz="1400" dirty="0"/>
                <a:t>Začátek</a:t>
              </a:r>
            </a:p>
          </p:txBody>
        </p:sp>
      </p:grpSp>
      <p:grpSp>
        <p:nvGrpSpPr>
          <p:cNvPr id="8" name="Skupina 7">
            <a:extLst>
              <a:ext uri="{FF2B5EF4-FFF2-40B4-BE49-F238E27FC236}">
                <a16:creationId xmlns:a16="http://schemas.microsoft.com/office/drawing/2014/main" id="{9523FEAE-F73C-881E-9396-F06A4817A6F6}"/>
              </a:ext>
            </a:extLst>
          </p:cNvPr>
          <p:cNvGrpSpPr/>
          <p:nvPr/>
        </p:nvGrpSpPr>
        <p:grpSpPr>
          <a:xfrm>
            <a:off x="548639" y="1999752"/>
            <a:ext cx="1272209" cy="580445"/>
            <a:chOff x="564543" y="1383527"/>
            <a:chExt cx="1272209" cy="580445"/>
          </a:xfrm>
        </p:grpSpPr>
        <p:sp>
          <p:nvSpPr>
            <p:cNvPr id="6" name="Vývojový diagram: spojnice 5">
              <a:extLst>
                <a:ext uri="{FF2B5EF4-FFF2-40B4-BE49-F238E27FC236}">
                  <a16:creationId xmlns:a16="http://schemas.microsoft.com/office/drawing/2014/main" id="{679C6B6C-B3C2-6816-5A61-A9C50BFB9CA9}"/>
                </a:ext>
              </a:extLst>
            </p:cNvPr>
            <p:cNvSpPr/>
            <p:nvPr/>
          </p:nvSpPr>
          <p:spPr>
            <a:xfrm>
              <a:off x="564543" y="1383527"/>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TextovéPole 6">
              <a:extLst>
                <a:ext uri="{FF2B5EF4-FFF2-40B4-BE49-F238E27FC236}">
                  <a16:creationId xmlns:a16="http://schemas.microsoft.com/office/drawing/2014/main" id="{9B83A3DB-FC31-2C99-9155-F290366A77B7}"/>
                </a:ext>
              </a:extLst>
            </p:cNvPr>
            <p:cNvSpPr txBox="1"/>
            <p:nvPr/>
          </p:nvSpPr>
          <p:spPr>
            <a:xfrm>
              <a:off x="866692" y="1519860"/>
              <a:ext cx="636104" cy="307777"/>
            </a:xfrm>
            <a:prstGeom prst="rect">
              <a:avLst/>
            </a:prstGeom>
            <a:noFill/>
          </p:spPr>
          <p:txBody>
            <a:bodyPr wrap="square" rtlCol="0">
              <a:spAutoFit/>
            </a:bodyPr>
            <a:lstStyle/>
            <a:p>
              <a:r>
                <a:rPr lang="cs-CZ" sz="1400" dirty="0"/>
                <a:t>Konec</a:t>
              </a:r>
            </a:p>
          </p:txBody>
        </p:sp>
      </p:grpSp>
      <p:sp>
        <p:nvSpPr>
          <p:cNvPr id="9" name="Vývojový diagram: postup 8">
            <a:extLst>
              <a:ext uri="{FF2B5EF4-FFF2-40B4-BE49-F238E27FC236}">
                <a16:creationId xmlns:a16="http://schemas.microsoft.com/office/drawing/2014/main" id="{62B8B525-6579-C524-1F96-0FEF405C3568}"/>
              </a:ext>
            </a:extLst>
          </p:cNvPr>
          <p:cNvSpPr/>
          <p:nvPr/>
        </p:nvSpPr>
        <p:spPr>
          <a:xfrm>
            <a:off x="3204376" y="1956021"/>
            <a:ext cx="1876507" cy="667910"/>
          </a:xfrm>
          <a:prstGeom prst="flowChartProcess">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 name="Vývojový diagram: rozhodnutí 9">
            <a:extLst>
              <a:ext uri="{FF2B5EF4-FFF2-40B4-BE49-F238E27FC236}">
                <a16:creationId xmlns:a16="http://schemas.microsoft.com/office/drawing/2014/main" id="{3A31EB6E-68F3-D9F7-0BEA-5494B6C3EFD2}"/>
              </a:ext>
            </a:extLst>
          </p:cNvPr>
          <p:cNvSpPr/>
          <p:nvPr/>
        </p:nvSpPr>
        <p:spPr>
          <a:xfrm>
            <a:off x="3307742" y="3049325"/>
            <a:ext cx="1773141" cy="787179"/>
          </a:xfrm>
          <a:prstGeom prst="flowChartDecision">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Vývojový diagram: údaje 10">
            <a:extLst>
              <a:ext uri="{FF2B5EF4-FFF2-40B4-BE49-F238E27FC236}">
                <a16:creationId xmlns:a16="http://schemas.microsoft.com/office/drawing/2014/main" id="{42E96F8E-5A8D-5B02-9CE1-17F17CD9F55D}"/>
              </a:ext>
            </a:extLst>
          </p:cNvPr>
          <p:cNvSpPr/>
          <p:nvPr/>
        </p:nvSpPr>
        <p:spPr>
          <a:xfrm>
            <a:off x="3204376" y="4253948"/>
            <a:ext cx="1979874" cy="564543"/>
          </a:xfrm>
          <a:prstGeom prst="flowChartInputOutp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 name="TextovéPole 11">
            <a:extLst>
              <a:ext uri="{FF2B5EF4-FFF2-40B4-BE49-F238E27FC236}">
                <a16:creationId xmlns:a16="http://schemas.microsoft.com/office/drawing/2014/main" id="{B40850DF-B06E-0F64-10CF-1D1A7D5FADD9}"/>
              </a:ext>
            </a:extLst>
          </p:cNvPr>
          <p:cNvSpPr txBox="1"/>
          <p:nvPr/>
        </p:nvSpPr>
        <p:spPr>
          <a:xfrm>
            <a:off x="3457491" y="2136087"/>
            <a:ext cx="1370275" cy="307777"/>
          </a:xfrm>
          <a:prstGeom prst="rect">
            <a:avLst/>
          </a:prstGeom>
          <a:noFill/>
        </p:spPr>
        <p:txBody>
          <a:bodyPr wrap="square" rtlCol="0">
            <a:spAutoFit/>
          </a:bodyPr>
          <a:lstStyle/>
          <a:p>
            <a:pPr algn="ctr"/>
            <a:r>
              <a:rPr lang="cs-CZ" sz="1400" dirty="0"/>
              <a:t>Text</a:t>
            </a:r>
          </a:p>
        </p:txBody>
      </p:sp>
      <p:sp>
        <p:nvSpPr>
          <p:cNvPr id="13" name="TextovéPole 12">
            <a:extLst>
              <a:ext uri="{FF2B5EF4-FFF2-40B4-BE49-F238E27FC236}">
                <a16:creationId xmlns:a16="http://schemas.microsoft.com/office/drawing/2014/main" id="{770B9213-FF6F-93A2-8D21-53EF6A6331BC}"/>
              </a:ext>
            </a:extLst>
          </p:cNvPr>
          <p:cNvSpPr txBox="1"/>
          <p:nvPr/>
        </p:nvSpPr>
        <p:spPr>
          <a:xfrm>
            <a:off x="3457491" y="3289025"/>
            <a:ext cx="1370275" cy="307777"/>
          </a:xfrm>
          <a:prstGeom prst="rect">
            <a:avLst/>
          </a:prstGeom>
          <a:noFill/>
        </p:spPr>
        <p:txBody>
          <a:bodyPr wrap="square" rtlCol="0">
            <a:spAutoFit/>
          </a:bodyPr>
          <a:lstStyle/>
          <a:p>
            <a:pPr algn="ctr"/>
            <a:r>
              <a:rPr lang="cs-CZ" sz="1400" dirty="0"/>
              <a:t>Podmínka</a:t>
            </a:r>
          </a:p>
        </p:txBody>
      </p:sp>
      <p:sp>
        <p:nvSpPr>
          <p:cNvPr id="14" name="TextovéPole 13">
            <a:extLst>
              <a:ext uri="{FF2B5EF4-FFF2-40B4-BE49-F238E27FC236}">
                <a16:creationId xmlns:a16="http://schemas.microsoft.com/office/drawing/2014/main" id="{860B01A1-D477-DFD0-CFA0-45F9DED100B3}"/>
              </a:ext>
            </a:extLst>
          </p:cNvPr>
          <p:cNvSpPr txBox="1"/>
          <p:nvPr/>
        </p:nvSpPr>
        <p:spPr>
          <a:xfrm>
            <a:off x="3509174" y="4382330"/>
            <a:ext cx="1370275" cy="307777"/>
          </a:xfrm>
          <a:prstGeom prst="rect">
            <a:avLst/>
          </a:prstGeom>
          <a:noFill/>
        </p:spPr>
        <p:txBody>
          <a:bodyPr wrap="square" rtlCol="0">
            <a:spAutoFit/>
          </a:bodyPr>
          <a:lstStyle/>
          <a:p>
            <a:pPr algn="ctr"/>
            <a:r>
              <a:rPr lang="cs-CZ" sz="1400" dirty="0"/>
              <a:t>Příkaz</a:t>
            </a:r>
          </a:p>
        </p:txBody>
      </p:sp>
      <p:sp>
        <p:nvSpPr>
          <p:cNvPr id="15" name="TextovéPole 14">
            <a:extLst>
              <a:ext uri="{FF2B5EF4-FFF2-40B4-BE49-F238E27FC236}">
                <a16:creationId xmlns:a16="http://schemas.microsoft.com/office/drawing/2014/main" id="{B258A1A6-27A7-5B76-9ADA-766524093DC9}"/>
              </a:ext>
            </a:extLst>
          </p:cNvPr>
          <p:cNvSpPr txBox="1"/>
          <p:nvPr/>
        </p:nvSpPr>
        <p:spPr>
          <a:xfrm>
            <a:off x="564543" y="633694"/>
            <a:ext cx="5017273" cy="369332"/>
          </a:xfrm>
          <a:prstGeom prst="rect">
            <a:avLst/>
          </a:prstGeom>
          <a:noFill/>
        </p:spPr>
        <p:txBody>
          <a:bodyPr wrap="square" rtlCol="0">
            <a:spAutoFit/>
          </a:bodyPr>
          <a:lstStyle/>
          <a:p>
            <a:r>
              <a:rPr lang="cs-CZ" dirty="0"/>
              <a:t>Pro kopírování do vytvářených vývojových diagramů</a:t>
            </a:r>
          </a:p>
        </p:txBody>
      </p:sp>
      <p:cxnSp>
        <p:nvCxnSpPr>
          <p:cNvPr id="17" name="Přímá spojnice 16">
            <a:extLst>
              <a:ext uri="{FF2B5EF4-FFF2-40B4-BE49-F238E27FC236}">
                <a16:creationId xmlns:a16="http://schemas.microsoft.com/office/drawing/2014/main" id="{1DF1E389-FCEE-3C36-CB83-C66D29A5B3DF}"/>
              </a:ext>
            </a:extLst>
          </p:cNvPr>
          <p:cNvCxnSpPr/>
          <p:nvPr/>
        </p:nvCxnSpPr>
        <p:spPr>
          <a:xfrm flipV="1">
            <a:off x="6162261" y="2136087"/>
            <a:ext cx="3570136" cy="36000"/>
          </a:xfrm>
          <a:prstGeom prst="line">
            <a:avLst/>
          </a:prstGeom>
        </p:spPr>
        <p:style>
          <a:lnRef idx="1">
            <a:schemeClr val="dk1"/>
          </a:lnRef>
          <a:fillRef idx="0">
            <a:schemeClr val="dk1"/>
          </a:fillRef>
          <a:effectRef idx="0">
            <a:schemeClr val="dk1"/>
          </a:effectRef>
          <a:fontRef idx="minor">
            <a:schemeClr val="tx1"/>
          </a:fontRef>
        </p:style>
      </p:cxnSp>
      <p:cxnSp>
        <p:nvCxnSpPr>
          <p:cNvPr id="19" name="Přímá spojnice 18">
            <a:extLst>
              <a:ext uri="{FF2B5EF4-FFF2-40B4-BE49-F238E27FC236}">
                <a16:creationId xmlns:a16="http://schemas.microsoft.com/office/drawing/2014/main" id="{6B06BB56-77A1-7DBB-E5FF-9E71854E9AD8}"/>
              </a:ext>
            </a:extLst>
          </p:cNvPr>
          <p:cNvCxnSpPr/>
          <p:nvPr/>
        </p:nvCxnSpPr>
        <p:spPr>
          <a:xfrm>
            <a:off x="7792278" y="2443864"/>
            <a:ext cx="0" cy="1539739"/>
          </a:xfrm>
          <a:prstGeom prst="line">
            <a:avLst/>
          </a:prstGeom>
        </p:spPr>
        <p:style>
          <a:lnRef idx="1">
            <a:schemeClr val="dk1"/>
          </a:lnRef>
          <a:fillRef idx="0">
            <a:schemeClr val="dk1"/>
          </a:fillRef>
          <a:effectRef idx="0">
            <a:schemeClr val="dk1"/>
          </a:effectRef>
          <a:fontRef idx="minor">
            <a:schemeClr val="tx1"/>
          </a:fontRef>
        </p:style>
      </p:cxnSp>
      <p:cxnSp>
        <p:nvCxnSpPr>
          <p:cNvPr id="21" name="Přímá spojnice se šipkou 20">
            <a:extLst>
              <a:ext uri="{FF2B5EF4-FFF2-40B4-BE49-F238E27FC236}">
                <a16:creationId xmlns:a16="http://schemas.microsoft.com/office/drawing/2014/main" id="{50B133EF-EDB9-795D-141C-FF38C53CC501}"/>
              </a:ext>
            </a:extLst>
          </p:cNvPr>
          <p:cNvCxnSpPr/>
          <p:nvPr/>
        </p:nvCxnSpPr>
        <p:spPr>
          <a:xfrm flipV="1">
            <a:off x="6305384" y="4762831"/>
            <a:ext cx="1137037"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 name="Přímá spojnice se šipkou 21">
            <a:extLst>
              <a:ext uri="{FF2B5EF4-FFF2-40B4-BE49-F238E27FC236}">
                <a16:creationId xmlns:a16="http://schemas.microsoft.com/office/drawing/2014/main" id="{FFB69C42-8D26-7E52-449C-C25D07A942C4}"/>
              </a:ext>
            </a:extLst>
          </p:cNvPr>
          <p:cNvCxnSpPr>
            <a:cxnSpLocks/>
          </p:cNvCxnSpPr>
          <p:nvPr/>
        </p:nvCxnSpPr>
        <p:spPr>
          <a:xfrm rot="10800000" flipV="1">
            <a:off x="8841850" y="4818491"/>
            <a:ext cx="1137037"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4" name="Přímá spojnice se šipkou 23">
            <a:extLst>
              <a:ext uri="{FF2B5EF4-FFF2-40B4-BE49-F238E27FC236}">
                <a16:creationId xmlns:a16="http://schemas.microsoft.com/office/drawing/2014/main" id="{243A04FF-45F0-039A-5BBB-787832915D12}"/>
              </a:ext>
            </a:extLst>
          </p:cNvPr>
          <p:cNvCxnSpPr/>
          <p:nvPr/>
        </p:nvCxnSpPr>
        <p:spPr>
          <a:xfrm>
            <a:off x="7824083" y="4690107"/>
            <a:ext cx="0" cy="136365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5" name="Přímá spojnice se šipkou 24">
            <a:extLst>
              <a:ext uri="{FF2B5EF4-FFF2-40B4-BE49-F238E27FC236}">
                <a16:creationId xmlns:a16="http://schemas.microsoft.com/office/drawing/2014/main" id="{17F79DA8-C166-62B6-8870-C726AE016797}"/>
              </a:ext>
            </a:extLst>
          </p:cNvPr>
          <p:cNvCxnSpPr>
            <a:cxnSpLocks/>
          </p:cNvCxnSpPr>
          <p:nvPr/>
        </p:nvCxnSpPr>
        <p:spPr>
          <a:xfrm rot="10800000">
            <a:off x="8372723" y="4690107"/>
            <a:ext cx="0" cy="136365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6" name="TextovéPole 25">
            <a:extLst>
              <a:ext uri="{FF2B5EF4-FFF2-40B4-BE49-F238E27FC236}">
                <a16:creationId xmlns:a16="http://schemas.microsoft.com/office/drawing/2014/main" id="{2EAAC550-3CAA-AC1B-5A1D-6FAB40E3F637}"/>
              </a:ext>
            </a:extLst>
          </p:cNvPr>
          <p:cNvSpPr txBox="1"/>
          <p:nvPr/>
        </p:nvSpPr>
        <p:spPr>
          <a:xfrm>
            <a:off x="4251298" y="6389681"/>
            <a:ext cx="3689405" cy="369332"/>
          </a:xfrm>
          <a:prstGeom prst="rect">
            <a:avLst/>
          </a:prstGeom>
          <a:noFill/>
        </p:spPr>
        <p:txBody>
          <a:bodyPr wrap="square" rtlCol="0">
            <a:spAutoFit/>
          </a:bodyPr>
          <a:lstStyle/>
          <a:p>
            <a:r>
              <a:rPr lang="cs-CZ" dirty="0"/>
              <a:t>Velikosti a délky uprav podle potřeby</a:t>
            </a:r>
          </a:p>
        </p:txBody>
      </p:sp>
      <p:grpSp>
        <p:nvGrpSpPr>
          <p:cNvPr id="39" name="Skupina 38">
            <a:extLst>
              <a:ext uri="{FF2B5EF4-FFF2-40B4-BE49-F238E27FC236}">
                <a16:creationId xmlns:a16="http://schemas.microsoft.com/office/drawing/2014/main" id="{CF6A5B1B-94CD-2A24-9D72-52534891818A}"/>
              </a:ext>
            </a:extLst>
          </p:cNvPr>
          <p:cNvGrpSpPr/>
          <p:nvPr/>
        </p:nvGrpSpPr>
        <p:grpSpPr>
          <a:xfrm>
            <a:off x="548638" y="2840604"/>
            <a:ext cx="1272209" cy="580445"/>
            <a:chOff x="548638" y="2840604"/>
            <a:chExt cx="1272209" cy="580445"/>
          </a:xfrm>
        </p:grpSpPr>
        <p:sp>
          <p:nvSpPr>
            <p:cNvPr id="28" name="Vývojový diagram: spojnice 27">
              <a:extLst>
                <a:ext uri="{FF2B5EF4-FFF2-40B4-BE49-F238E27FC236}">
                  <a16:creationId xmlns:a16="http://schemas.microsoft.com/office/drawing/2014/main" id="{8BF1253C-BE15-6B2E-036B-BD6D24E90A26}"/>
                </a:ext>
              </a:extLst>
            </p:cNvPr>
            <p:cNvSpPr/>
            <p:nvPr/>
          </p:nvSpPr>
          <p:spPr>
            <a:xfrm>
              <a:off x="548638" y="2840604"/>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TextovéPole 28">
              <a:extLst>
                <a:ext uri="{FF2B5EF4-FFF2-40B4-BE49-F238E27FC236}">
                  <a16:creationId xmlns:a16="http://schemas.microsoft.com/office/drawing/2014/main" id="{B842D9FF-43A4-8880-4290-EAC67B9E4C67}"/>
                </a:ext>
              </a:extLst>
            </p:cNvPr>
            <p:cNvSpPr txBox="1"/>
            <p:nvPr/>
          </p:nvSpPr>
          <p:spPr>
            <a:xfrm>
              <a:off x="850787" y="2976937"/>
              <a:ext cx="636104" cy="307777"/>
            </a:xfrm>
            <a:prstGeom prst="rect">
              <a:avLst/>
            </a:prstGeom>
            <a:noFill/>
          </p:spPr>
          <p:txBody>
            <a:bodyPr wrap="square" rtlCol="0">
              <a:spAutoFit/>
            </a:bodyPr>
            <a:lstStyle/>
            <a:p>
              <a:pPr algn="ctr"/>
              <a:r>
                <a:rPr lang="cs-CZ" sz="1400" dirty="0"/>
                <a:t>Z</a:t>
              </a:r>
            </a:p>
          </p:txBody>
        </p:sp>
      </p:grpSp>
      <p:grpSp>
        <p:nvGrpSpPr>
          <p:cNvPr id="30" name="Skupina 29">
            <a:extLst>
              <a:ext uri="{FF2B5EF4-FFF2-40B4-BE49-F238E27FC236}">
                <a16:creationId xmlns:a16="http://schemas.microsoft.com/office/drawing/2014/main" id="{A81F8413-0937-9BA9-2E7B-F7217E1C8790}"/>
              </a:ext>
            </a:extLst>
          </p:cNvPr>
          <p:cNvGrpSpPr/>
          <p:nvPr/>
        </p:nvGrpSpPr>
        <p:grpSpPr>
          <a:xfrm>
            <a:off x="548638" y="3673503"/>
            <a:ext cx="1272209" cy="580445"/>
            <a:chOff x="564543" y="1383527"/>
            <a:chExt cx="1272209" cy="580445"/>
          </a:xfrm>
        </p:grpSpPr>
        <p:sp>
          <p:nvSpPr>
            <p:cNvPr id="31" name="Vývojový diagram: spojnice 30">
              <a:extLst>
                <a:ext uri="{FF2B5EF4-FFF2-40B4-BE49-F238E27FC236}">
                  <a16:creationId xmlns:a16="http://schemas.microsoft.com/office/drawing/2014/main" id="{19A2F687-7AFA-C0A7-BF43-DC2429F09AEA}"/>
                </a:ext>
              </a:extLst>
            </p:cNvPr>
            <p:cNvSpPr/>
            <p:nvPr/>
          </p:nvSpPr>
          <p:spPr>
            <a:xfrm>
              <a:off x="564543" y="1383527"/>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2" name="TextovéPole 31">
              <a:extLst>
                <a:ext uri="{FF2B5EF4-FFF2-40B4-BE49-F238E27FC236}">
                  <a16:creationId xmlns:a16="http://schemas.microsoft.com/office/drawing/2014/main" id="{6585D56A-9514-F0DB-A4D9-69E82C453AD7}"/>
                </a:ext>
              </a:extLst>
            </p:cNvPr>
            <p:cNvSpPr txBox="1"/>
            <p:nvPr/>
          </p:nvSpPr>
          <p:spPr>
            <a:xfrm>
              <a:off x="866692" y="1519860"/>
              <a:ext cx="636104" cy="307777"/>
            </a:xfrm>
            <a:prstGeom prst="rect">
              <a:avLst/>
            </a:prstGeom>
            <a:noFill/>
          </p:spPr>
          <p:txBody>
            <a:bodyPr wrap="square" rtlCol="0">
              <a:spAutoFit/>
            </a:bodyPr>
            <a:lstStyle/>
            <a:p>
              <a:pPr algn="ctr"/>
              <a:r>
                <a:rPr lang="cs-CZ" sz="1400" dirty="0"/>
                <a:t>K</a:t>
              </a:r>
            </a:p>
          </p:txBody>
        </p:sp>
      </p:grpSp>
      <p:grpSp>
        <p:nvGrpSpPr>
          <p:cNvPr id="33" name="Skupina 32">
            <a:extLst>
              <a:ext uri="{FF2B5EF4-FFF2-40B4-BE49-F238E27FC236}">
                <a16:creationId xmlns:a16="http://schemas.microsoft.com/office/drawing/2014/main" id="{E5FC8EFF-F077-36D2-26DC-34A8BE64943F}"/>
              </a:ext>
            </a:extLst>
          </p:cNvPr>
          <p:cNvGrpSpPr/>
          <p:nvPr/>
        </p:nvGrpSpPr>
        <p:grpSpPr>
          <a:xfrm>
            <a:off x="548637" y="4536218"/>
            <a:ext cx="1272209" cy="580445"/>
            <a:chOff x="564543" y="1383527"/>
            <a:chExt cx="1272209" cy="580445"/>
          </a:xfrm>
        </p:grpSpPr>
        <p:sp>
          <p:nvSpPr>
            <p:cNvPr id="34" name="Vývojový diagram: spojnice 33">
              <a:extLst>
                <a:ext uri="{FF2B5EF4-FFF2-40B4-BE49-F238E27FC236}">
                  <a16:creationId xmlns:a16="http://schemas.microsoft.com/office/drawing/2014/main" id="{ED8EC49C-045D-8155-06BC-51BD36470A6B}"/>
                </a:ext>
              </a:extLst>
            </p:cNvPr>
            <p:cNvSpPr/>
            <p:nvPr/>
          </p:nvSpPr>
          <p:spPr>
            <a:xfrm>
              <a:off x="564543" y="1383527"/>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5" name="TextovéPole 34">
              <a:extLst>
                <a:ext uri="{FF2B5EF4-FFF2-40B4-BE49-F238E27FC236}">
                  <a16:creationId xmlns:a16="http://schemas.microsoft.com/office/drawing/2014/main" id="{7806A9F4-6BD6-15D6-5480-00698A9BC11D}"/>
                </a:ext>
              </a:extLst>
            </p:cNvPr>
            <p:cNvSpPr txBox="1"/>
            <p:nvPr/>
          </p:nvSpPr>
          <p:spPr>
            <a:xfrm>
              <a:off x="866692" y="1519860"/>
              <a:ext cx="636104" cy="307777"/>
            </a:xfrm>
            <a:prstGeom prst="rect">
              <a:avLst/>
            </a:prstGeom>
            <a:noFill/>
          </p:spPr>
          <p:txBody>
            <a:bodyPr wrap="square" rtlCol="0">
              <a:spAutoFit/>
            </a:bodyPr>
            <a:lstStyle/>
            <a:p>
              <a:pPr algn="ctr"/>
              <a:r>
                <a:rPr lang="cs-CZ" sz="1400" dirty="0"/>
                <a:t>Start</a:t>
              </a:r>
            </a:p>
          </p:txBody>
        </p:sp>
      </p:grpSp>
      <p:grpSp>
        <p:nvGrpSpPr>
          <p:cNvPr id="36" name="Skupina 35">
            <a:extLst>
              <a:ext uri="{FF2B5EF4-FFF2-40B4-BE49-F238E27FC236}">
                <a16:creationId xmlns:a16="http://schemas.microsoft.com/office/drawing/2014/main" id="{12DFEB56-EAF5-5037-A78C-20F59E46C9FB}"/>
              </a:ext>
            </a:extLst>
          </p:cNvPr>
          <p:cNvGrpSpPr/>
          <p:nvPr/>
        </p:nvGrpSpPr>
        <p:grpSpPr>
          <a:xfrm>
            <a:off x="564543" y="5371932"/>
            <a:ext cx="1272209" cy="580445"/>
            <a:chOff x="564543" y="1383527"/>
            <a:chExt cx="1272209" cy="580445"/>
          </a:xfrm>
        </p:grpSpPr>
        <p:sp>
          <p:nvSpPr>
            <p:cNvPr id="37" name="Vývojový diagram: spojnice 36">
              <a:extLst>
                <a:ext uri="{FF2B5EF4-FFF2-40B4-BE49-F238E27FC236}">
                  <a16:creationId xmlns:a16="http://schemas.microsoft.com/office/drawing/2014/main" id="{1356F62A-8895-7E24-C702-65E47954F9DC}"/>
                </a:ext>
              </a:extLst>
            </p:cNvPr>
            <p:cNvSpPr/>
            <p:nvPr/>
          </p:nvSpPr>
          <p:spPr>
            <a:xfrm>
              <a:off x="564543" y="1383527"/>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8" name="TextovéPole 37">
              <a:extLst>
                <a:ext uri="{FF2B5EF4-FFF2-40B4-BE49-F238E27FC236}">
                  <a16:creationId xmlns:a16="http://schemas.microsoft.com/office/drawing/2014/main" id="{925ABC00-C40F-B77C-B334-6EB69B36FC70}"/>
                </a:ext>
              </a:extLst>
            </p:cNvPr>
            <p:cNvSpPr txBox="1"/>
            <p:nvPr/>
          </p:nvSpPr>
          <p:spPr>
            <a:xfrm>
              <a:off x="866692" y="1519860"/>
              <a:ext cx="636104" cy="307777"/>
            </a:xfrm>
            <a:prstGeom prst="rect">
              <a:avLst/>
            </a:prstGeom>
            <a:noFill/>
          </p:spPr>
          <p:txBody>
            <a:bodyPr wrap="square" rtlCol="0">
              <a:spAutoFit/>
            </a:bodyPr>
            <a:lstStyle/>
            <a:p>
              <a:pPr algn="ctr"/>
              <a:r>
                <a:rPr lang="cs-CZ" sz="1400" dirty="0"/>
                <a:t>End</a:t>
              </a:r>
            </a:p>
          </p:txBody>
        </p:sp>
      </p:grpSp>
    </p:spTree>
    <p:extLst>
      <p:ext uri="{BB962C8B-B14F-4D97-AF65-F5344CB8AC3E}">
        <p14:creationId xmlns:p14="http://schemas.microsoft.com/office/powerpoint/2010/main" val="1146024553"/>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511</TotalTime>
  <Words>1116</Words>
  <Application>Microsoft Office PowerPoint</Application>
  <PresentationFormat>Širokoúhlá obrazovka</PresentationFormat>
  <Paragraphs>210</Paragraphs>
  <Slides>10</Slides>
  <Notes>1</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10</vt:i4>
      </vt:variant>
    </vt:vector>
  </HeadingPairs>
  <TitlesOfParts>
    <vt:vector size="16" baseType="lpstr">
      <vt:lpstr>Arial</vt:lpstr>
      <vt:lpstr>Arial Unicode MS</vt:lpstr>
      <vt:lpstr>Calibri</vt:lpstr>
      <vt:lpstr>Calibri Light</vt:lpstr>
      <vt:lpstr>Roboto</vt:lpstr>
      <vt:lpstr>Motiv Office</vt:lpstr>
      <vt:lpstr>Grafický zápis algoritmu – vývojový diagram INV 301</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Vývojové diagramy IKT 201</dc:title>
  <dc:creator>Karel Sixl</dc:creator>
  <cp:lastModifiedBy>Karel Sixl</cp:lastModifiedBy>
  <cp:revision>29</cp:revision>
  <dcterms:created xsi:type="dcterms:W3CDTF">2026-08-22T10:44:33Z</dcterms:created>
  <dcterms:modified xsi:type="dcterms:W3CDTF">2026-08-27T09:47:36Z</dcterms:modified>
</cp:coreProperties>
</file>