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5B12EEA-45CB-491B-9A69-E95C803BFC0D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C7E330B-6DD0-4BCB-A42D-8768CA8680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i="1" dirty="0" smtClean="0"/>
              <a:t>Věřím, že hledat krásná slova je lepší než zabíjet a vraždit.</a:t>
            </a:r>
          </a:p>
          <a:p>
            <a:pPr algn="l"/>
            <a:r>
              <a:rPr lang="cs-CZ" i="1" dirty="0" smtClean="0"/>
              <a:t>                                                     </a:t>
            </a:r>
            <a:r>
              <a:rPr lang="cs-CZ" i="1" dirty="0" err="1" smtClean="0"/>
              <a:t>J.Seifert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Literární druhy a žánry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DRUHY: lyrika – lyrický mluvčí</a:t>
            </a:r>
            <a:r>
              <a:rPr lang="cs-CZ" dirty="0" smtClean="0"/>
              <a:t> – přírodní, milostná, vlastenecká, intimní, úvahová…</a:t>
            </a:r>
          </a:p>
          <a:p>
            <a:r>
              <a:rPr lang="cs-CZ" b="1" dirty="0" smtClean="0"/>
              <a:t>e</a:t>
            </a:r>
            <a:r>
              <a:rPr lang="cs-CZ" b="1" dirty="0" smtClean="0"/>
              <a:t>pika</a:t>
            </a:r>
            <a:r>
              <a:rPr lang="cs-CZ" dirty="0" smtClean="0"/>
              <a:t> – </a:t>
            </a:r>
            <a:r>
              <a:rPr lang="cs-CZ" b="1" dirty="0" err="1" smtClean="0"/>
              <a:t>ich</a:t>
            </a:r>
            <a:r>
              <a:rPr lang="cs-CZ" b="1" dirty="0" smtClean="0"/>
              <a:t> – forma, </a:t>
            </a:r>
            <a:r>
              <a:rPr lang="cs-CZ" b="1" dirty="0" err="1" smtClean="0"/>
              <a:t>er</a:t>
            </a:r>
            <a:r>
              <a:rPr lang="cs-CZ" b="1" dirty="0" smtClean="0"/>
              <a:t> – forma</a:t>
            </a:r>
            <a:endParaRPr lang="cs-CZ" dirty="0" smtClean="0"/>
          </a:p>
          <a:p>
            <a:r>
              <a:rPr lang="cs-CZ" b="1" dirty="0" smtClean="0"/>
              <a:t>d</a:t>
            </a:r>
            <a:r>
              <a:rPr lang="cs-CZ" b="1" dirty="0" smtClean="0"/>
              <a:t>rama – dialog</a:t>
            </a:r>
          </a:p>
          <a:p>
            <a:r>
              <a:rPr lang="cs-CZ" b="1" dirty="0" smtClean="0"/>
              <a:t>FORMA ----- </a:t>
            </a:r>
            <a:r>
              <a:rPr lang="cs-CZ" dirty="0" smtClean="0"/>
              <a:t>VE VERŠÍCH --- V PRÓZE</a:t>
            </a:r>
            <a:endParaRPr lang="cs-CZ" b="1" dirty="0" smtClean="0"/>
          </a:p>
          <a:p>
            <a:r>
              <a:rPr lang="cs-CZ" b="1" dirty="0" smtClean="0"/>
              <a:t>ŽÁNRY:</a:t>
            </a:r>
            <a:r>
              <a:rPr lang="cs-CZ" dirty="0" smtClean="0"/>
              <a:t> </a:t>
            </a:r>
          </a:p>
          <a:p>
            <a:r>
              <a:rPr lang="cs-CZ" b="1" dirty="0" smtClean="0"/>
              <a:t>e</a:t>
            </a:r>
            <a:r>
              <a:rPr lang="cs-CZ" b="1" dirty="0" smtClean="0"/>
              <a:t>pika</a:t>
            </a:r>
            <a:r>
              <a:rPr lang="cs-CZ" dirty="0" smtClean="0"/>
              <a:t> – epos, román, povídka, bajka, pověst…</a:t>
            </a:r>
          </a:p>
          <a:p>
            <a:r>
              <a:rPr lang="cs-CZ" b="1" dirty="0" smtClean="0"/>
              <a:t>lyrika</a:t>
            </a:r>
            <a:r>
              <a:rPr lang="cs-CZ" dirty="0" smtClean="0"/>
              <a:t> – píseň, óda, elegie, sonet…</a:t>
            </a:r>
          </a:p>
          <a:p>
            <a:r>
              <a:rPr lang="cs-CZ" dirty="0" smtClean="0"/>
              <a:t>l</a:t>
            </a:r>
            <a:r>
              <a:rPr lang="cs-CZ" dirty="0" smtClean="0"/>
              <a:t>yrickoepické žánry – balada, romance</a:t>
            </a:r>
            <a:r>
              <a:rPr lang="cs-CZ" smtClean="0"/>
              <a:t>, poéma…</a:t>
            </a:r>
            <a:endParaRPr lang="cs-CZ" dirty="0" smtClean="0"/>
          </a:p>
          <a:p>
            <a:r>
              <a:rPr lang="cs-CZ" b="1" dirty="0" smtClean="0"/>
              <a:t>d</a:t>
            </a:r>
            <a:r>
              <a:rPr lang="cs-CZ" b="1" dirty="0" smtClean="0"/>
              <a:t>rama – </a:t>
            </a:r>
            <a:r>
              <a:rPr lang="cs-CZ" dirty="0" smtClean="0"/>
              <a:t>komedie, tragédie, tragikomedie, fraška…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krásná  x  věcná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</a:t>
            </a:r>
            <a:r>
              <a:rPr lang="cs-CZ" dirty="0" smtClean="0"/>
              <a:t>ubjektivnost   x    objektivnost</a:t>
            </a:r>
          </a:p>
          <a:p>
            <a:r>
              <a:rPr lang="cs-CZ" dirty="0" err="1"/>
              <a:t>z</a:t>
            </a:r>
            <a:r>
              <a:rPr lang="cs-CZ" dirty="0" err="1" smtClean="0"/>
              <a:t>ážitkovost</a:t>
            </a:r>
            <a:r>
              <a:rPr lang="cs-CZ" dirty="0" smtClean="0"/>
              <a:t>       x    informativnost</a:t>
            </a:r>
          </a:p>
          <a:p>
            <a:r>
              <a:rPr lang="cs-CZ" dirty="0"/>
              <a:t>a</a:t>
            </a:r>
            <a:r>
              <a:rPr lang="cs-CZ" dirty="0" smtClean="0"/>
              <a:t>bstrakce         x    konkrétnost</a:t>
            </a:r>
          </a:p>
          <a:p>
            <a:r>
              <a:rPr lang="cs-CZ" dirty="0"/>
              <a:t>f</a:t>
            </a:r>
            <a:r>
              <a:rPr lang="cs-CZ" dirty="0" smtClean="0"/>
              <a:t>iktivnost          x    faktičnost</a:t>
            </a:r>
          </a:p>
          <a:p>
            <a:r>
              <a:rPr lang="cs-CZ" dirty="0"/>
              <a:t>e</a:t>
            </a:r>
            <a:r>
              <a:rPr lang="cs-CZ" dirty="0" smtClean="0"/>
              <a:t>stetičnost       x    praktičnost</a:t>
            </a:r>
          </a:p>
          <a:p>
            <a:endParaRPr lang="cs-CZ" dirty="0"/>
          </a:p>
          <a:p>
            <a:r>
              <a:rPr lang="cs-CZ" dirty="0"/>
              <a:t>k</a:t>
            </a:r>
            <a:r>
              <a:rPr lang="cs-CZ" dirty="0" smtClean="0"/>
              <a:t>rásná lit. = beletrie, dělí se na </a:t>
            </a:r>
            <a:r>
              <a:rPr lang="cs-CZ" i="1" dirty="0" smtClean="0"/>
              <a:t>uměleckou a populární lit.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umělecká x populární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   náročný čtenář          x          masový čtenář</a:t>
            </a:r>
          </a:p>
          <a:p>
            <a:pPr>
              <a:buNone/>
            </a:pPr>
            <a:r>
              <a:rPr lang="cs-CZ" dirty="0" smtClean="0"/>
              <a:t>( koncentrace, aktivita             zábava, pasivita)</a:t>
            </a:r>
          </a:p>
          <a:p>
            <a:r>
              <a:rPr lang="cs-CZ" dirty="0" smtClean="0"/>
              <a:t>  tvůrčí hodnota            x        technická kvalita</a:t>
            </a:r>
          </a:p>
          <a:p>
            <a:r>
              <a:rPr lang="cs-CZ" dirty="0"/>
              <a:t> </a:t>
            </a:r>
            <a:r>
              <a:rPr lang="cs-CZ" dirty="0" smtClean="0"/>
              <a:t>  výpověď                      x            komerce</a:t>
            </a:r>
          </a:p>
          <a:p>
            <a:pPr>
              <a:buNone/>
            </a:pPr>
            <a:r>
              <a:rPr lang="cs-CZ" dirty="0" smtClean="0"/>
              <a:t>( autor důležitější než žánr    </a:t>
            </a:r>
            <a:r>
              <a:rPr lang="cs-CZ" dirty="0" err="1" smtClean="0"/>
              <a:t>žánr</a:t>
            </a:r>
            <a:r>
              <a:rPr lang="cs-CZ" dirty="0" smtClean="0"/>
              <a:t> důležitější …)</a:t>
            </a:r>
          </a:p>
          <a:p>
            <a:r>
              <a:rPr lang="cs-CZ" dirty="0"/>
              <a:t>j</a:t>
            </a:r>
            <a:r>
              <a:rPr lang="cs-CZ" dirty="0" smtClean="0"/>
              <a:t>edinečnost, hloubka   x   sériovost, plošnost</a:t>
            </a:r>
          </a:p>
          <a:p>
            <a:pPr>
              <a:buNone/>
            </a:pPr>
            <a:r>
              <a:rPr lang="cs-CZ" b="1" i="1" dirty="0" smtClean="0"/>
              <a:t>Popularita neznamená oblíbenost (i umělecká literatura může být oblíbená!)</a:t>
            </a:r>
            <a:r>
              <a:rPr lang="cs-CZ" dirty="0" smtClean="0"/>
              <a:t>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Populární literatura (x kýč)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</a:t>
            </a:r>
            <a:r>
              <a:rPr lang="cs-CZ" dirty="0" smtClean="0"/>
              <a:t>jednodušující, předvídatelná</a:t>
            </a:r>
          </a:p>
          <a:p>
            <a:r>
              <a:rPr lang="cs-CZ" dirty="0"/>
              <a:t>d</a:t>
            </a:r>
            <a:r>
              <a:rPr lang="cs-CZ" dirty="0" smtClean="0"/>
              <a:t>ůraz na děj, jednoznačné vyznění, základní emoce</a:t>
            </a:r>
          </a:p>
          <a:p>
            <a:r>
              <a:rPr lang="cs-CZ" dirty="0"/>
              <a:t>s</a:t>
            </a:r>
            <a:r>
              <a:rPr lang="cs-CZ" dirty="0" smtClean="0"/>
              <a:t>louží nenáročnému čtenáři k oddechu a zábavě (nemusíme přemýšlet)</a:t>
            </a:r>
          </a:p>
          <a:p>
            <a:r>
              <a:rPr lang="cs-CZ" b="1" dirty="0"/>
              <a:t>k</a:t>
            </a:r>
            <a:r>
              <a:rPr lang="cs-CZ" b="1" dirty="0" smtClean="0"/>
              <a:t>ýč</a:t>
            </a:r>
            <a:r>
              <a:rPr lang="cs-CZ" dirty="0" smtClean="0"/>
              <a:t> – není populární lit. x kýč předstírá uměleckost – svou prázdnotu maskuje zdobností, „hraje na city“, hraje si na mystičnost (např. </a:t>
            </a:r>
            <a:r>
              <a:rPr lang="cs-CZ" dirty="0" err="1" smtClean="0"/>
              <a:t>Coelho</a:t>
            </a:r>
            <a:r>
              <a:rPr lang="cs-CZ" dirty="0" smtClean="0"/>
              <a:t>)</a:t>
            </a:r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44</TotalTime>
  <Words>245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Administrativní</vt:lpstr>
      <vt:lpstr>LITERATURA</vt:lpstr>
      <vt:lpstr>Literární druhy a žánry</vt:lpstr>
      <vt:lpstr>Literatura krásná  x  věcná</vt:lpstr>
      <vt:lpstr>Literatura umělecká x populární</vt:lpstr>
      <vt:lpstr>Populární literatura (x kýč)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</dc:title>
  <dc:creator>Alena</dc:creator>
  <cp:lastModifiedBy>Alena</cp:lastModifiedBy>
  <cp:revision>5</cp:revision>
  <dcterms:created xsi:type="dcterms:W3CDTF">2010-09-08T19:09:56Z</dcterms:created>
  <dcterms:modified xsi:type="dcterms:W3CDTF">2013-09-13T05:00:53Z</dcterms:modified>
</cp:coreProperties>
</file>