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4630400" cy="8229600"/>
  <p:notesSz cx="8229600" cy="14630400"/>
  <p:embeddedFontLst>
    <p:embeddedFont>
      <p:font typeface="Host Grotesk Medium" panose="020B0604020202020204" charset="-18"/>
      <p:regular r:id="rId18"/>
    </p:embeddedFont>
    <p:embeddedFont>
      <p:font typeface="Roboto" panose="02000000000000000000" pitchFamily="2" charset="0"/>
      <p:regular r:id="rId19"/>
      <p:bold r:id="rId20"/>
      <p:italic r:id="rId21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3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0169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svg"/><Relationship Id="rId5" Type="http://schemas.openxmlformats.org/officeDocument/2006/relationships/image" Target="../media/image7.sv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Relationship Id="rId9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738080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Endoskopie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3655814"/>
            <a:ext cx="75564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 řeckého </a:t>
            </a:r>
            <a:r>
              <a:rPr lang="en-US" sz="155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= uvnitř, </a:t>
            </a:r>
            <a:r>
              <a:rPr lang="en-US" sz="155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skopein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= dívati se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6280190" y="4251127"/>
            <a:ext cx="7556421" cy="12403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9750"/>
              </a:lnSpc>
              <a:buNone/>
            </a:pPr>
            <a:r>
              <a:rPr lang="en-US" sz="7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Dívati se dovnitř</a:t>
            </a:r>
            <a:endParaRPr lang="en-US" sz="7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51397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Co je endoskopie?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747724"/>
            <a:ext cx="763202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Endoskopie je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vyšetřovací metoda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která umožňuje přímé pozorování dutých orgánů a tělních dutin pomocí specializovaného přístroje zvaného endoskop.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793790" y="3521631"/>
            <a:ext cx="7632025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Tato moderní diagnostická technika revolucionalizovala medicínu tím, že umožňuje lékařům vidět přímo do lidského těla bez nutnosti velkých chirurgických zásahů. Endoskopie kombinuje optickou technologii s precizními nástroji pro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diagnostiku i léčbu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4890849"/>
            <a:ext cx="763202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Název metody i přístroje se odvozuje od vyšetřované oblasti - například gastroskop pro žaludek, kolonoskop pro tlusté střevo.</a:t>
            </a:r>
            <a:endParaRPr lang="en-US" sz="155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7543" y="2792373"/>
            <a:ext cx="4926568" cy="356246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015014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Tři typy endoskopů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3031927"/>
            <a:ext cx="4215289" cy="3182660"/>
          </a:xfrm>
          <a:prstGeom prst="roundRect">
            <a:avLst>
              <a:gd name="adj" fmla="val 261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99768" y="323790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Rigidní endoskopy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999768" y="3667125"/>
            <a:ext cx="380333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Neohebné trubice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 klasickou čočkou na konci. Osvětlení pomocí miniaturní žárovky nebo studeného světla vedeného skelnými vlákny.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999768" y="4976813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Rektoskop pro vyšetření rekta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999768" y="5343882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Esofagoskop pro jícen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999768" y="5710952"/>
            <a:ext cx="380333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Laparoskop pro dutinu břišní</a:t>
            </a:r>
            <a:endParaRPr lang="en-US" sz="1550" dirty="0"/>
          </a:p>
        </p:txBody>
      </p:sp>
      <p:sp>
        <p:nvSpPr>
          <p:cNvPr id="9" name="Shape 7"/>
          <p:cNvSpPr/>
          <p:nvPr/>
        </p:nvSpPr>
        <p:spPr>
          <a:xfrm>
            <a:off x="5207437" y="3031927"/>
            <a:ext cx="4215408" cy="3182660"/>
          </a:xfrm>
          <a:prstGeom prst="roundRect">
            <a:avLst>
              <a:gd name="adj" fmla="val 261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13415" y="323790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Flexibilní fibroskopy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5413415" y="3667125"/>
            <a:ext cx="3803452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Ohebné přístroje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 vláknovou optikou a soustavou čoček pro zvětšení obrazu. Obsahují světlovodná vlákna, pracovní kanál a ocelová lanka.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5413415" y="4976813"/>
            <a:ext cx="380345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Gastroskopy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5413415" y="5343882"/>
            <a:ext cx="380345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Kolonoskopy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5413415" y="5710952"/>
            <a:ext cx="380345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Bronchoskopy</a:t>
            </a:r>
            <a:endParaRPr lang="en-US" sz="1550" dirty="0"/>
          </a:p>
        </p:txBody>
      </p:sp>
      <p:sp>
        <p:nvSpPr>
          <p:cNvPr id="15" name="Shape 13"/>
          <p:cNvSpPr/>
          <p:nvPr/>
        </p:nvSpPr>
        <p:spPr>
          <a:xfrm>
            <a:off x="9621203" y="3031927"/>
            <a:ext cx="4215289" cy="3182660"/>
          </a:xfrm>
          <a:prstGeom prst="roundRect">
            <a:avLst>
              <a:gd name="adj" fmla="val 2619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9827181" y="3237905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Videoskopy</a:t>
            </a:r>
            <a:endParaRPr lang="en-US" sz="1950" dirty="0"/>
          </a:p>
        </p:txBody>
      </p:sp>
      <p:sp>
        <p:nvSpPr>
          <p:cNvPr id="17" name="Text 15"/>
          <p:cNvSpPr/>
          <p:nvPr/>
        </p:nvSpPr>
        <p:spPr>
          <a:xfrm>
            <a:off x="9827181" y="3667125"/>
            <a:ext cx="3803333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Pracují na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mikroelektronickém principu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Elektrický senzor na konci trubice přenáší obraz do mikropočítače a zobrazuje ho na obrazovce.</a:t>
            </a:r>
            <a:endParaRPr lang="en-US" sz="1550" dirty="0"/>
          </a:p>
        </p:txBody>
      </p:sp>
      <p:sp>
        <p:nvSpPr>
          <p:cNvPr id="18" name="Text 16"/>
          <p:cNvSpPr/>
          <p:nvPr/>
        </p:nvSpPr>
        <p:spPr>
          <a:xfrm>
            <a:off x="9827181" y="4976813"/>
            <a:ext cx="380333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Nejmodernější typ endoskopů s vysokým rozlišením a možností digitálního zpracování obrazu.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0484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105745"/>
            <a:ext cx="7326987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Anatomie flexibilního endoskopu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4221837"/>
            <a:ext cx="3668078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Proximální konec (u lékaře)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793790" y="4792266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Okulár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pro pozorování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793790" y="5159335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Mechanické ovladače pro ohýbání distálního konce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793790" y="5526405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Vyústění světlovodných vláken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793790" y="5893475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Přívody vody a vzduchu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7564874" y="4221837"/>
            <a:ext cx="3824883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Distální konec (v pacientovi)</a:t>
            </a:r>
            <a:endParaRPr lang="en-US" sz="2300" dirty="0"/>
          </a:p>
        </p:txBody>
      </p:sp>
      <p:sp>
        <p:nvSpPr>
          <p:cNvPr id="10" name="Text 7"/>
          <p:cNvSpPr/>
          <p:nvPr/>
        </p:nvSpPr>
        <p:spPr>
          <a:xfrm>
            <a:off x="7564874" y="4792266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Objektiv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pro snímání obrazu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7564874" y="5159335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Otvory osvětlovacích svazků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7564874" y="5526405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Otvory pracovního kanálu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7564874" y="5893475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Otvory pro přívod vody a vzduchu</a:t>
            </a:r>
            <a:endParaRPr lang="en-US" sz="1550" dirty="0"/>
          </a:p>
        </p:txBody>
      </p:sp>
      <p:sp>
        <p:nvSpPr>
          <p:cNvPr id="14" name="Shape 11"/>
          <p:cNvSpPr/>
          <p:nvPr/>
        </p:nvSpPr>
        <p:spPr>
          <a:xfrm>
            <a:off x="793790" y="6483787"/>
            <a:ext cx="13042821" cy="1120973"/>
          </a:xfrm>
          <a:prstGeom prst="roundRect">
            <a:avLst>
              <a:gd name="adj" fmla="val 7436"/>
            </a:avLst>
          </a:prstGeom>
          <a:solidFill>
            <a:srgbClr val="C6E4EB"/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148" y="6771442"/>
            <a:ext cx="248007" cy="198358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1438513" y="6731675"/>
            <a:ext cx="12199739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Vlastní hadice obsahuje dva svazky světlovodných vláken, trubice pro vzduch a vodu, pracovní kanál pro nástroje a ocelová lanka pro ohýbání.</a:t>
            </a:r>
            <a:endParaRPr lang="en-US" sz="15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95400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Využití endoskopie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793790" y="2312313"/>
            <a:ext cx="6422231" cy="4621887"/>
          </a:xfrm>
          <a:prstGeom prst="roundRect">
            <a:avLst>
              <a:gd name="adj" fmla="val 2374"/>
            </a:avLst>
          </a:prstGeom>
          <a:solidFill>
            <a:srgbClr val="FAF9F5"/>
          </a:solidFill>
          <a:ln w="22860">
            <a:solidFill>
              <a:srgbClr val="95CCD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770930" y="2312313"/>
            <a:ext cx="91440" cy="4621887"/>
          </a:xfrm>
          <a:prstGeom prst="roundRect">
            <a:avLst>
              <a:gd name="adj" fmla="val 91163"/>
            </a:avLst>
          </a:prstGeom>
          <a:solidFill>
            <a:srgbClr val="95CCDA"/>
          </a:solidFill>
          <a:ln/>
        </p:spPr>
      </p:sp>
      <p:sp>
        <p:nvSpPr>
          <p:cNvPr id="5" name="Text 3"/>
          <p:cNvSpPr/>
          <p:nvPr/>
        </p:nvSpPr>
        <p:spPr>
          <a:xfrm>
            <a:off x="1083588" y="253353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Diagnostické využití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1083588" y="2962751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Přímý barevný pohled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na vyšetřovanou oblast v reálném čase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1083588" y="3329821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Odběr vzorku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pro histologické vyšetření (biopsie)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1083588" y="3696891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Odsávání a vstřikování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tekutiny (laváž - proplachování)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1083588" y="4063960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Přesnější než RTG vyšetření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7414379" y="2312313"/>
            <a:ext cx="6422231" cy="4621887"/>
          </a:xfrm>
          <a:prstGeom prst="roundRect">
            <a:avLst>
              <a:gd name="adj" fmla="val 2374"/>
            </a:avLst>
          </a:prstGeom>
          <a:solidFill>
            <a:srgbClr val="FAF9F5"/>
          </a:solidFill>
          <a:ln w="22860">
            <a:solidFill>
              <a:srgbClr val="C3643D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7391519" y="2312313"/>
            <a:ext cx="91440" cy="4621887"/>
          </a:xfrm>
          <a:prstGeom prst="roundRect">
            <a:avLst>
              <a:gd name="adj" fmla="val 91163"/>
            </a:avLst>
          </a:prstGeom>
          <a:solidFill>
            <a:srgbClr val="C3643D"/>
          </a:solidFill>
          <a:ln/>
        </p:spPr>
      </p:sp>
      <p:sp>
        <p:nvSpPr>
          <p:cNvPr id="12" name="Text 10"/>
          <p:cNvSpPr/>
          <p:nvPr/>
        </p:nvSpPr>
        <p:spPr>
          <a:xfrm>
            <a:off x="7704177" y="253353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Terapeutické využití</a:t>
            </a:r>
            <a:endParaRPr lang="en-US" sz="1950" dirty="0"/>
          </a:p>
        </p:txBody>
      </p:sp>
      <p:sp>
        <p:nvSpPr>
          <p:cNvPr id="13" name="Text 11"/>
          <p:cNvSpPr/>
          <p:nvPr/>
        </p:nvSpPr>
        <p:spPr>
          <a:xfrm>
            <a:off x="7704177" y="2962751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Malé výkony: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7704177" y="3379470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Odstranění cizích těles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7704177" y="3746540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Odstranění polypů a nádorů laserem</a:t>
            </a:r>
            <a:endParaRPr lang="en-US" sz="1550" dirty="0"/>
          </a:p>
        </p:txBody>
      </p:sp>
      <p:sp>
        <p:nvSpPr>
          <p:cNvPr id="16" name="Text 14"/>
          <p:cNvSpPr/>
          <p:nvPr/>
        </p:nvSpPr>
        <p:spPr>
          <a:xfrm>
            <a:off x="7704177" y="4113609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Zástava krvácení elektrokauterem</a:t>
            </a:r>
            <a:endParaRPr lang="en-US" sz="1550" dirty="0"/>
          </a:p>
        </p:txBody>
      </p:sp>
      <p:sp>
        <p:nvSpPr>
          <p:cNvPr id="17" name="Text 15"/>
          <p:cNvSpPr/>
          <p:nvPr/>
        </p:nvSpPr>
        <p:spPr>
          <a:xfrm>
            <a:off x="7704177" y="4480679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Roztahování zúžení balónkem</a:t>
            </a:r>
            <a:endParaRPr lang="en-US" sz="1550" dirty="0"/>
          </a:p>
        </p:txBody>
      </p:sp>
      <p:sp>
        <p:nvSpPr>
          <p:cNvPr id="18" name="Text 16"/>
          <p:cNvSpPr/>
          <p:nvPr/>
        </p:nvSpPr>
        <p:spPr>
          <a:xfrm>
            <a:off x="7704177" y="4847749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Aplikace stentů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7704177" y="5264467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Velké výkony:</a:t>
            </a:r>
            <a:endParaRPr lang="en-US" sz="1550" dirty="0"/>
          </a:p>
        </p:txBody>
      </p:sp>
      <p:sp>
        <p:nvSpPr>
          <p:cNvPr id="20" name="Text 18"/>
          <p:cNvSpPr/>
          <p:nvPr/>
        </p:nvSpPr>
        <p:spPr>
          <a:xfrm>
            <a:off x="7704177" y="5681186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Appendektomie, cholecystektomie</a:t>
            </a:r>
            <a:endParaRPr lang="en-US" sz="1550" dirty="0"/>
          </a:p>
        </p:txBody>
      </p:sp>
      <p:sp>
        <p:nvSpPr>
          <p:cNvPr id="21" name="Text 19"/>
          <p:cNvSpPr/>
          <p:nvPr/>
        </p:nvSpPr>
        <p:spPr>
          <a:xfrm>
            <a:off x="7704177" y="6048256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LAHV, operace jícnu</a:t>
            </a:r>
            <a:endParaRPr lang="en-US" sz="1550" dirty="0"/>
          </a:p>
        </p:txBody>
      </p:sp>
      <p:sp>
        <p:nvSpPr>
          <p:cNvPr id="22" name="Text 20"/>
          <p:cNvSpPr/>
          <p:nvPr/>
        </p:nvSpPr>
        <p:spPr>
          <a:xfrm>
            <a:off x="7704177" y="6415326"/>
            <a:ext cx="591121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Videoasistovaná hrudní chirurgie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195357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485430"/>
            <a:ext cx="5211961" cy="465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650"/>
              </a:lnSpc>
              <a:buNone/>
            </a:pPr>
            <a:r>
              <a:rPr lang="en-US" sz="2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Endoskopie v různých oborech</a:t>
            </a:r>
            <a:endParaRPr lang="en-US" sz="29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3790" y="3173849"/>
            <a:ext cx="372070" cy="37207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373189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Gastroenterologie</a:t>
            </a:r>
            <a:endParaRPr lang="en-US" sz="1450" dirty="0"/>
          </a:p>
        </p:txBody>
      </p:sp>
      <p:sp>
        <p:nvSpPr>
          <p:cNvPr id="6" name="Text 2"/>
          <p:cNvSpPr/>
          <p:nvPr/>
        </p:nvSpPr>
        <p:spPr>
          <a:xfrm>
            <a:off x="793790" y="4053721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Gastroskopie</a:t>
            </a:r>
            <a:endParaRPr lang="en-US" sz="1150" dirty="0"/>
          </a:p>
        </p:txBody>
      </p:sp>
      <p:sp>
        <p:nvSpPr>
          <p:cNvPr id="7" name="Text 3"/>
          <p:cNvSpPr/>
          <p:nvPr/>
        </p:nvSpPr>
        <p:spPr>
          <a:xfrm>
            <a:off x="793790" y="4328993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Kolonoskopie</a:t>
            </a:r>
            <a:endParaRPr lang="en-US" sz="1150" dirty="0"/>
          </a:p>
        </p:txBody>
      </p:sp>
      <p:sp>
        <p:nvSpPr>
          <p:cNvPr id="8" name="Text 4"/>
          <p:cNvSpPr/>
          <p:nvPr/>
        </p:nvSpPr>
        <p:spPr>
          <a:xfrm>
            <a:off x="793790" y="4604266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Rektoskopie</a:t>
            </a:r>
            <a:endParaRPr lang="en-US" sz="1150" dirty="0"/>
          </a:p>
        </p:txBody>
      </p:sp>
      <p:sp>
        <p:nvSpPr>
          <p:cNvPr id="9" name="Text 5"/>
          <p:cNvSpPr/>
          <p:nvPr/>
        </p:nvSpPr>
        <p:spPr>
          <a:xfrm>
            <a:off x="793790" y="4879538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ERCP</a:t>
            </a:r>
            <a:endParaRPr lang="en-US" sz="1150" dirty="0"/>
          </a:p>
        </p:txBody>
      </p:sp>
      <p:sp>
        <p:nvSpPr>
          <p:cNvPr id="10" name="Text 6"/>
          <p:cNvSpPr/>
          <p:nvPr/>
        </p:nvSpPr>
        <p:spPr>
          <a:xfrm>
            <a:off x="793790" y="5154811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Laparoskopie</a:t>
            </a:r>
            <a:endParaRPr lang="en-US" sz="11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408188" y="3173849"/>
            <a:ext cx="372070" cy="37207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7408188" y="373189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Plicní</a:t>
            </a:r>
            <a:endParaRPr lang="en-US" sz="1450" dirty="0"/>
          </a:p>
        </p:txBody>
      </p:sp>
      <p:sp>
        <p:nvSpPr>
          <p:cNvPr id="13" name="Text 8"/>
          <p:cNvSpPr/>
          <p:nvPr/>
        </p:nvSpPr>
        <p:spPr>
          <a:xfrm>
            <a:off x="7408188" y="4053721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Bronchoskopie</a:t>
            </a:r>
            <a:endParaRPr lang="en-US" sz="1150" dirty="0"/>
          </a:p>
        </p:txBody>
      </p:sp>
      <p:sp>
        <p:nvSpPr>
          <p:cNvPr id="14" name="Text 9"/>
          <p:cNvSpPr/>
          <p:nvPr/>
        </p:nvSpPr>
        <p:spPr>
          <a:xfrm>
            <a:off x="7408188" y="4328993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Mediastinoskopie</a:t>
            </a:r>
            <a:endParaRPr lang="en-US" sz="1150" dirty="0"/>
          </a:p>
        </p:txBody>
      </p:sp>
      <p:sp>
        <p:nvSpPr>
          <p:cNvPr id="15" name="Text 10"/>
          <p:cNvSpPr/>
          <p:nvPr/>
        </p:nvSpPr>
        <p:spPr>
          <a:xfrm>
            <a:off x="7408188" y="4604266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Thorakoskopie</a:t>
            </a:r>
            <a:endParaRPr lang="en-US" sz="1150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93790" y="5675709"/>
            <a:ext cx="372070" cy="37207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793790" y="623375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Urologie</a:t>
            </a:r>
            <a:endParaRPr lang="en-US" sz="1450" dirty="0"/>
          </a:p>
        </p:txBody>
      </p:sp>
      <p:sp>
        <p:nvSpPr>
          <p:cNvPr id="18" name="Text 12"/>
          <p:cNvSpPr/>
          <p:nvPr/>
        </p:nvSpPr>
        <p:spPr>
          <a:xfrm>
            <a:off x="793790" y="6555581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Cystoskopie</a:t>
            </a:r>
            <a:endParaRPr lang="en-US" sz="1150" dirty="0"/>
          </a:p>
        </p:txBody>
      </p:sp>
      <p:sp>
        <p:nvSpPr>
          <p:cNvPr id="19" name="Text 13"/>
          <p:cNvSpPr/>
          <p:nvPr/>
        </p:nvSpPr>
        <p:spPr>
          <a:xfrm>
            <a:off x="793790" y="6830854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Fluorescenční cystoskopie</a:t>
            </a:r>
            <a:endParaRPr lang="en-US" sz="115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408188" y="5675709"/>
            <a:ext cx="372070" cy="372070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7408188" y="6233755"/>
            <a:ext cx="1860590" cy="2325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4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Gynekologie</a:t>
            </a:r>
            <a:endParaRPr lang="en-US" sz="1450" dirty="0"/>
          </a:p>
        </p:txBody>
      </p:sp>
      <p:sp>
        <p:nvSpPr>
          <p:cNvPr id="22" name="Text 15"/>
          <p:cNvSpPr/>
          <p:nvPr/>
        </p:nvSpPr>
        <p:spPr>
          <a:xfrm>
            <a:off x="7408188" y="6555581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Kolposkopie</a:t>
            </a:r>
            <a:endParaRPr lang="en-US" sz="1150" dirty="0"/>
          </a:p>
        </p:txBody>
      </p:sp>
      <p:sp>
        <p:nvSpPr>
          <p:cNvPr id="23" name="Text 16"/>
          <p:cNvSpPr/>
          <p:nvPr/>
        </p:nvSpPr>
        <p:spPr>
          <a:xfrm>
            <a:off x="7408188" y="6830854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Laparoskopie</a:t>
            </a:r>
            <a:endParaRPr lang="en-US" sz="1150" dirty="0"/>
          </a:p>
        </p:txBody>
      </p:sp>
      <p:sp>
        <p:nvSpPr>
          <p:cNvPr id="24" name="Text 17"/>
          <p:cNvSpPr/>
          <p:nvPr/>
        </p:nvSpPr>
        <p:spPr>
          <a:xfrm>
            <a:off x="7408188" y="7106126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Hysteroskopie</a:t>
            </a:r>
            <a:endParaRPr lang="en-US" sz="1150" dirty="0"/>
          </a:p>
        </p:txBody>
      </p:sp>
      <p:sp>
        <p:nvSpPr>
          <p:cNvPr id="25" name="Text 18"/>
          <p:cNvSpPr/>
          <p:nvPr/>
        </p:nvSpPr>
        <p:spPr>
          <a:xfrm>
            <a:off x="7408188" y="7381399"/>
            <a:ext cx="6428423" cy="2232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75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Cystoskopie</a:t>
            </a:r>
            <a:endParaRPr lang="en-US" sz="11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830586"/>
            <a:ext cx="5081945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Kontraindikace a rizika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946678"/>
            <a:ext cx="3926324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Kdy endoskopii neprovádíme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793790" y="3517106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Nespolupracující pacient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nelze zajistit bezpečný průběh výkonu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793790" y="3884176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Těžký stav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pacienta - šok, akutní infarkt myokardu, těžká dušnost</a:t>
            </a:r>
            <a:endParaRPr lang="en-US" sz="1550" dirty="0"/>
          </a:p>
        </p:txBody>
      </p:sp>
      <p:sp>
        <p:nvSpPr>
          <p:cNvPr id="6" name="Text 4"/>
          <p:cNvSpPr/>
          <p:nvPr/>
        </p:nvSpPr>
        <p:spPr>
          <a:xfrm>
            <a:off x="793790" y="4251246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Anatomické překážky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bránící zavedení přístroje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7564874" y="2946678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Možná rizika výkonu</a:t>
            </a:r>
            <a:endParaRPr lang="en-US" sz="2300" dirty="0"/>
          </a:p>
        </p:txBody>
      </p:sp>
      <p:sp>
        <p:nvSpPr>
          <p:cNvPr id="8" name="Text 6"/>
          <p:cNvSpPr/>
          <p:nvPr/>
        </p:nvSpPr>
        <p:spPr>
          <a:xfrm>
            <a:off x="7564874" y="3517106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Perforace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vyšetřovaného orgánu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7564874" y="3884176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Infekce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při nedostatečné dezinfekci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564874" y="4251246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Exacerbace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latentní infekce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564874" y="4618315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Bakteriémie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7564874" y="4985385"/>
            <a:ext cx="62793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Komplikace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spojené s premedikací</a:t>
            </a:r>
            <a:endParaRPr lang="en-US" sz="1550" dirty="0"/>
          </a:p>
        </p:txBody>
      </p:sp>
      <p:sp>
        <p:nvSpPr>
          <p:cNvPr id="13" name="Shape 11"/>
          <p:cNvSpPr/>
          <p:nvPr/>
        </p:nvSpPr>
        <p:spPr>
          <a:xfrm>
            <a:off x="793790" y="5575697"/>
            <a:ext cx="13042821" cy="823317"/>
          </a:xfrm>
          <a:prstGeom prst="roundRect">
            <a:avLst>
              <a:gd name="adj" fmla="val 10125"/>
            </a:avLst>
          </a:prstGeom>
          <a:solidFill>
            <a:srgbClr val="C6E4EB"/>
          </a:solidFill>
          <a:ln/>
        </p:spPr>
      </p:sp>
      <p:pic>
        <p:nvPicPr>
          <p:cNvPr id="1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48" y="5863352"/>
            <a:ext cx="248007" cy="198358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1438513" y="5823585"/>
            <a:ext cx="12199739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Endoskopie je invazivní vyšetření vyžadující pečlivé zvážení benefit-riziko poměru a dodržení všech bezpečnostních postupů.</a:t>
            </a:r>
            <a:endParaRPr lang="en-US" sz="15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448395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Gastroskopie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280190" y="2147768"/>
            <a:ext cx="335089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Esofagogastroduodenoskopie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6280190" y="2755583"/>
            <a:ext cx="7556421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jícnu, žaludku a dvanáctníku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pomocí flexibilního endoskopu - gastroskopu. Považována za </a:t>
            </a:r>
            <a:r>
              <a:rPr lang="en-US" sz="1550" dirty="0">
                <a:solidFill>
                  <a:srgbClr val="384653"/>
                </a:solidFill>
                <a:highlight>
                  <a:srgbClr val="95CCDA"/>
                </a:highlight>
                <a:latin typeface="Roboto" pitchFamily="34" charset="0"/>
                <a:ea typeface="Roboto" pitchFamily="34" charset="-122"/>
                <a:cs typeface="Roboto" pitchFamily="34" charset="-120"/>
              </a:rPr>
              <a:t>"zlatý standard"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pro vyšetření horní části GIT, přesnější než RTG vyšetření.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6280190" y="407015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Hlavní indikace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6280190" y="4578668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Anémie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pátrání po zdroji krvácení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6280190" y="4945737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Bolesti břicha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- zánět, vřed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6280190" y="5312807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Trávicí obtíže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6280190" y="5679877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Hematemeza, meléna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6280190" y="6046946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Přesné určení diagnózy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10308074" y="4070152"/>
            <a:ext cx="2991803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Co gastroskopie umožňuje</a:t>
            </a:r>
            <a:endParaRPr lang="en-US" sz="1950" dirty="0"/>
          </a:p>
        </p:txBody>
      </p:sp>
      <p:sp>
        <p:nvSpPr>
          <p:cNvPr id="13" name="Text 10"/>
          <p:cNvSpPr/>
          <p:nvPr/>
        </p:nvSpPr>
        <p:spPr>
          <a:xfrm>
            <a:off x="10308074" y="4578668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Ozřejmit jícnové varixy</a:t>
            </a:r>
            <a:endParaRPr lang="en-US" sz="1550" dirty="0"/>
          </a:p>
        </p:txBody>
      </p:sp>
      <p:sp>
        <p:nvSpPr>
          <p:cNvPr id="14" name="Text 11"/>
          <p:cNvSpPr/>
          <p:nvPr/>
        </p:nvSpPr>
        <p:spPr>
          <a:xfrm>
            <a:off x="10308074" y="4945737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Určit změny sliznice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10308074" y="5312807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Diagnostikovat vředy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10308074" y="5679877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Odhalit nádorové změny</a:t>
            </a:r>
            <a:endParaRPr lang="en-US" sz="1550" dirty="0"/>
          </a:p>
        </p:txBody>
      </p:sp>
      <p:sp>
        <p:nvSpPr>
          <p:cNvPr id="17" name="Text 14"/>
          <p:cNvSpPr/>
          <p:nvPr/>
        </p:nvSpPr>
        <p:spPr>
          <a:xfrm>
            <a:off x="10308074" y="6046946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Odebrat biopsii (min. 6 vzorků)</a:t>
            </a:r>
            <a:endParaRPr lang="en-US" sz="1550" dirty="0"/>
          </a:p>
        </p:txBody>
      </p:sp>
      <p:sp>
        <p:nvSpPr>
          <p:cNvPr id="18" name="Text 15"/>
          <p:cNvSpPr/>
          <p:nvPr/>
        </p:nvSpPr>
        <p:spPr>
          <a:xfrm>
            <a:off x="10308074" y="6414016"/>
            <a:ext cx="3536156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Zastavit krvácení</a:t>
            </a:r>
            <a:endParaRPr lang="en-US" sz="15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02412"/>
            <a:ext cx="5414843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na gastroskopii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2219325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01</a:t>
            </a:r>
            <a:endParaRPr lang="en-US" sz="15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533650"/>
            <a:ext cx="6422231" cy="228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3790" y="267854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Psychická příprava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793790" y="3107769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Vysvětlit pacientovi průběh výkonu, způsob anestezie hrdla, polohu při vyšetření a délku trvání (5-10 minut).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7414379" y="2219325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02</a:t>
            </a:r>
            <a:endParaRPr lang="en-US" sz="15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4379" y="2533650"/>
            <a:ext cx="6422231" cy="2286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7414379" y="267854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Odběr krve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7414379" y="3107769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KO, trombocyty, INR (Quick), krevní skupina, biochemický screening dle ordinace lékaře.</a:t>
            </a:r>
            <a:endParaRPr lang="en-US" sz="1550" dirty="0"/>
          </a:p>
        </p:txBody>
      </p:sp>
      <p:sp>
        <p:nvSpPr>
          <p:cNvPr id="11" name="Text 7"/>
          <p:cNvSpPr/>
          <p:nvPr/>
        </p:nvSpPr>
        <p:spPr>
          <a:xfrm>
            <a:off x="793790" y="4050268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03</a:t>
            </a:r>
            <a:endParaRPr lang="en-US" sz="155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4344829"/>
            <a:ext cx="6422231" cy="2286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793790" y="450949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Lačnění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793790" y="4938713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6 hodin před vyšetřením: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Nejíst, nepít, nekouřit. Pouze nejnutnější léky (na srdce, na tlak). Při odpoledním výkonu ráno jen rohlík a čaj.</a:t>
            </a:r>
            <a:endParaRPr lang="en-US" sz="1550" dirty="0"/>
          </a:p>
        </p:txBody>
      </p:sp>
      <p:sp>
        <p:nvSpPr>
          <p:cNvPr id="15" name="Text 10"/>
          <p:cNvSpPr/>
          <p:nvPr/>
        </p:nvSpPr>
        <p:spPr>
          <a:xfrm>
            <a:off x="7414379" y="4050268"/>
            <a:ext cx="198358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Light" pitchFamily="34" charset="0"/>
                <a:ea typeface="Host Grotesk Light" pitchFamily="34" charset="-122"/>
                <a:cs typeface="Host Grotesk Light" pitchFamily="34" charset="-120"/>
              </a:rPr>
              <a:t>04</a:t>
            </a:r>
            <a:endParaRPr lang="en-US" sz="1550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4379" y="4344829"/>
            <a:ext cx="6422231" cy="2286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7414379" y="4509492"/>
            <a:ext cx="334518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Bezprostředně před výkonem</a:t>
            </a:r>
            <a:endParaRPr lang="en-US" sz="1950" dirty="0"/>
          </a:p>
        </p:txBody>
      </p:sp>
      <p:sp>
        <p:nvSpPr>
          <p:cNvPr id="18" name="Text 12"/>
          <p:cNvSpPr/>
          <p:nvPr/>
        </p:nvSpPr>
        <p:spPr>
          <a:xfrm>
            <a:off x="7414379" y="4938713"/>
            <a:ext cx="642223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Premedikace (někdy sedativa jako Diazepam), vyprázdnit močový měchýř a střevo, vyjmout zubní protézu.</a:t>
            </a:r>
            <a:endParaRPr lang="en-US" sz="1550" dirty="0"/>
          </a:p>
        </p:txBody>
      </p:sp>
      <p:sp>
        <p:nvSpPr>
          <p:cNvPr id="19" name="Shape 13"/>
          <p:cNvSpPr/>
          <p:nvPr/>
        </p:nvSpPr>
        <p:spPr>
          <a:xfrm>
            <a:off x="793790" y="5866448"/>
            <a:ext cx="13042821" cy="1120973"/>
          </a:xfrm>
          <a:prstGeom prst="roundRect">
            <a:avLst>
              <a:gd name="adj" fmla="val 7436"/>
            </a:avLst>
          </a:prstGeom>
          <a:solidFill>
            <a:srgbClr val="C6E4EB"/>
          </a:solidFill>
          <a:ln/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148" y="6154103"/>
            <a:ext cx="248007" cy="198358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1438513" y="6153983"/>
            <a:ext cx="12199739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Průběh výkonu:</a:t>
            </a:r>
            <a:r>
              <a:rPr lang="en-US" sz="15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Poloha na levém boku, znecitlivění hltanu místním anestetikem (lidokain spray). Pacient musí endoskop polknout - zhluboka dýchat pomáhá.</a:t>
            </a:r>
            <a:endParaRPr lang="en-US" sz="15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0484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305175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Péče po gastroskopii</a:t>
            </a:r>
            <a:endParaRPr lang="en-US" sz="39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4222909"/>
            <a:ext cx="4347567" cy="79379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992148" y="521505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30 minut klid</a:t>
            </a:r>
            <a:endParaRPr lang="en-US" sz="1950" dirty="0"/>
          </a:p>
        </p:txBody>
      </p:sp>
      <p:sp>
        <p:nvSpPr>
          <p:cNvPr id="6" name="Text 2"/>
          <p:cNvSpPr/>
          <p:nvPr/>
        </p:nvSpPr>
        <p:spPr>
          <a:xfrm>
            <a:off x="992148" y="5644277"/>
            <a:ext cx="395085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 čekárně, kontrola a měření vitálních funkcí na oddělení i v čekárně.</a:t>
            </a:r>
            <a:endParaRPr lang="en-US" sz="15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1357" y="4222909"/>
            <a:ext cx="4347567" cy="79379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339715" y="521505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Jídlo a pití</a:t>
            </a:r>
            <a:endParaRPr lang="en-US" sz="1950" dirty="0"/>
          </a:p>
        </p:txBody>
      </p:sp>
      <p:sp>
        <p:nvSpPr>
          <p:cNvPr id="9" name="Text 4"/>
          <p:cNvSpPr/>
          <p:nvPr/>
        </p:nvSpPr>
        <p:spPr>
          <a:xfrm>
            <a:off x="5339715" y="5644277"/>
            <a:ext cx="395085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 30 minut až 4 hodiny (kvůli anestetiku v hltanu). Po biopsii nejméně 2 hodiny.</a:t>
            </a:r>
            <a:endParaRPr lang="en-US" sz="15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88924" y="4222909"/>
            <a:ext cx="4347567" cy="79379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687282" y="5215057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Omezení</a:t>
            </a:r>
            <a:endParaRPr lang="en-US" sz="1950" dirty="0"/>
          </a:p>
        </p:txBody>
      </p:sp>
      <p:sp>
        <p:nvSpPr>
          <p:cNvPr id="12" name="Text 6"/>
          <p:cNvSpPr/>
          <p:nvPr/>
        </p:nvSpPr>
        <p:spPr>
          <a:xfrm>
            <a:off x="9687282" y="5644277"/>
            <a:ext cx="395085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 zklidňující premedikaci neřídit auto po zbytek dne.</a:t>
            </a:r>
            <a:endParaRPr lang="en-US" sz="1550" dirty="0"/>
          </a:p>
        </p:txBody>
      </p:sp>
      <p:sp>
        <p:nvSpPr>
          <p:cNvPr id="13" name="Text 7"/>
          <p:cNvSpPr/>
          <p:nvPr/>
        </p:nvSpPr>
        <p:spPr>
          <a:xfrm>
            <a:off x="1091446" y="6884432"/>
            <a:ext cx="12745164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Varovné příznaky komplikací: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polykací potíže, bolest, zvýšená teplota, hematemeza, meléna - okamžitě kontaktovat lékaře!</a:t>
            </a:r>
            <a:endParaRPr lang="en-US" sz="1550" dirty="0"/>
          </a:p>
        </p:txBody>
      </p:sp>
      <p:sp>
        <p:nvSpPr>
          <p:cNvPr id="14" name="Shape 8"/>
          <p:cNvSpPr/>
          <p:nvPr/>
        </p:nvSpPr>
        <p:spPr>
          <a:xfrm>
            <a:off x="793790" y="6661190"/>
            <a:ext cx="22860" cy="744141"/>
          </a:xfrm>
          <a:prstGeom prst="rect">
            <a:avLst/>
          </a:prstGeom>
          <a:solidFill>
            <a:srgbClr val="95CCDA"/>
          </a:solidFill>
          <a:ln/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624840"/>
            <a:ext cx="3969425" cy="4961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900"/>
              </a:lnSpc>
              <a:buNone/>
            </a:pPr>
            <a:r>
              <a:rPr lang="en-US" sz="31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Kolonoskopie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6280190" y="1184434"/>
            <a:ext cx="2225159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Vyšetření tlustého střeva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6280190" y="1670566"/>
            <a:ext cx="7556421" cy="4764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Endoskopické vyšetření </a:t>
            </a:r>
            <a:r>
              <a:rPr lang="en-US" sz="12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konečníku, tlustého střeva a často i terminální části ilea</a:t>
            </a: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flexibilním kolonoskopem. Délka přístroje 160-170 cm.</a:t>
            </a:r>
            <a:endParaRPr lang="en-US" sz="1250" dirty="0"/>
          </a:p>
        </p:txBody>
      </p:sp>
      <p:sp>
        <p:nvSpPr>
          <p:cNvPr id="6" name="Shape 3"/>
          <p:cNvSpPr/>
          <p:nvPr/>
        </p:nvSpPr>
        <p:spPr>
          <a:xfrm>
            <a:off x="6280190" y="2325648"/>
            <a:ext cx="7556421" cy="2413278"/>
          </a:xfrm>
          <a:prstGeom prst="roundRect">
            <a:avLst>
              <a:gd name="adj" fmla="val 2763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61760" y="2507218"/>
            <a:ext cx="1984653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Diagnostické indikace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6461760" y="2850475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Objasnění patologického nálezu na CT/UZ</a:t>
            </a: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6461760" y="3144203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Krvácení do GIT (enterorágie, meléna)</a:t>
            </a:r>
            <a:endParaRPr lang="en-US" sz="1250" dirty="0"/>
          </a:p>
        </p:txBody>
      </p:sp>
      <p:sp>
        <p:nvSpPr>
          <p:cNvPr id="10" name="Text 7"/>
          <p:cNvSpPr/>
          <p:nvPr/>
        </p:nvSpPr>
        <p:spPr>
          <a:xfrm>
            <a:off x="6461760" y="3437930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Nevysvětlitelná anémie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6461760" y="3731657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Pozitivní test na okultní krvácení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6461760" y="4025384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Chronické střevní záněty</a:t>
            </a:r>
            <a:endParaRPr lang="en-US" sz="1250" dirty="0"/>
          </a:p>
        </p:txBody>
      </p:sp>
      <p:sp>
        <p:nvSpPr>
          <p:cNvPr id="13" name="Text 10"/>
          <p:cNvSpPr/>
          <p:nvPr/>
        </p:nvSpPr>
        <p:spPr>
          <a:xfrm>
            <a:off x="6461760" y="4319111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Pátrání po nádoru (pozitivní RA, po operaci Ca)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6280190" y="4897636"/>
            <a:ext cx="7556421" cy="2707005"/>
          </a:xfrm>
          <a:prstGeom prst="roundRect">
            <a:avLst>
              <a:gd name="adj" fmla="val 2464"/>
            </a:avLst>
          </a:prstGeom>
          <a:solidFill>
            <a:srgbClr val="FAF9F5"/>
          </a:solidFill>
          <a:ln w="22860">
            <a:solidFill>
              <a:srgbClr val="BFD3D8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6461760" y="5079206"/>
            <a:ext cx="2410301" cy="2480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Co kolonoskopie umožňuje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6461760" y="5422463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Ozřejmit střevní zánět a jeho rozsah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6461760" y="5716191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Vidět změny na sliznici (eroze, vředy, polypy, nádory)</a:t>
            </a:r>
            <a:endParaRPr lang="en-US" sz="1250" dirty="0"/>
          </a:p>
        </p:txBody>
      </p:sp>
      <p:sp>
        <p:nvSpPr>
          <p:cNvPr id="18" name="Text 15"/>
          <p:cNvSpPr/>
          <p:nvPr/>
        </p:nvSpPr>
        <p:spPr>
          <a:xfrm>
            <a:off x="6461760" y="6009918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Najít a zastavit zdroj krvácení</a:t>
            </a:r>
            <a:endParaRPr lang="en-US" sz="1250" dirty="0"/>
          </a:p>
        </p:txBody>
      </p:sp>
      <p:sp>
        <p:nvSpPr>
          <p:cNvPr id="19" name="Text 16"/>
          <p:cNvSpPr/>
          <p:nvPr/>
        </p:nvSpPr>
        <p:spPr>
          <a:xfrm>
            <a:off x="6461760" y="6303645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Odebrat biopsii</a:t>
            </a:r>
            <a:endParaRPr lang="en-US" sz="1250" dirty="0"/>
          </a:p>
        </p:txBody>
      </p:sp>
      <p:sp>
        <p:nvSpPr>
          <p:cNvPr id="20" name="Text 17"/>
          <p:cNvSpPr/>
          <p:nvPr/>
        </p:nvSpPr>
        <p:spPr>
          <a:xfrm>
            <a:off x="6461760" y="6597372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Snést polyp</a:t>
            </a:r>
            <a:endParaRPr lang="en-US" sz="1250" dirty="0"/>
          </a:p>
        </p:txBody>
      </p:sp>
      <p:sp>
        <p:nvSpPr>
          <p:cNvPr id="21" name="Text 18"/>
          <p:cNvSpPr/>
          <p:nvPr/>
        </p:nvSpPr>
        <p:spPr>
          <a:xfrm>
            <a:off x="6461760" y="6891099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Dilatovat zúžení, dávat stenty</a:t>
            </a:r>
            <a:endParaRPr lang="en-US" sz="1250" dirty="0"/>
          </a:p>
        </p:txBody>
      </p:sp>
      <p:sp>
        <p:nvSpPr>
          <p:cNvPr id="22" name="Text 19"/>
          <p:cNvSpPr/>
          <p:nvPr/>
        </p:nvSpPr>
        <p:spPr>
          <a:xfrm>
            <a:off x="6461760" y="7184827"/>
            <a:ext cx="7193280" cy="23824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1850"/>
              </a:lnSpc>
              <a:buSzPct val="100000"/>
              <a:buChar char="•"/>
            </a:pPr>
            <a:r>
              <a:rPr lang="en-US" sz="12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Extrakce cizího tělesa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629483"/>
            <a:ext cx="5458539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 na kolonoskopii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793790" y="1547217"/>
            <a:ext cx="12264985" cy="8558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6700"/>
              </a:lnSpc>
              <a:buNone/>
            </a:pPr>
            <a:r>
              <a:rPr lang="en-US" sz="53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Dokonalé vyprázdnění střeva je klíčové!</a:t>
            </a:r>
            <a:endParaRPr lang="en-US" sz="5350" dirty="0"/>
          </a:p>
        </p:txBody>
      </p:sp>
      <p:sp>
        <p:nvSpPr>
          <p:cNvPr id="4" name="Shape 2"/>
          <p:cNvSpPr/>
          <p:nvPr/>
        </p:nvSpPr>
        <p:spPr>
          <a:xfrm>
            <a:off x="7303770" y="2700695"/>
            <a:ext cx="22860" cy="4899422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5" name="Shape 3"/>
          <p:cNvSpPr/>
          <p:nvPr/>
        </p:nvSpPr>
        <p:spPr>
          <a:xfrm>
            <a:off x="6519505" y="2912507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6" name="Shape 4"/>
          <p:cNvSpPr/>
          <p:nvPr/>
        </p:nvSpPr>
        <p:spPr>
          <a:xfrm>
            <a:off x="7091958" y="2700695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166372" y="2737902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1</a:t>
            </a:r>
            <a:endParaRPr lang="en-US" sz="2300" dirty="0"/>
          </a:p>
        </p:txBody>
      </p:sp>
      <p:sp>
        <p:nvSpPr>
          <p:cNvPr id="8" name="Text 6"/>
          <p:cNvSpPr/>
          <p:nvPr/>
        </p:nvSpPr>
        <p:spPr>
          <a:xfrm>
            <a:off x="3842028" y="276891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7 dní před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793790" y="3198138"/>
            <a:ext cx="552914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Vysadit preparáty železa a antiagregancia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7515582" y="4103132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11" name="Shape 9"/>
          <p:cNvSpPr/>
          <p:nvPr/>
        </p:nvSpPr>
        <p:spPr>
          <a:xfrm>
            <a:off x="7091958" y="3891320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166372" y="3928527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2</a:t>
            </a:r>
            <a:endParaRPr lang="en-US" sz="2300" dirty="0"/>
          </a:p>
        </p:txBody>
      </p:sp>
      <p:sp>
        <p:nvSpPr>
          <p:cNvPr id="13" name="Text 11"/>
          <p:cNvSpPr/>
          <p:nvPr/>
        </p:nvSpPr>
        <p:spPr>
          <a:xfrm>
            <a:off x="8307467" y="3959543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 dny před</a:t>
            </a:r>
            <a:endParaRPr lang="en-US" sz="1950" dirty="0"/>
          </a:p>
        </p:txBody>
      </p:sp>
      <p:sp>
        <p:nvSpPr>
          <p:cNvPr id="14" name="Text 12"/>
          <p:cNvSpPr/>
          <p:nvPr/>
        </p:nvSpPr>
        <p:spPr>
          <a:xfrm>
            <a:off x="8307467" y="4388763"/>
            <a:ext cx="5529143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Bezezbytková strava, u pacientů se zácpou tekutá dieta</a:t>
            </a:r>
            <a:endParaRPr lang="en-US" sz="1550" dirty="0"/>
          </a:p>
        </p:txBody>
      </p:sp>
      <p:sp>
        <p:nvSpPr>
          <p:cNvPr id="15" name="Shape 13"/>
          <p:cNvSpPr/>
          <p:nvPr/>
        </p:nvSpPr>
        <p:spPr>
          <a:xfrm>
            <a:off x="6519505" y="5129451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16" name="Shape 14"/>
          <p:cNvSpPr/>
          <p:nvPr/>
        </p:nvSpPr>
        <p:spPr>
          <a:xfrm>
            <a:off x="7091958" y="4917638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166372" y="4954845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3</a:t>
            </a:r>
            <a:endParaRPr lang="en-US" sz="2300" dirty="0"/>
          </a:p>
        </p:txBody>
      </p:sp>
      <p:sp>
        <p:nvSpPr>
          <p:cNvPr id="18" name="Text 16"/>
          <p:cNvSpPr/>
          <p:nvPr/>
        </p:nvSpPr>
        <p:spPr>
          <a:xfrm>
            <a:off x="3842028" y="4985861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Večer před výkonem</a:t>
            </a:r>
            <a:endParaRPr lang="en-US" sz="1950" dirty="0"/>
          </a:p>
        </p:txBody>
      </p:sp>
      <p:sp>
        <p:nvSpPr>
          <p:cNvPr id="19" name="Text 17"/>
          <p:cNvSpPr/>
          <p:nvPr/>
        </p:nvSpPr>
        <p:spPr>
          <a:xfrm>
            <a:off x="793790" y="5415082"/>
            <a:ext cx="552914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Fortrans: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Vypít 3-4 litry roztoku (1 l/hodinu) - postupné vyprázdnění během noci.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Nebo fosfátové roztoky: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2× 45 ml + 3-4 l minerálky</a:t>
            </a:r>
            <a:endParaRPr lang="en-US" sz="1550" dirty="0"/>
          </a:p>
        </p:txBody>
      </p:sp>
      <p:sp>
        <p:nvSpPr>
          <p:cNvPr id="20" name="Shape 18"/>
          <p:cNvSpPr/>
          <p:nvPr/>
        </p:nvSpPr>
        <p:spPr>
          <a:xfrm>
            <a:off x="7515582" y="6155888"/>
            <a:ext cx="595313" cy="22860"/>
          </a:xfrm>
          <a:prstGeom prst="roundRect">
            <a:avLst>
              <a:gd name="adj" fmla="val 364651"/>
            </a:avLst>
          </a:prstGeom>
          <a:solidFill>
            <a:srgbClr val="BFD3D8"/>
          </a:solidFill>
          <a:ln/>
        </p:spPr>
      </p:sp>
      <p:sp>
        <p:nvSpPr>
          <p:cNvPr id="21" name="Shape 19"/>
          <p:cNvSpPr/>
          <p:nvPr/>
        </p:nvSpPr>
        <p:spPr>
          <a:xfrm>
            <a:off x="7091958" y="5944076"/>
            <a:ext cx="446484" cy="446484"/>
          </a:xfrm>
          <a:prstGeom prst="roundRect">
            <a:avLst>
              <a:gd name="adj" fmla="val 18670"/>
            </a:avLst>
          </a:prstGeom>
          <a:solidFill>
            <a:srgbClr val="D9EDF2"/>
          </a:solidFill>
          <a:ln w="7620">
            <a:solidFill>
              <a:srgbClr val="BFD3D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166372" y="5981283"/>
            <a:ext cx="297656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00"/>
              </a:lnSpc>
              <a:buNone/>
            </a:pPr>
            <a:r>
              <a:rPr lang="en-US" sz="23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4</a:t>
            </a:r>
            <a:endParaRPr lang="en-US" sz="2300" dirty="0"/>
          </a:p>
        </p:txBody>
      </p:sp>
      <p:sp>
        <p:nvSpPr>
          <p:cNvPr id="23" name="Text 21"/>
          <p:cNvSpPr/>
          <p:nvPr/>
        </p:nvSpPr>
        <p:spPr>
          <a:xfrm>
            <a:off x="8307467" y="6012299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Den výkonu</a:t>
            </a:r>
            <a:endParaRPr lang="en-US" sz="1950" dirty="0"/>
          </a:p>
        </p:txBody>
      </p:sp>
      <p:sp>
        <p:nvSpPr>
          <p:cNvPr id="24" name="Text 22"/>
          <p:cNvSpPr/>
          <p:nvPr/>
        </p:nvSpPr>
        <p:spPr>
          <a:xfrm>
            <a:off x="8307467" y="6441519"/>
            <a:ext cx="5529143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Analgosedace (Midazolam + pethidin i.v.), event. spasmolytika (Buscopan). Sledování pulzní oxymetrie, TK, EKG.</a:t>
            </a:r>
            <a:endParaRPr lang="en-US" sz="15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060371"/>
            <a:ext cx="7556421" cy="12401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Průběh kolonoskopie a péče po výkonu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2796540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Průběh vyšetření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793790" y="3366968"/>
            <a:ext cx="3134082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Pacient leží na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levém boku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během výkonu se točí na záda a zpět. Lékař zavádí kolonoskop po vyšetření per rectum.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793790" y="4736187"/>
            <a:ext cx="3134082" cy="1190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Během vyšetření se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vhání vzduch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do střevních kliček pro lepší rozpětí a přehlednost. Na konci se vzduch odsává.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793790" y="6105406"/>
            <a:ext cx="3134082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Délka: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20-40 minut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4419600" y="2796540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Péče po výkonu</a:t>
            </a:r>
            <a:endParaRPr lang="en-US" sz="2300" dirty="0"/>
          </a:p>
        </p:txBody>
      </p:sp>
      <p:sp>
        <p:nvSpPr>
          <p:cNvPr id="9" name="Text 6"/>
          <p:cNvSpPr/>
          <p:nvPr/>
        </p:nvSpPr>
        <p:spPr>
          <a:xfrm>
            <a:off x="4419600" y="3366968"/>
            <a:ext cx="393811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Alespoň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30 minut odpočívat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4419600" y="3734038"/>
            <a:ext cx="393811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Kontrola celkového stavu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4419600" y="4101108"/>
            <a:ext cx="393811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Neřídit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motorové vozidlo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4419600" y="4468178"/>
            <a:ext cx="393811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 biopsii/polypektomii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12 hodin klid na lůžku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4419600" y="5261848"/>
            <a:ext cx="3334226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Sledovat příznaky komplikací:</a:t>
            </a:r>
            <a:endParaRPr lang="en-US" sz="1950" dirty="0"/>
          </a:p>
        </p:txBody>
      </p:sp>
      <p:sp>
        <p:nvSpPr>
          <p:cNvPr id="14" name="Text 11"/>
          <p:cNvSpPr/>
          <p:nvPr/>
        </p:nvSpPr>
        <p:spPr>
          <a:xfrm>
            <a:off x="4419600" y="5770364"/>
            <a:ext cx="393811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Perforace: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stupňující se bolest, teplota, porucha pasáže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4419600" y="6435090"/>
            <a:ext cx="393811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Krvácení: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enterorágie, meléna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4419600" y="6802160"/>
            <a:ext cx="393811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Bolesti břicha a meteorismus</a:t>
            </a:r>
            <a:endParaRPr lang="en-US" sz="15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386364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Rektoskopie</a:t>
            </a:r>
            <a:endParaRPr lang="en-US" sz="39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527340"/>
            <a:ext cx="4926568" cy="27711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12086" y="2482691"/>
            <a:ext cx="7632025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rekta rigidním (neohebným) endoskopem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do maximální vzdálenosti 25 cm (rektum a sigmoideum).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6212086" y="327636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Indikace: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6212086" y="3784878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Enterorágie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(čerstvá krev ve stolici) - diferenciace hemoroidy vs. nádor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6212086" y="4151947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Podezření na nádor nebo zánět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6212086" y="4519017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Odběr biopsie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6212086" y="5015032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Příprava:</a:t>
            </a:r>
            <a:endParaRPr lang="en-US" sz="1950" dirty="0"/>
          </a:p>
        </p:txBody>
      </p:sp>
      <p:sp>
        <p:nvSpPr>
          <p:cNvPr id="10" name="Text 7"/>
          <p:cNvSpPr/>
          <p:nvPr/>
        </p:nvSpPr>
        <p:spPr>
          <a:xfrm>
            <a:off x="6212086" y="5523548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Očistné klisma nebo Yal gel</a:t>
            </a:r>
            <a:endParaRPr lang="en-US" sz="1550" dirty="0"/>
          </a:p>
        </p:txBody>
      </p:sp>
      <p:sp>
        <p:nvSpPr>
          <p:cNvPr id="11" name="Text 8"/>
          <p:cNvSpPr/>
          <p:nvPr/>
        </p:nvSpPr>
        <p:spPr>
          <a:xfrm>
            <a:off x="6212086" y="5890617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300"/>
              </a:lnSpc>
              <a:buSzPct val="100000"/>
              <a:buChar char="•"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Event. glycerinové čípky večer a ráno</a:t>
            </a:r>
            <a:endParaRPr lang="en-US" sz="1550" dirty="0"/>
          </a:p>
        </p:txBody>
      </p:sp>
      <p:sp>
        <p:nvSpPr>
          <p:cNvPr id="12" name="Text 9"/>
          <p:cNvSpPr/>
          <p:nvPr/>
        </p:nvSpPr>
        <p:spPr>
          <a:xfrm>
            <a:off x="6212086" y="6366867"/>
            <a:ext cx="7632025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Výkon: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Kolenoloketní poloha, délka 5-10 minut. Žádná speciální péče po výkonu.</a:t>
            </a:r>
            <a:endParaRPr lang="en-US" sz="15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0484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3177302"/>
            <a:ext cx="4961811" cy="6200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50"/>
              </a:lnSpc>
              <a:buNone/>
            </a:pPr>
            <a:r>
              <a:rPr lang="en-US" sz="39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Kapslová endoskopie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793790" y="3876675"/>
            <a:ext cx="2704267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Budoucnost endoskopie</a:t>
            </a:r>
            <a:endParaRPr lang="en-US" sz="1950" dirty="0"/>
          </a:p>
        </p:txBody>
      </p:sp>
      <p:sp>
        <p:nvSpPr>
          <p:cNvPr id="5" name="Shape 2"/>
          <p:cNvSpPr/>
          <p:nvPr/>
        </p:nvSpPr>
        <p:spPr>
          <a:xfrm>
            <a:off x="793790" y="4484489"/>
            <a:ext cx="4215289" cy="2527816"/>
          </a:xfrm>
          <a:prstGeom prst="roundRect">
            <a:avLst>
              <a:gd name="adj" fmla="val 3298"/>
            </a:avLst>
          </a:prstGeom>
          <a:solidFill>
            <a:srgbClr val="D9EDF2"/>
          </a:solidFill>
          <a:ln w="7620">
            <a:solidFill>
              <a:srgbClr val="95CCDA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999768" y="4690467"/>
            <a:ext cx="595313" cy="595313"/>
          </a:xfrm>
          <a:prstGeom prst="roundRect">
            <a:avLst>
              <a:gd name="adj" fmla="val 15358451"/>
            </a:avLst>
          </a:prstGeom>
          <a:solidFill>
            <a:srgbClr val="95CCDA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63479" y="4854059"/>
            <a:ext cx="267891" cy="26789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99768" y="548413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Princip funkce</a:t>
            </a:r>
            <a:endParaRPr lang="en-US" sz="1950" dirty="0"/>
          </a:p>
        </p:txBody>
      </p:sp>
      <p:sp>
        <p:nvSpPr>
          <p:cNvPr id="9" name="Text 5"/>
          <p:cNvSpPr/>
          <p:nvPr/>
        </p:nvSpPr>
        <p:spPr>
          <a:xfrm>
            <a:off x="999768" y="5913358"/>
            <a:ext cx="380333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Kapsle s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miniaturní videokamerou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prochází GIT přirozenou peristaltikou a snímá 2 snímky za sekundu.</a:t>
            </a:r>
            <a:endParaRPr lang="en-US" sz="1550" dirty="0"/>
          </a:p>
        </p:txBody>
      </p:sp>
      <p:sp>
        <p:nvSpPr>
          <p:cNvPr id="10" name="Shape 6"/>
          <p:cNvSpPr/>
          <p:nvPr/>
        </p:nvSpPr>
        <p:spPr>
          <a:xfrm>
            <a:off x="5207437" y="4484489"/>
            <a:ext cx="4215408" cy="2527816"/>
          </a:xfrm>
          <a:prstGeom prst="roundRect">
            <a:avLst>
              <a:gd name="adj" fmla="val 3298"/>
            </a:avLst>
          </a:prstGeom>
          <a:solidFill>
            <a:srgbClr val="D9EDF2"/>
          </a:solidFill>
          <a:ln w="7620">
            <a:solidFill>
              <a:srgbClr val="64B8CE"/>
            </a:solidFill>
            <a:prstDash val="solid"/>
          </a:ln>
        </p:spPr>
      </p:sp>
      <p:sp>
        <p:nvSpPr>
          <p:cNvPr id="11" name="Shape 7"/>
          <p:cNvSpPr/>
          <p:nvPr/>
        </p:nvSpPr>
        <p:spPr>
          <a:xfrm>
            <a:off x="5413415" y="4690467"/>
            <a:ext cx="595313" cy="595313"/>
          </a:xfrm>
          <a:prstGeom prst="roundRect">
            <a:avLst>
              <a:gd name="adj" fmla="val 15358451"/>
            </a:avLst>
          </a:prstGeom>
          <a:solidFill>
            <a:srgbClr val="64B8CE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577126" y="4854059"/>
            <a:ext cx="267891" cy="267891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413415" y="548413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Přenos dat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5413415" y="5913358"/>
            <a:ext cx="3803452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Obraz se přenáší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radiovým přenosem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na antény umístěné kolem pasu pacienta.</a:t>
            </a:r>
            <a:endParaRPr lang="en-US" sz="1550" dirty="0"/>
          </a:p>
        </p:txBody>
      </p:sp>
      <p:sp>
        <p:nvSpPr>
          <p:cNvPr id="15" name="Shape 10"/>
          <p:cNvSpPr/>
          <p:nvPr/>
        </p:nvSpPr>
        <p:spPr>
          <a:xfrm>
            <a:off x="9621203" y="4484489"/>
            <a:ext cx="4215289" cy="2527816"/>
          </a:xfrm>
          <a:prstGeom prst="roundRect">
            <a:avLst>
              <a:gd name="adj" fmla="val 3298"/>
            </a:avLst>
          </a:prstGeom>
          <a:solidFill>
            <a:srgbClr val="D9EDF2"/>
          </a:solidFill>
          <a:ln w="7620">
            <a:solidFill>
              <a:srgbClr val="C7E0E7"/>
            </a:solidFill>
            <a:prstDash val="solid"/>
          </a:ln>
        </p:spPr>
      </p:sp>
      <p:sp>
        <p:nvSpPr>
          <p:cNvPr id="16" name="Shape 11"/>
          <p:cNvSpPr/>
          <p:nvPr/>
        </p:nvSpPr>
        <p:spPr>
          <a:xfrm>
            <a:off x="9827181" y="4690467"/>
            <a:ext cx="595313" cy="595313"/>
          </a:xfrm>
          <a:prstGeom prst="roundRect">
            <a:avLst>
              <a:gd name="adj" fmla="val 15358451"/>
            </a:avLst>
          </a:prstGeom>
          <a:solidFill>
            <a:srgbClr val="C7E0E7"/>
          </a:solidFill>
          <a:ln/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90892" y="4854059"/>
            <a:ext cx="267891" cy="267891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9827181" y="5484138"/>
            <a:ext cx="248090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95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Využití</a:t>
            </a:r>
            <a:endParaRPr lang="en-US" sz="1950" dirty="0"/>
          </a:p>
        </p:txBody>
      </p:sp>
      <p:sp>
        <p:nvSpPr>
          <p:cNvPr id="19" name="Text 13"/>
          <p:cNvSpPr/>
          <p:nvPr/>
        </p:nvSpPr>
        <p:spPr>
          <a:xfrm>
            <a:off x="9827181" y="5913358"/>
            <a:ext cx="3803333" cy="8929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Vyšetření </a:t>
            </a:r>
            <a:r>
              <a:rPr lang="en-US" sz="15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tenkého střeva</a:t>
            </a: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(krvácení, Crohnova choroba, malabsorbce), jícnu, alternativa kolonoskopie.</a:t>
            </a:r>
            <a:endParaRPr lang="en-US" sz="1550" dirty="0"/>
          </a:p>
        </p:txBody>
      </p:sp>
      <p:sp>
        <p:nvSpPr>
          <p:cNvPr id="20" name="Text 14"/>
          <p:cNvSpPr/>
          <p:nvPr/>
        </p:nvSpPr>
        <p:spPr>
          <a:xfrm>
            <a:off x="793790" y="7235547"/>
            <a:ext cx="13042821" cy="2976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5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Po průchodu GIT je kapsle přirozeně vyloučena a znehodnocena. Cena přibližně 17 500 Kč, hradí pacient.</a:t>
            </a:r>
            <a:endParaRPr lang="en-US" sz="15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1131</Words>
  <Application>Microsoft Office PowerPoint</Application>
  <PresentationFormat>Vlastní</PresentationFormat>
  <Paragraphs>199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Host Grotesk Light</vt:lpstr>
      <vt:lpstr>Host Grotesk Medium</vt:lpstr>
      <vt:lpstr>Arial</vt:lpstr>
      <vt:lpstr>Roboto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2025-12-13T17:03:26Z</dcterms:created>
  <dcterms:modified xsi:type="dcterms:W3CDTF">2025-12-13T17:04:31Z</dcterms:modified>
</cp:coreProperties>
</file>