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1" r:id="rId4"/>
    <p:sldId id="269" r:id="rId5"/>
    <p:sldId id="263" r:id="rId6"/>
    <p:sldId id="258" r:id="rId7"/>
    <p:sldId id="279" r:id="rId8"/>
    <p:sldId id="264" r:id="rId9"/>
    <p:sldId id="280" r:id="rId10"/>
    <p:sldId id="281" r:id="rId11"/>
    <p:sldId id="261" r:id="rId12"/>
    <p:sldId id="273" r:id="rId13"/>
    <p:sldId id="283" r:id="rId14"/>
    <p:sldId id="284" r:id="rId15"/>
    <p:sldId id="275" r:id="rId16"/>
    <p:sldId id="276" r:id="rId17"/>
    <p:sldId id="285" r:id="rId18"/>
    <p:sldId id="286" r:id="rId19"/>
    <p:sldId id="266" r:id="rId20"/>
    <p:sldId id="265" r:id="rId21"/>
    <p:sldId id="274" r:id="rId22"/>
    <p:sldId id="268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54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79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36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998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990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42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037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219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551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38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91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5D2A6-D479-430A-A1DC-00B94F2D8B47}" type="datetimeFigureOut">
              <a:rPr lang="cs-CZ" smtClean="0"/>
              <a:t>01.03.2026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DF9FA-2DC6-4D9E-B6AC-D91DF0F783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734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7" Type="http://schemas.openxmlformats.org/officeDocument/2006/relationships/image" Target="../media/image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7.png"/><Relationship Id="rId4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ubli.cz/books/264/02.html" TargetMode="Externa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microsoft.com/office/2007/relationships/hdphoto" Target="../media/hdphoto3.wdp"/><Relationship Id="rId10" Type="http://schemas.openxmlformats.org/officeDocument/2006/relationships/image" Target="../media/image41.png"/><Relationship Id="rId4" Type="http://schemas.openxmlformats.org/officeDocument/2006/relationships/image" Target="../media/image37.png"/><Relationship Id="rId9" Type="http://schemas.openxmlformats.org/officeDocument/2006/relationships/slide" Target="slid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0855" y="2574211"/>
            <a:ext cx="6490283" cy="1499699"/>
          </a:xfrm>
        </p:spPr>
        <p:txBody>
          <a:bodyPr>
            <a:noAutofit/>
          </a:bodyPr>
          <a:lstStyle/>
          <a:p>
            <a:r>
              <a:rPr lang="cs-CZ" sz="3600" dirty="0"/>
              <a:t>Hmotnost částic</a:t>
            </a:r>
            <a:br>
              <a:rPr lang="cs-CZ" sz="3600" dirty="0"/>
            </a:br>
            <a:r>
              <a:rPr lang="cs-CZ" sz="3600" dirty="0"/>
              <a:t>Látkové množství</a:t>
            </a:r>
            <a:br>
              <a:rPr lang="cs-CZ" sz="3600" dirty="0"/>
            </a:br>
            <a:r>
              <a:rPr lang="cs-CZ" sz="3600" dirty="0"/>
              <a:t>Fyz80 - 2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109206" y="4424158"/>
            <a:ext cx="3973585" cy="1834029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Relativní atomová hmotnost</a:t>
            </a:r>
          </a:p>
          <a:p>
            <a:r>
              <a:rPr lang="cs-CZ" dirty="0"/>
              <a:t>Relativní molekulová hmotnost</a:t>
            </a:r>
          </a:p>
          <a:p>
            <a:r>
              <a:rPr lang="cs-CZ" dirty="0"/>
              <a:t>Látkové množství</a:t>
            </a:r>
          </a:p>
          <a:p>
            <a:r>
              <a:rPr lang="cs-CZ" dirty="0"/>
              <a:t>Molární hmotnost</a:t>
            </a:r>
          </a:p>
          <a:p>
            <a:r>
              <a:rPr lang="cs-CZ" dirty="0"/>
              <a:t>Molární objem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79508" y="6132351"/>
            <a:ext cx="1258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1. 3. 2026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502" y="255868"/>
            <a:ext cx="5358990" cy="85067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8688D2A-C1EF-9118-388B-D73B344F2C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87" y="1106545"/>
            <a:ext cx="3602217" cy="90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732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958B6A6-5217-798F-602A-D349CA8BCF6B}"/>
              </a:ext>
            </a:extLst>
          </p:cNvPr>
          <p:cNvSpPr txBox="1"/>
          <p:nvPr/>
        </p:nvSpPr>
        <p:spPr>
          <a:xfrm>
            <a:off x="573438" y="526942"/>
            <a:ext cx="4959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Použití hranatých a složených závorek ve vztazích: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3FBFC5-6132-2FD6-1227-E2E6ED4646CC}"/>
                  </a:ext>
                </a:extLst>
              </p:cNvPr>
              <p:cNvSpPr txBox="1"/>
              <p:nvPr/>
            </p:nvSpPr>
            <p:spPr>
              <a:xfrm>
                <a:off x="4448659" y="1285836"/>
                <a:ext cx="323010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i="1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3600" i="1">
                          <a:latin typeface="Cambria Math" panose="02040503050406030204" pitchFamily="18" charset="0"/>
                        </a:rPr>
                        <m:t>=56 </m:t>
                      </m:r>
                      <m:r>
                        <m:rPr>
                          <m:sty m:val="p"/>
                        </m:rPr>
                        <a:rPr lang="cs-CZ" sz="3600" i="1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3600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3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3600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sz="3600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36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D3FBFC5-6132-2FD6-1227-E2E6ED4646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8659" y="1285836"/>
                <a:ext cx="3230105" cy="6463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A4C56C-7D09-776A-7672-1A4AF7AF38AE}"/>
                  </a:ext>
                </a:extLst>
              </p:cNvPr>
              <p:cNvSpPr txBox="1"/>
              <p:nvPr/>
            </p:nvSpPr>
            <p:spPr>
              <a:xfrm>
                <a:off x="1245676" y="2056153"/>
                <a:ext cx="97006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Výše uvedený vztah vyjadřuje hodnotu 56 fyzikální veličiny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(rychlosti) a její měrnou jednotku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A4C56C-7D09-776A-7672-1A4AF7AF38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5676" y="2056153"/>
                <a:ext cx="9700648" cy="369332"/>
              </a:xfrm>
              <a:prstGeom prst="rect">
                <a:avLst/>
              </a:prstGeom>
              <a:blipFill>
                <a:blip r:embed="rId3"/>
                <a:stretch>
                  <a:fillRect l="-50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2EB3D47-C08E-701E-6DD8-B70DDFD44E76}"/>
                  </a:ext>
                </a:extLst>
              </p:cNvPr>
              <p:cNvSpPr txBox="1"/>
              <p:nvPr/>
            </p:nvSpPr>
            <p:spPr>
              <a:xfrm>
                <a:off x="1340603" y="2549471"/>
                <a:ext cx="9477214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Potřebujeme-li vyjádřit pouze měrnou jednotku fyzikální veličiny, použijeme hranaté závorky: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3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cs-CZ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sz="3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36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3600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sz="36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36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3600" dirty="0"/>
              </a:p>
              <a:p>
                <a:endParaRPr lang="cs-CZ" dirty="0"/>
              </a:p>
              <a:p>
                <a:r>
                  <a:rPr lang="cs-CZ" dirty="0"/>
                  <a:t>Potřebujeme-li vyjádřit pouze hodnotu fyzikální veličiny, použijeme složené závorky: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cs-CZ" sz="3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3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cs-CZ" sz="3600" b="0" i="1" smtClean="0">
                          <a:latin typeface="Cambria Math" panose="02040503050406030204" pitchFamily="18" charset="0"/>
                        </a:rPr>
                        <m:t>=56</m:t>
                      </m:r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32EB3D47-C08E-701E-6DD8-B70DDFD44E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0603" y="2549471"/>
                <a:ext cx="9477214" cy="2585323"/>
              </a:xfrm>
              <a:prstGeom prst="rect">
                <a:avLst/>
              </a:prstGeom>
              <a:blipFill>
                <a:blip r:embed="rId4"/>
                <a:stretch>
                  <a:fillRect l="-579" t="-11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A9111D66-3192-1F27-DD5C-150F44B7A5E3}"/>
              </a:ext>
            </a:extLst>
          </p:cNvPr>
          <p:cNvSpPr txBox="1"/>
          <p:nvPr/>
        </p:nvSpPr>
        <p:spPr>
          <a:xfrm>
            <a:off x="3182318" y="5765370"/>
            <a:ext cx="5827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Tato dohoda platí obecně pro odborné texty, nejen fyzikální.</a:t>
            </a:r>
          </a:p>
        </p:txBody>
      </p:sp>
    </p:spTree>
    <p:extLst>
      <p:ext uri="{BB962C8B-B14F-4D97-AF65-F5344CB8AC3E}">
        <p14:creationId xmlns:p14="http://schemas.microsoft.com/office/powerpoint/2010/main" val="1570695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1B4D6E8-F28B-6F1F-62D0-B032BC054AB9}"/>
              </a:ext>
            </a:extLst>
          </p:cNvPr>
          <p:cNvSpPr txBox="1"/>
          <p:nvPr/>
        </p:nvSpPr>
        <p:spPr>
          <a:xfrm>
            <a:off x="242161" y="118315"/>
            <a:ext cx="404312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Časová osa vývoje atomových hmotností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A13CC26-84C0-C496-2CB0-F5FF4E3B0E92}"/>
              </a:ext>
            </a:extLst>
          </p:cNvPr>
          <p:cNvSpPr txBox="1"/>
          <p:nvPr/>
        </p:nvSpPr>
        <p:spPr>
          <a:xfrm>
            <a:off x="242161" y="427119"/>
            <a:ext cx="10963114" cy="6372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Konec 18. století - 1789 – Antoine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Lavoisier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Zavádí pojem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chemický prvek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rozlišuje prvky a sloučeniny, o hmotnosti atomů se ještě nemluví, ale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hmotnostní zákony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připravují půdu.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1803 – 1808 - John Dalton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Formuluje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atomovou teorii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zavádí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relativní atomové hmotnosti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Jako základ volí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vodík = 1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první tabulka atomových hmotností (nepřesná, ale průlomová).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1811 - Amedeo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Avogadro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Formuluje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Avogadrův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zákon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Stejné objemy plynů za stejných podmínek obsahují stejný počet částic.</a:t>
            </a: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Umožňuje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správně odlišit atomy a molekuly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1818–1826 -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Jöns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Jakob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Berzelius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Provádí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velmi přesná chemická vážení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určuje atomové hmotnosti mnoha prvků, zavádí moderní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chemické značky (H, O, C…)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Jako základ používá často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kyslík = 100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1860 - Karlsruhe (první mezinárodní chemický kongres)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Prosazuje se Avogadrova hypotéza.</a:t>
            </a:r>
          </a:p>
          <a:p>
            <a:pPr marL="226695">
              <a:lnSpc>
                <a:spcPct val="107000"/>
              </a:lnSpc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Dochází ke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sjednocení atomových hmotností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Klíčová role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Stanislaa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Cannizzara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1869 - Dmitrij Mendělejev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Sestavuje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periodickou tabulku prvků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Používá atomové hmotnosti k: uspořádání prvků, předpovědi dosud neobjevených prvků, opravě chybných hmotností.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1897–1913 - Objev elektronu (Thomson), jádra (</a:t>
            </a:r>
            <a:r>
              <a:rPr lang="cs-CZ" sz="12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Rutherford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Atom přestává být „nedělitelný“, atomová hmotnost je spojena hlavně s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jádrem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1912–1920 - Francis W. Aston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Objevuje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izotopy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pomocí hmotnostního spektrometru, vysvětluje, proč atomové hmotnosti nejsou celá čísla, přesná měření atomových hmotností.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1961 - Zavedení atomové hmotnostní jednotky (u)</a:t>
            </a:r>
            <a:endParaRPr lang="cs-CZ" sz="1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6695">
              <a:lnSpc>
                <a:spcPct val="107000"/>
              </a:lnSpc>
              <a:buNone/>
            </a:pP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Definice:   1 u = 1/12 hmotnosti atomu izotopu </a:t>
            </a:r>
            <a:r>
              <a:rPr lang="cs-CZ" sz="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¹²C,  k</a:t>
            </a:r>
            <a:r>
              <a:rPr lang="cs-CZ" sz="1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onec sporů o referenční prvek (H vs. O), používá se dodnes.</a:t>
            </a:r>
          </a:p>
        </p:txBody>
      </p:sp>
    </p:spTree>
    <p:extLst>
      <p:ext uri="{BB962C8B-B14F-4D97-AF65-F5344CB8AC3E}">
        <p14:creationId xmlns:p14="http://schemas.microsoft.com/office/powerpoint/2010/main" val="395662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7B3C7D0-5010-D2D0-B33C-AF44410F5C3D}"/>
              </a:ext>
            </a:extLst>
          </p:cNvPr>
          <p:cNvSpPr txBox="1"/>
          <p:nvPr/>
        </p:nvSpPr>
        <p:spPr>
          <a:xfrm>
            <a:off x="682083" y="3084914"/>
            <a:ext cx="1082783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>
                <a:latin typeface="Arial" panose="020B0604020202020204" pitchFamily="34" charset="0"/>
              </a:rPr>
              <a:t>Ve 20. století </a:t>
            </a:r>
            <a:r>
              <a:rPr lang="cs-CZ" dirty="0">
                <a:latin typeface="Arial" panose="020B0604020202020204" pitchFamily="34" charset="0"/>
              </a:rPr>
              <a:t>se měřením hmotnosti částic zabývá</a:t>
            </a:r>
            <a:r>
              <a:rPr lang="cs-CZ" b="1" dirty="0">
                <a:latin typeface="Arial" panose="020B0604020202020204" pitchFamily="34" charset="0"/>
              </a:rPr>
              <a:t> fyzika částic</a:t>
            </a:r>
            <a:r>
              <a:rPr lang="cs-CZ" dirty="0">
                <a:latin typeface="Arial" panose="020B0604020202020204" pitchFamily="34" charset="0"/>
              </a:rPr>
              <a:t>.  </a:t>
            </a: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</a:rPr>
              <a:t>Přímé měření hmotnosti částic (nikoliv relativní hmotnosti částic) umožňuje </a:t>
            </a:r>
            <a:r>
              <a:rPr lang="cs-CZ" b="1" dirty="0">
                <a:latin typeface="Arial" panose="020B0604020202020204" pitchFamily="34" charset="0"/>
              </a:rPr>
              <a:t>hmotnostní spektrometr</a:t>
            </a:r>
            <a:r>
              <a:rPr lang="cs-CZ" dirty="0">
                <a:latin typeface="Arial" panose="020B0604020202020204" pitchFamily="34" charset="0"/>
              </a:rPr>
              <a:t>.</a:t>
            </a: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</a:rPr>
              <a:t>Hmotnostní spektrometr měří přímo hmotnost atomů a iontů:</a:t>
            </a:r>
          </a:p>
          <a:p>
            <a:pPr>
              <a:buNone/>
            </a:pPr>
            <a:endParaRPr lang="cs-CZ" sz="80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Arial" panose="020B0604020202020204" pitchFamily="34" charset="0"/>
              </a:rPr>
              <a:t>atomy se ionizují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Arial" panose="020B0604020202020204" pitchFamily="34" charset="0"/>
              </a:rPr>
              <a:t>urychlí elektrickým polem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Arial" panose="020B0604020202020204" pitchFamily="34" charset="0"/>
              </a:rPr>
              <a:t>vychýlí v magnetickém poli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>
                <a:latin typeface="Arial" panose="020B0604020202020204" pitchFamily="34" charset="0"/>
              </a:rPr>
              <a:t>z dráhy se určí hmotnost / náboj</a:t>
            </a:r>
          </a:p>
          <a:p>
            <a:endParaRPr lang="cs-CZ" sz="800" dirty="0">
              <a:latin typeface="Arial" panose="020B0604020202020204" pitchFamily="34" charset="0"/>
            </a:endParaRPr>
          </a:p>
          <a:p>
            <a:pPr>
              <a:buNone/>
            </a:pPr>
            <a:r>
              <a:rPr lang="cs-CZ" dirty="0">
                <a:latin typeface="Arial" panose="020B0604020202020204" pitchFamily="34" charset="0"/>
              </a:rPr>
              <a:t>Hmotnostní spektroskopie je velmi přesná metoda, používaná i dnes.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371A7DB-66FA-3706-7221-380ADD246C58}"/>
              </a:ext>
            </a:extLst>
          </p:cNvPr>
          <p:cNvSpPr txBox="1"/>
          <p:nvPr/>
        </p:nvSpPr>
        <p:spPr>
          <a:xfrm>
            <a:off x="682082" y="402555"/>
            <a:ext cx="111716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latin typeface="Arial" panose="020B0604020202020204" pitchFamily="34" charset="0"/>
              </a:rPr>
              <a:t>Hmotnost atomu nebyla zjištěna jedním jediným pokusem, ale postupně, kombinací chemických zákonů, fyzikálních měření a moderních přístrojů. 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04D032CD-0E4B-D4B4-48CC-2E2B4D20F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082" y="1218541"/>
            <a:ext cx="1102669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Relativní atomové hmotnosti (chemická cesta)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Chemici si všimli, že prvky se slučují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pevných hmotnostních poměrech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(zákon stálých a násobných poměrů).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 toho bylo možné určit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poměry hmotností atomů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jejich absolutní hmotnosti.</a:t>
            </a:r>
          </a:p>
        </p:txBody>
      </p:sp>
    </p:spTree>
    <p:extLst>
      <p:ext uri="{BB962C8B-B14F-4D97-AF65-F5344CB8AC3E}">
        <p14:creationId xmlns:p14="http://schemas.microsoft.com/office/powerpoint/2010/main" val="432023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44BAE51-1120-2F92-FB03-E260080334A6}"/>
                  </a:ext>
                </a:extLst>
              </p:cNvPr>
              <p:cNvSpPr txBox="1"/>
              <p:nvPr/>
            </p:nvSpPr>
            <p:spPr>
              <a:xfrm>
                <a:off x="425604" y="973279"/>
                <a:ext cx="10872439" cy="5183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Přesto, že umíme určovat hmotnost atomů a molekul přímo, je nepraktické pracovat s hmotností atomů a molekul vyjádřenou v jednotce hmotnosti SI – kilogramech, pro její velmi malou hodnotu. Atom nejlehčího prvku – </a:t>
                </a:r>
                <a:r>
                  <a:rPr lang="cs-CZ" b="1" dirty="0"/>
                  <a:t>vodíku</a:t>
                </a:r>
                <a:r>
                  <a:rPr lang="cs-CZ" dirty="0"/>
                  <a:t> – má hmotnost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1,674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a atom nejtěžšího známého prvek </a:t>
                </a:r>
                <a:r>
                  <a:rPr lang="cs-CZ" b="1" dirty="0" err="1"/>
                  <a:t>oganessonu</a:t>
                </a:r>
                <a:r>
                  <a:rPr lang="cs-CZ" b="1" dirty="0"/>
                  <a:t> *)</a:t>
                </a:r>
                <a:r>
                  <a:rPr lang="cs-CZ" dirty="0"/>
                  <a:t> má hmotnost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4,9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−25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Proto je vhodné ve fyzice a také v chemii poměřovat hmotnost atomů a molekul  se „závažím“, které má hmotnost srovnatelnou s hmotností těchto částic. Takovým „závažím“ byla zvolena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f>
                      <m:fPr>
                        <m:type m:val="lin"/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r>
                  <a:rPr lang="cs-CZ" b="1" dirty="0"/>
                  <a:t> hmotnosti atomu uhlíku 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PrePr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𝟔</m:t>
                        </m:r>
                      </m:sub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𝟏𝟐</m:t>
                        </m:r>
                      </m:sup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sPre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Nazývá se </a:t>
                </a:r>
                <a:r>
                  <a:rPr lang="cs-CZ" b="1" dirty="0"/>
                  <a:t>atomová hmotnostní konstanta</a:t>
                </a:r>
                <a:r>
                  <a:rPr lang="cs-CZ" dirty="0"/>
                  <a:t>, značí 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𝒖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její hmotnost v kilogramech je</a:t>
                </a:r>
              </a:p>
              <a:p>
                <a:endParaRPr lang="cs-CZ" sz="800" b="1" dirty="0"/>
              </a:p>
              <a:p>
                <a:pPr algn="ctr"/>
                <a:r>
                  <a:rPr lang="cs-CZ" dirty="0"/>
                  <a:t> 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𝒖</m:t>
                        </m:r>
                      </m:sub>
                    </m:sSub>
                  </m:oMath>
                </a14:m>
                <a:r>
                  <a:rPr lang="cs-CZ" b="1" dirty="0"/>
                  <a:t>= (1,660 539 068 92 ± 0,000 000 000 52)×10</a:t>
                </a:r>
                <a:r>
                  <a:rPr lang="cs-CZ" b="1" baseline="30000" dirty="0"/>
                  <a:t>−27</a:t>
                </a:r>
                <a:r>
                  <a:rPr lang="cs-CZ" b="1" dirty="0"/>
                  <a:t> kg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𝟔𝟔</m:t>
                    </m:r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 </m:t>
                    </m:r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𝟐𝟕</m:t>
                        </m:r>
                      </m:sup>
                    </m:sSup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𝐤𝐠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Index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𝒖</m:t>
                    </m:r>
                  </m:oMath>
                </a14:m>
                <a:r>
                  <a:rPr lang="cs-CZ" dirty="0"/>
                  <a:t> značí, že jde o mezinárodně uznávanou – unifikovanou – konstantu.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Hmotnost atomů a molekul poměřovaná atomovou hmotnostní konstantou se značí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cs-CZ" dirty="0"/>
                  <a:t> a nazývá se</a:t>
                </a:r>
              </a:p>
              <a:p>
                <a:endParaRPr lang="cs-CZ" sz="800" dirty="0"/>
              </a:p>
              <a:p>
                <a:pPr algn="ctr">
                  <a:spcAft>
                    <a:spcPts val="600"/>
                  </a:spcAft>
                </a:pPr>
                <a:r>
                  <a:rPr lang="cs-CZ" b="1" dirty="0"/>
                  <a:t>relativní (poměrná) atomová hmotnost</a:t>
                </a:r>
              </a:p>
              <a:p>
                <a:r>
                  <a:rPr lang="cs-CZ" b="1" dirty="0"/>
                  <a:t>Příklad:</a:t>
                </a:r>
                <a:r>
                  <a:rPr lang="cs-CZ" dirty="0"/>
                  <a:t> relativní atomová hmotnost vodíku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=1,008</m:t>
                    </m:r>
                  </m:oMath>
                </a14:m>
                <a:r>
                  <a:rPr lang="cs-CZ" dirty="0"/>
                  <a:t>, kyslíku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=16</m:t>
                    </m:r>
                  </m:oMath>
                </a14:m>
                <a:r>
                  <a:rPr lang="cs-CZ" dirty="0"/>
                  <a:t>, uhlíku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=12</m:t>
                    </m:r>
                  </m:oMath>
                </a14:m>
                <a:r>
                  <a:rPr lang="cs-CZ" dirty="0"/>
                  <a:t>.</a:t>
                </a:r>
              </a:p>
              <a:p>
                <a:pPr algn="ctr"/>
                <a:endParaRPr lang="cs-CZ" sz="800" b="1" dirty="0"/>
              </a:p>
              <a:p>
                <a:r>
                  <a:rPr lang="cs-CZ" dirty="0"/>
                  <a:t>Udává, kolikrát je hmotnost daného atomu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cs-CZ" dirty="0"/>
                  <a:t>  nebo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větší než atomová hmotnostní konstanta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(podobně jako hmotnost těles, která nás obklopují poměřujeme zvolenou jednotkou hmotnosti – s kilogramem)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44BAE51-1120-2F92-FB03-E260080334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04" y="973279"/>
                <a:ext cx="10872439" cy="5183727"/>
              </a:xfrm>
              <a:prstGeom prst="rect">
                <a:avLst/>
              </a:prstGeom>
              <a:blipFill>
                <a:blip r:embed="rId2"/>
                <a:stretch>
                  <a:fillRect l="-505" t="-706" r="-337" b="-9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9691DBE7-8890-6B89-B09F-C97898BA08A0}"/>
              </a:ext>
            </a:extLst>
          </p:cNvPr>
          <p:cNvSpPr txBox="1"/>
          <p:nvPr/>
        </p:nvSpPr>
        <p:spPr>
          <a:xfrm>
            <a:off x="425604" y="527232"/>
            <a:ext cx="33323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Atomová hmotnostní konstanta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0E197BA-F7DD-D956-9677-0E79990C6762}"/>
              </a:ext>
            </a:extLst>
          </p:cNvPr>
          <p:cNvSpPr txBox="1"/>
          <p:nvPr/>
        </p:nvSpPr>
        <p:spPr>
          <a:xfrm>
            <a:off x="298293" y="6330768"/>
            <a:ext cx="1112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*) Prvek </a:t>
            </a:r>
            <a:r>
              <a:rPr lang="cs-CZ" dirty="0" err="1"/>
              <a:t>oganesson</a:t>
            </a:r>
            <a:r>
              <a:rPr lang="cs-CZ" dirty="0"/>
              <a:t> patří mezi </a:t>
            </a:r>
            <a:r>
              <a:rPr lang="cs-CZ" b="1" dirty="0"/>
              <a:t>transuranové, uměle vytvořené prvky. </a:t>
            </a:r>
            <a:r>
              <a:rPr lang="cs-CZ" dirty="0"/>
              <a:t>Jeho protonové číslo je 118.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A72832C6-98E4-3039-63FA-F16C1C964EDD}"/>
              </a:ext>
            </a:extLst>
          </p:cNvPr>
          <p:cNvCxnSpPr/>
          <p:nvPr/>
        </p:nvCxnSpPr>
        <p:spPr>
          <a:xfrm>
            <a:off x="344410" y="6235477"/>
            <a:ext cx="111270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4402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1167530-4057-66EA-0692-A6492C7C2FEF}"/>
                  </a:ext>
                </a:extLst>
              </p:cNvPr>
              <p:cNvSpPr txBox="1"/>
              <p:nvPr/>
            </p:nvSpPr>
            <p:spPr>
              <a:xfrm>
                <a:off x="344903" y="1539520"/>
                <a:ext cx="11213432" cy="10757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000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cs-CZ" sz="2000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sub>
                      </m:sSub>
                      <m:r>
                        <a:rPr lang="cs-CZ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cs-CZ" sz="2000" b="1" i="1" smtClean="0">
                                  <a:latin typeface="Cambria Math" panose="02040503050406030204" pitchFamily="18" charset="0"/>
                                </a:rPr>
                                <m:t>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2000" b="1" dirty="0"/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sub>
                    </m:sSub>
                  </m:oMath>
                </a14:m>
                <a:r>
                  <a:rPr lang="cs-CZ" dirty="0"/>
                  <a:t>  je klidová hmotnost atomu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𝒖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je </a:t>
                </a:r>
                <a:r>
                  <a:rPr lang="cs-CZ" b="1" dirty="0"/>
                  <a:t>atomová hmotnostní konstanta.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1167530-4057-66EA-0692-A6492C7C2F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03" y="1539520"/>
                <a:ext cx="11213432" cy="1075744"/>
              </a:xfrm>
              <a:prstGeom prst="rect">
                <a:avLst/>
              </a:prstGeom>
              <a:blipFill>
                <a:blip r:embed="rId2"/>
                <a:stretch>
                  <a:fillRect b="-85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ECDB12C-EF66-3642-9A66-15AA72B471F0}"/>
                  </a:ext>
                </a:extLst>
              </p:cNvPr>
              <p:cNvSpPr txBox="1"/>
              <p:nvPr/>
            </p:nvSpPr>
            <p:spPr>
              <a:xfrm>
                <a:off x="344903" y="2726557"/>
                <a:ext cx="1147010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Relativní atomové hmotnosti jsou uvedeny </a:t>
                </a:r>
                <a:r>
                  <a:rPr lang="cs-CZ" dirty="0">
                    <a:hlinkClick r:id="rId3" action="ppaction://hlinksldjump"/>
                  </a:rPr>
                  <a:t>v periodické tabulce prvků nebo v  chemických a fyzikálních tabulkách</a:t>
                </a:r>
                <a:r>
                  <a:rPr lang="cs-CZ" dirty="0"/>
                  <a:t>. Ze znalosti relativní atomové hmotnosti můžeme vypočítat klidovou hmotnost atomu v kilogramech podle vztahu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sz="28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</m:sub>
                      </m:sSub>
                      <m:r>
                        <a:rPr lang="cs-CZ" sz="2800" b="1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cs-CZ" sz="2800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sub>
                      </m:sSub>
                      <m:r>
                        <a:rPr lang="cs-CZ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sub>
                      </m:sSub>
                    </m:oMath>
                  </m:oMathPara>
                </a14:m>
                <a:endParaRPr lang="cs-CZ" sz="2800" b="1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ECDB12C-EF66-3642-9A66-15AA72B471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03" y="2726557"/>
                <a:ext cx="11470105" cy="1200329"/>
              </a:xfrm>
              <a:prstGeom prst="rect">
                <a:avLst/>
              </a:prstGeom>
              <a:blipFill>
                <a:blip r:embed="rId4"/>
                <a:stretch>
                  <a:fillRect l="-478" t="-2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012B32E-DD3E-9235-61D6-1B1E8DB3093F}"/>
                  </a:ext>
                </a:extLst>
              </p:cNvPr>
              <p:cNvSpPr txBox="1"/>
              <p:nvPr/>
            </p:nvSpPr>
            <p:spPr>
              <a:xfrm>
                <a:off x="344903" y="4386185"/>
                <a:ext cx="11470105" cy="1052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Relativní atomová hmotnost vodíku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=1,008</m:t>
                    </m:r>
                  </m:oMath>
                </a14:m>
                <a:r>
                  <a:rPr lang="cs-CZ" dirty="0"/>
                  <a:t>, jeho klidová hmotnost pak je: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=1,008 . 1,66.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𝟔𝟕𝟑𝟑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𝟐𝟕</m:t>
                        </m:r>
                      </m:sup>
                    </m:sSup>
                    <m:r>
                      <a:rPr lang="cs-CZ" b="1" i="0" smtClean="0">
                        <a:latin typeface="Cambria Math" panose="02040503050406030204" pitchFamily="18" charset="0"/>
                      </a:rPr>
                      <m:t>𝐤𝐠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012B32E-DD3E-9235-61D6-1B1E8DB309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03" y="4386185"/>
                <a:ext cx="11470105" cy="1052660"/>
              </a:xfrm>
              <a:prstGeom prst="rect">
                <a:avLst/>
              </a:prstGeom>
              <a:blipFill>
                <a:blip r:embed="rId5"/>
                <a:stretch>
                  <a:fillRect l="-478" t="-3488" b="-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249048C8-358F-DC84-00F3-8A09C5811638}"/>
              </a:ext>
            </a:extLst>
          </p:cNvPr>
          <p:cNvCxnSpPr/>
          <p:nvPr/>
        </p:nvCxnSpPr>
        <p:spPr>
          <a:xfrm>
            <a:off x="486153" y="4145810"/>
            <a:ext cx="114701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94572D0-83CF-EFC5-CC83-B8618A80FE2B}"/>
                  </a:ext>
                </a:extLst>
              </p:cNvPr>
              <p:cNvSpPr txBox="1"/>
              <p:nvPr/>
            </p:nvSpPr>
            <p:spPr>
              <a:xfrm>
                <a:off x="344905" y="294493"/>
                <a:ext cx="340190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Relativní atomová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94572D0-83CF-EFC5-CC83-B8618A80F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905" y="294493"/>
                <a:ext cx="3401905" cy="369332"/>
              </a:xfrm>
              <a:prstGeom prst="rect">
                <a:avLst/>
              </a:prstGeom>
              <a:blipFill>
                <a:blip r:embed="rId6"/>
                <a:stretch>
                  <a:fillRect l="-161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5623900-5AB6-245B-554D-DF5E9E526315}"/>
                  </a:ext>
                </a:extLst>
              </p:cNvPr>
              <p:cNvSpPr txBox="1"/>
              <p:nvPr/>
            </p:nvSpPr>
            <p:spPr>
              <a:xfrm>
                <a:off x="2929054" y="5876693"/>
                <a:ext cx="6333893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Klidová hmotnost atomu vodíku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sub>
                    </m:sSub>
                    <m:d>
                      <m:d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𝑯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𝟔𝟕𝟑𝟑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𝟐𝟕</m:t>
                        </m:r>
                      </m:sup>
                    </m:sSup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𝐤𝐠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5623900-5AB6-245B-554D-DF5E9E5263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9054" y="5876693"/>
                <a:ext cx="6333893" cy="375552"/>
              </a:xfrm>
              <a:prstGeom prst="rect">
                <a:avLst/>
              </a:prstGeom>
              <a:blipFill>
                <a:blip r:embed="rId7"/>
                <a:stretch>
                  <a:fillRect l="-769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>
            <a:extLst>
              <a:ext uri="{FF2B5EF4-FFF2-40B4-BE49-F238E27FC236}">
                <a16:creationId xmlns:a16="http://schemas.microsoft.com/office/drawing/2014/main" id="{0814DF25-AD58-8C30-4B03-AC8A0411767F}"/>
              </a:ext>
            </a:extLst>
          </p:cNvPr>
          <p:cNvSpPr txBox="1"/>
          <p:nvPr/>
        </p:nvSpPr>
        <p:spPr>
          <a:xfrm>
            <a:off x="344903" y="778507"/>
            <a:ext cx="114701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Relativní atomová hmotnost udává, kolikrát je klidová hmotnost daného atomu větší než atomová hmotnostní jednotka. RAH je podíl klidové hmotnosti atomu a atomové hmotnostní konstanty. </a:t>
            </a:r>
            <a:r>
              <a:rPr lang="cs-CZ" b="1" dirty="0"/>
              <a:t>RAH je bezrozměrná veličina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4073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71ADB9F-F4B0-9053-3CF7-600B23A5E11D}"/>
                  </a:ext>
                </a:extLst>
              </p:cNvPr>
              <p:cNvSpPr txBox="1"/>
              <p:nvPr/>
            </p:nvSpPr>
            <p:spPr>
              <a:xfrm>
                <a:off x="376990" y="181643"/>
                <a:ext cx="6096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Relativní (poměrná) molekulová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𝑴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sub>
                    </m:sSub>
                    <m:r>
                      <a:rPr lang="cs-CZ" b="1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71ADB9F-F4B0-9053-3CF7-600B23A5E1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90" y="181643"/>
                <a:ext cx="6096000" cy="369332"/>
              </a:xfrm>
              <a:prstGeom prst="rect">
                <a:avLst/>
              </a:prstGeom>
              <a:blipFill>
                <a:blip r:embed="rId2"/>
                <a:stretch>
                  <a:fillRect l="-900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76990" y="550975"/>
                <a:ext cx="11330916" cy="5418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Relativní molekulová hmotnost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cs-CZ" dirty="0"/>
                  <a:t> je podíl klidové hmotnosti molekuly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a atomové hmotnostní konstanty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sub>
                      </m:sSub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</m:num>
                        <m:den>
                          <m:sSub>
                            <m:sSubPr>
                              <m:ctrlPr>
                                <a:rPr lang="cs-CZ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cs-CZ" b="1" i="1">
                                  <a:latin typeface="Cambria Math" panose="02040503050406030204" pitchFamily="18" charset="0"/>
                                </a:rPr>
                                <m:t>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Relativní molekulová hmotnost je bezrozměrná veličina a je rovna 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součtu relativních atomových hmotností atomů, z nichž se molekula skládá</a:t>
                </a:r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sz="8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990" y="550975"/>
                <a:ext cx="11330916" cy="5418663"/>
              </a:xfrm>
              <a:prstGeom prst="rect">
                <a:avLst/>
              </a:prstGeom>
              <a:blipFill>
                <a:blip r:embed="rId3"/>
                <a:stretch>
                  <a:fillRect l="-484" t="-5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A42DCB8-30AB-6881-673D-A38EA5A90D56}"/>
                  </a:ext>
                </a:extLst>
              </p:cNvPr>
              <p:cNvSpPr txBox="1"/>
              <p:nvPr/>
            </p:nvSpPr>
            <p:spPr>
              <a:xfrm>
                <a:off x="385010" y="2503131"/>
                <a:ext cx="11430000" cy="33547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  <a:r>
                  <a:rPr lang="cs-CZ" dirty="0"/>
                  <a:t> </a:t>
                </a:r>
              </a:p>
              <a:p>
                <a:r>
                  <a:rPr lang="cs-CZ" dirty="0"/>
                  <a:t>Vypočti klidovou hmotnost molekuly vody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je-li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=1,008</m:t>
                    </m:r>
                  </m:oMath>
                </a14:m>
                <a:r>
                  <a:rPr lang="cs-CZ" dirty="0"/>
                  <a:t> 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=16</m:t>
                    </m:r>
                  </m:oMath>
                </a14:m>
                <a:r>
                  <a:rPr lang="cs-CZ" dirty="0"/>
                  <a:t>   </a:t>
                </a:r>
              </a:p>
              <a:p>
                <a:endParaRPr lang="cs-CZ" dirty="0"/>
              </a:p>
              <a:p>
                <a:r>
                  <a:rPr lang="cs-CZ" dirty="0"/>
                  <a:t>Molekula vody obsahuje dva atomy vodíku a jeden atom kyslíku. Její relativní molekulová hmotnost je: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=2.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 .1,008+16=18,016</m:t>
                    </m:r>
                  </m:oMath>
                </a14:m>
                <a:endParaRPr lang="cs-CZ" dirty="0"/>
              </a:p>
              <a:p>
                <a:pPr algn="ctr"/>
                <a:endParaRPr lang="cs-CZ" dirty="0"/>
              </a:p>
              <a:p>
                <a:r>
                  <a:rPr lang="cs-CZ" dirty="0"/>
                  <a:t>Klidovou hmotnost molekuly v kilogramech vypočteme ze vztahu: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𝑴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𝒓</m:t>
                          </m:r>
                        </m:sub>
                      </m:sSub>
                      <m:r>
                        <a:rPr lang="cs-CZ" b="1" i="1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𝒎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𝒖</m:t>
                          </m:r>
                        </m:sub>
                      </m:sSub>
                    </m:oMath>
                  </m:oMathPara>
                </a14:m>
                <a:endParaRPr lang="cs-CZ" b="1" i="1" dirty="0">
                  <a:latin typeface="Cambria Math" panose="02040503050406030204" pitchFamily="18" charset="0"/>
                </a:endParaRPr>
              </a:p>
              <a:p>
                <a:pPr algn="ctr"/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=18,016 .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≈29,91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−27</m:t>
                        </m:r>
                      </m:sup>
                    </m:sSup>
                  </m:oMath>
                </a14:m>
                <a:r>
                  <a:rPr lang="cs-CZ" dirty="0"/>
                  <a:t> kg</a:t>
                </a:r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Klidová hmotnost molekuly vody je přibližně 29,91 . 10</a:t>
                </a:r>
                <a:r>
                  <a:rPr lang="cs-CZ" b="1" baseline="30000" dirty="0"/>
                  <a:t>-27</a:t>
                </a:r>
                <a:r>
                  <a:rPr lang="cs-CZ" b="1" dirty="0"/>
                  <a:t> kg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A42DCB8-30AB-6881-673D-A38EA5A90D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010" y="2503131"/>
                <a:ext cx="11430000" cy="3354765"/>
              </a:xfrm>
              <a:prstGeom prst="rect">
                <a:avLst/>
              </a:prstGeom>
              <a:blipFill>
                <a:blip r:embed="rId4"/>
                <a:stretch>
                  <a:fillRect l="-427" t="-1091" b="-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6388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E991F95-5A9E-E6B5-B8A4-5692BC7B0A19}"/>
                  </a:ext>
                </a:extLst>
              </p:cNvPr>
              <p:cNvSpPr txBox="1"/>
              <p:nvPr/>
            </p:nvSpPr>
            <p:spPr>
              <a:xfrm>
                <a:off x="761999" y="997618"/>
                <a:ext cx="10255405" cy="50536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Vypočti relativní a klidovou hmotnost molekuly kyseliny sírová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  <m:d>
                          <m:dPr>
                            <m:ctrlPr>
                              <a:rPr lang="cs-CZ" i="1" dirty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𝑆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𝑂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sub>
                            </m:sSub>
                          </m:e>
                        </m:d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≈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63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25</m:t>
                            </m:r>
                          </m:sup>
                        </m:sSup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008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      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32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16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Molekula kyseliny sírové obsahuje dva atomy vodíku, jeden atom síry a čtyři atomy kyslíku. Její relativní molekulová hmotnost je tedy součte relativních atomových hmotností dvou atomů vodíku, jednoho atomu síry a čtyř atomů kyslíku: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008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32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16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98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016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Relativní molekulová hmotnost molekuly kyseliny sírové je 98,07848</a:t>
                </a:r>
              </a:p>
              <a:p>
                <a:endParaRPr lang="cs-CZ" dirty="0"/>
              </a:p>
              <a:p>
                <a:r>
                  <a:rPr lang="cs-CZ" dirty="0"/>
                  <a:t>Klidovou 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molekuly kyseliny sírové vypočteme podle vztahu:</a:t>
                </a:r>
              </a:p>
              <a:p>
                <a:pPr algn="ctr"/>
                <a:endParaRPr lang="cs-CZ" sz="80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sub>
                      </m:sSub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pPr algn="ctr"/>
                <a:endParaRPr lang="cs-CZ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𝑆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𝑆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𝑂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98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016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162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63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sup>
                    </m:sSup>
                  </m:oMath>
                </a14:m>
                <a:r>
                  <a:rPr lang="cs-CZ" dirty="0"/>
                  <a:t> kg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Klidová hmotnost molekuly kyseliny sírové je 1,63 . 10</a:t>
                </a:r>
                <a:r>
                  <a:rPr lang="cs-CZ" b="1" baseline="30000" dirty="0"/>
                  <a:t>-25</a:t>
                </a:r>
                <a:r>
                  <a:rPr lang="cs-CZ" b="1" dirty="0"/>
                  <a:t> kg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E991F95-5A9E-E6B5-B8A4-5692BC7B0A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997618"/>
                <a:ext cx="10255405" cy="5053691"/>
              </a:xfrm>
              <a:prstGeom prst="rect">
                <a:avLst/>
              </a:prstGeom>
              <a:blipFill>
                <a:blip r:embed="rId2"/>
                <a:stretch>
                  <a:fillRect l="-476" t="-603" b="-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28836BA9-D32F-070C-F821-9A4959BDA2A2}"/>
              </a:ext>
            </a:extLst>
          </p:cNvPr>
          <p:cNvSpPr txBox="1"/>
          <p:nvPr/>
        </p:nvSpPr>
        <p:spPr>
          <a:xfrm>
            <a:off x="602166" y="278780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</p:spTree>
    <p:extLst>
      <p:ext uri="{BB962C8B-B14F-4D97-AF65-F5344CB8AC3E}">
        <p14:creationId xmlns:p14="http://schemas.microsoft.com/office/powerpoint/2010/main" val="3669941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11D55-ABDC-221C-D630-4B8A6DB75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635FC5-07A1-C892-CEC0-D11EDC1EEFDB}"/>
              </a:ext>
            </a:extLst>
          </p:cNvPr>
          <p:cNvSpPr txBox="1"/>
          <p:nvPr/>
        </p:nvSpPr>
        <p:spPr>
          <a:xfrm>
            <a:off x="245326" y="245327"/>
            <a:ext cx="1891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Látkové množství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3C47A17-3505-63AA-B4DC-A3943B9E4A8F}"/>
                  </a:ext>
                </a:extLst>
              </p:cNvPr>
              <p:cNvSpPr txBox="1"/>
              <p:nvPr/>
            </p:nvSpPr>
            <p:spPr>
              <a:xfrm>
                <a:off x="245326" y="614659"/>
                <a:ext cx="8225814" cy="48075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Obdobně jako nemůžeme přímým pozorováním určovat hmotnost jednotlivých částic, nemůžeme přímo spočítat ani jejich počet v makroskopickém vzorku látky. Počet částic (atomů, molekul nebo iontů) proto určujeme nepřímo pomocí výpočtu. K porovnávání látek podle počtu jejich částic slouží fyzikální veličina </a:t>
                </a:r>
                <a:r>
                  <a:rPr lang="cs-CZ" b="1" dirty="0"/>
                  <a:t>látkové množství</a:t>
                </a:r>
                <a:r>
                  <a:rPr lang="cs-CZ" dirty="0"/>
                  <a:t>.</a:t>
                </a:r>
              </a:p>
              <a:p>
                <a:endParaRPr lang="cs-CZ" sz="800" b="1" dirty="0"/>
              </a:p>
              <a:p>
                <a:endParaRPr lang="cs-CZ" sz="800" b="1" dirty="0"/>
              </a:p>
              <a:p>
                <a:endParaRPr lang="cs-CZ" sz="800" b="1" dirty="0"/>
              </a:p>
              <a:p>
                <a:r>
                  <a:rPr lang="cs-CZ" b="1" dirty="0"/>
                  <a:t>Látkové množství</a:t>
                </a:r>
              </a:p>
              <a:p>
                <a:r>
                  <a:rPr lang="cs-CZ" dirty="0"/>
                  <a:t>Látkové množství označujeme symbolem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𝒏</m:t>
                    </m:r>
                  </m:oMath>
                </a14:m>
                <a:r>
                  <a:rPr lang="cs-CZ" dirty="0"/>
                  <a:t> a jeho jednotkou je </a:t>
                </a:r>
                <a:r>
                  <a:rPr lang="cs-CZ" b="1" dirty="0"/>
                  <a:t>mol</a:t>
                </a:r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</m:e>
                      </m:d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𝐦𝐨𝐥</m:t>
                      </m:r>
                    </m:oMath>
                  </m:oMathPara>
                </a14:m>
                <a:endParaRPr lang="cs-CZ" b="1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Mol je jednou ze sedmi základních jednotek soustavy SI a je základní jednotkou pro veličinu látkové množství.</a:t>
                </a:r>
              </a:p>
              <a:p>
                <a:endParaRPr lang="cs-CZ" sz="800" dirty="0"/>
              </a:p>
              <a:p>
                <a:endParaRPr lang="cs-CZ" sz="800" dirty="0"/>
              </a:p>
              <a:p>
                <a:endParaRPr lang="cs-CZ" sz="800" dirty="0"/>
              </a:p>
              <a:p>
                <a:r>
                  <a:rPr lang="cs-CZ" b="1" dirty="0"/>
                  <a:t>Definice (SI od roku 2019):</a:t>
                </a:r>
              </a:p>
              <a:p>
                <a:r>
                  <a:rPr lang="cs-CZ" dirty="0"/>
                  <a:t>Jeden mol obsahuje přesně  </a:t>
                </a:r>
              </a:p>
              <a:p>
                <a:pPr algn="ctr"/>
                <a:r>
                  <a:rPr lang="cs-CZ" b="1" dirty="0">
                    <a:solidFill>
                      <a:srgbClr val="FF0000"/>
                    </a:solidFill>
                  </a:rPr>
                  <a:t>6,022 140 76 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 </m:t>
                    </m:r>
                    <m:sSup>
                      <m:sSup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𝟐𝟑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elementárních entit (například atomů, molekul, iontů nebo jiných částic).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3C47A17-3505-63AA-B4DC-A3943B9E4A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26" y="614659"/>
                <a:ext cx="8225814" cy="4807535"/>
              </a:xfrm>
              <a:prstGeom prst="rect">
                <a:avLst/>
              </a:prstGeom>
              <a:blipFill>
                <a:blip r:embed="rId2"/>
                <a:stretch>
                  <a:fillRect l="-593" t="-761" r="-667" b="-114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Skupina 3">
            <a:extLst>
              <a:ext uri="{FF2B5EF4-FFF2-40B4-BE49-F238E27FC236}">
                <a16:creationId xmlns:a16="http://schemas.microsoft.com/office/drawing/2014/main" id="{B36DB3F4-F4B9-CE2D-93DB-DAFE75381E17}"/>
              </a:ext>
            </a:extLst>
          </p:cNvPr>
          <p:cNvGrpSpPr/>
          <p:nvPr/>
        </p:nvGrpSpPr>
        <p:grpSpPr>
          <a:xfrm>
            <a:off x="8757123" y="547597"/>
            <a:ext cx="2395395" cy="2740055"/>
            <a:chOff x="9379660" y="822654"/>
            <a:chExt cx="2395395" cy="2740055"/>
          </a:xfrm>
        </p:grpSpPr>
        <p:pic>
          <p:nvPicPr>
            <p:cNvPr id="5" name="Obrázek 4" descr="Obsah obrázku kresba, skica, kreslené, ilustrace&#10;&#10;Obsah generovaný pomocí AI může být nesprávný.">
              <a:extLst>
                <a:ext uri="{FF2B5EF4-FFF2-40B4-BE49-F238E27FC236}">
                  <a16:creationId xmlns:a16="http://schemas.microsoft.com/office/drawing/2014/main" id="{CD6C02B4-CBE5-ACFA-0812-6FA748AB4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12578"/>
            <a:stretch>
              <a:fillRect/>
            </a:stretch>
          </p:blipFill>
          <p:spPr>
            <a:xfrm>
              <a:off x="9379660" y="822654"/>
              <a:ext cx="2395395" cy="2740055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TextovéPole 5">
                  <a:extLst>
                    <a:ext uri="{FF2B5EF4-FFF2-40B4-BE49-F238E27FC236}">
                      <a16:creationId xmlns:a16="http://schemas.microsoft.com/office/drawing/2014/main" id="{45A41878-2C9C-B642-6BCA-3579C951B836}"/>
                    </a:ext>
                  </a:extLst>
                </p:cNvPr>
                <p:cNvSpPr txBox="1"/>
                <p:nvPr/>
              </p:nvSpPr>
              <p:spPr>
                <a:xfrm>
                  <a:off x="9728913" y="1941628"/>
                  <a:ext cx="1696888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cs-CZ" b="1" dirty="0"/>
                    <a:t>V tomto pytli je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𝟔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𝟎𝟐𝟐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𝟐𝟑</m:t>
                            </m:r>
                          </m:sup>
                        </m:sSup>
                      </m:oMath>
                    </m:oMathPara>
                  </a14:m>
                  <a:endParaRPr lang="cs-CZ" b="1" dirty="0">
                    <a:ea typeface="Cambria Math" panose="02040503050406030204" pitchFamily="18" charset="0"/>
                  </a:endParaRPr>
                </a:p>
                <a:p>
                  <a:pPr algn="ctr"/>
                  <a:r>
                    <a:rPr lang="cs-CZ" b="1" dirty="0"/>
                    <a:t>kuliček</a:t>
                  </a:r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45A41878-2C9C-B642-6BCA-3579C951B83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28913" y="1941628"/>
                  <a:ext cx="1696888" cy="923330"/>
                </a:xfrm>
                <a:prstGeom prst="rect">
                  <a:avLst/>
                </a:prstGeom>
                <a:blipFill>
                  <a:blip r:embed="rId4"/>
                  <a:stretch>
                    <a:fillRect l="-2158" t="-3289" r="-1439" b="-986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" name="Skupina 6">
            <a:extLst>
              <a:ext uri="{FF2B5EF4-FFF2-40B4-BE49-F238E27FC236}">
                <a16:creationId xmlns:a16="http://schemas.microsoft.com/office/drawing/2014/main" id="{E30B542E-E4FF-F0F2-35EB-EC9D99E6C125}"/>
              </a:ext>
            </a:extLst>
          </p:cNvPr>
          <p:cNvGrpSpPr/>
          <p:nvPr/>
        </p:nvGrpSpPr>
        <p:grpSpPr>
          <a:xfrm>
            <a:off x="8870703" y="3713089"/>
            <a:ext cx="2395395" cy="2740055"/>
            <a:chOff x="9379661" y="3429000"/>
            <a:chExt cx="2395395" cy="2740055"/>
          </a:xfrm>
        </p:grpSpPr>
        <p:pic>
          <p:nvPicPr>
            <p:cNvPr id="8" name="Obrázek 7" descr="Obsah obrázku kresba, skica, kreslené, ilustrace&#10;&#10;Obsah generovaný pomocí AI může být nesprávný.">
              <a:extLst>
                <a:ext uri="{FF2B5EF4-FFF2-40B4-BE49-F238E27FC236}">
                  <a16:creationId xmlns:a16="http://schemas.microsoft.com/office/drawing/2014/main" id="{DA2A8530-20AC-FFBD-5231-2FC39EA293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12578"/>
            <a:stretch>
              <a:fillRect/>
            </a:stretch>
          </p:blipFill>
          <p:spPr>
            <a:xfrm>
              <a:off x="9379661" y="3429000"/>
              <a:ext cx="2395395" cy="2740055"/>
            </a:xfrm>
            <a:prstGeom prst="rect">
              <a:avLst/>
            </a:prstGeom>
          </p:spPr>
        </p:pic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B712B7EA-C7F0-980E-BEBD-C53B883BD905}"/>
                </a:ext>
              </a:extLst>
            </p:cNvPr>
            <p:cNvSpPr txBox="1"/>
            <p:nvPr/>
          </p:nvSpPr>
          <p:spPr>
            <a:xfrm>
              <a:off x="9804035" y="4406482"/>
              <a:ext cx="162176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/>
                <a:t>V tomto pytli je</a:t>
              </a:r>
            </a:p>
            <a:p>
              <a:pPr algn="ctr"/>
              <a:r>
                <a:rPr lang="cs-CZ" b="1" dirty="0"/>
                <a:t>1 mol</a:t>
              </a:r>
            </a:p>
            <a:p>
              <a:pPr algn="ctr"/>
              <a:r>
                <a:rPr lang="cs-CZ" b="1" dirty="0"/>
                <a:t>kuliček</a:t>
              </a:r>
            </a:p>
          </p:txBody>
        </p:sp>
      </p:grp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17D4C31-8C8C-DABA-88C3-312122D261B9}"/>
              </a:ext>
            </a:extLst>
          </p:cNvPr>
          <p:cNvSpPr txBox="1"/>
          <p:nvPr/>
        </p:nvSpPr>
        <p:spPr>
          <a:xfrm>
            <a:off x="8357444" y="3244334"/>
            <a:ext cx="3584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Obsahují pytle stejný počet kuliček?</a:t>
            </a:r>
          </a:p>
        </p:txBody>
      </p:sp>
    </p:spTree>
    <p:extLst>
      <p:ext uri="{BB962C8B-B14F-4D97-AF65-F5344CB8AC3E}">
        <p14:creationId xmlns:p14="http://schemas.microsoft.com/office/powerpoint/2010/main" val="1752440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0C6CDE2-70EC-96ED-00FD-04476B5C7183}"/>
              </a:ext>
            </a:extLst>
          </p:cNvPr>
          <p:cNvSpPr txBox="1"/>
          <p:nvPr/>
        </p:nvSpPr>
        <p:spPr>
          <a:xfrm>
            <a:off x="428140" y="338402"/>
            <a:ext cx="23150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Avogadrova konstanta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4B67770-49DC-2575-80BF-A21AABA67393}"/>
                  </a:ext>
                </a:extLst>
              </p:cNvPr>
              <p:cNvSpPr txBox="1"/>
              <p:nvPr/>
            </p:nvSpPr>
            <p:spPr>
              <a:xfrm>
                <a:off x="428140" y="822690"/>
                <a:ext cx="11081288" cy="1969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Počet částic v jednom molu vyjadřuje </a:t>
                </a:r>
                <a:r>
                  <a:rPr lang="cs-CZ" b="1" dirty="0"/>
                  <a:t>Avogadrova konstanta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𝑵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>
                          <a:latin typeface="Cambria Math" panose="02040503050406030204" pitchFamily="18" charset="0"/>
                        </a:rPr>
                        <m:t>=6,022 140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>
                          <a:latin typeface="Cambria Math" panose="02040503050406030204" pitchFamily="18" charset="0"/>
                        </a:rPr>
                        <m:t>76</m:t>
                      </m:r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r>
                        <a:rPr lang="cs-CZ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Pro běžné výpočty se často používá zaokrouhlená hodnota 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6,022∙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Avogadrova konstanta představuje převodní faktor mezi počtem částic a látkovým množstvím.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4B67770-49DC-2575-80BF-A21AABA673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40" y="822690"/>
                <a:ext cx="11081288" cy="1969770"/>
              </a:xfrm>
              <a:prstGeom prst="rect">
                <a:avLst/>
              </a:prstGeom>
              <a:blipFill>
                <a:blip r:embed="rId2"/>
                <a:stretch>
                  <a:fillRect l="-440" t="-1858" b="-40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6A56007B-7210-FE2A-48B0-7EFA5F5ED126}"/>
              </a:ext>
            </a:extLst>
          </p:cNvPr>
          <p:cNvSpPr txBox="1"/>
          <p:nvPr/>
        </p:nvSpPr>
        <p:spPr>
          <a:xfrm>
            <a:off x="428140" y="2907416"/>
            <a:ext cx="47889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Vztah mezi počtem částic a látkovým množstvím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D3F402A-58AE-0733-79E7-0087AC5C1400}"/>
                  </a:ext>
                </a:extLst>
              </p:cNvPr>
              <p:cNvSpPr txBox="1"/>
              <p:nvPr/>
            </p:nvSpPr>
            <p:spPr>
              <a:xfrm>
                <a:off x="428140" y="3391704"/>
                <a:ext cx="11003797" cy="13186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Obsahuje-li vzorek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částic, jeho látkové množství je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cs-CZ" b="0" i="0" smtClean="0">
                        <a:latin typeface="Cambria Math" panose="02040503050406030204" pitchFamily="18" charset="0"/>
                      </a:rPr>
                      <m:t> ,</m:t>
                    </m:r>
                  </m:oMath>
                </a14:m>
                <a:r>
                  <a:rPr lang="cs-CZ" dirty="0"/>
                  <a:t>    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je počet částic ve vzorku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 je Avogadrova konstanta.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D3F402A-58AE-0733-79E7-0087AC5C14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40" y="3391704"/>
                <a:ext cx="11003797" cy="1318694"/>
              </a:xfrm>
              <a:prstGeom prst="rect">
                <a:avLst/>
              </a:prstGeom>
              <a:blipFill>
                <a:blip r:embed="rId3"/>
                <a:stretch>
                  <a:fillRect l="-443" t="-2304" b="-59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658AAE05-6D6B-5D0C-1994-17DC79BD04DB}"/>
              </a:ext>
            </a:extLst>
          </p:cNvPr>
          <p:cNvSpPr txBox="1"/>
          <p:nvPr/>
        </p:nvSpPr>
        <p:spPr>
          <a:xfrm>
            <a:off x="428140" y="4963084"/>
            <a:ext cx="25397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Důsledek definice molu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4EC4099-8689-71A3-1265-1CD7F6670743}"/>
              </a:ext>
            </a:extLst>
          </p:cNvPr>
          <p:cNvSpPr txBox="1"/>
          <p:nvPr/>
        </p:nvSpPr>
        <p:spPr>
          <a:xfrm>
            <a:off x="428140" y="5447372"/>
            <a:ext cx="1118461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Stejná látková množství různých látek obsahují vždy stejný počet částic. Díky tomu lze látky jednoduše porovnávat podle množství jejich mikroskopických částic, aniž bychom je museli přímo počítat.</a:t>
            </a:r>
          </a:p>
        </p:txBody>
      </p:sp>
    </p:spTree>
    <p:extLst>
      <p:ext uri="{BB962C8B-B14F-4D97-AF65-F5344CB8AC3E}">
        <p14:creationId xmlns:p14="http://schemas.microsoft.com/office/powerpoint/2010/main" val="1542758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24D0A55-9546-4980-7CD2-C6616D102851}"/>
                  </a:ext>
                </a:extLst>
              </p:cNvPr>
              <p:cNvSpPr txBox="1"/>
              <p:nvPr/>
            </p:nvSpPr>
            <p:spPr>
              <a:xfrm>
                <a:off x="240629" y="294248"/>
                <a:ext cx="290362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Molární hmotnost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𝑴</m:t>
                    </m:r>
                  </m:oMath>
                </a14:m>
                <a:r>
                  <a:rPr lang="cs-CZ" dirty="0"/>
                  <a:t>: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24D0A55-9546-4980-7CD2-C6616D1028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29" y="294248"/>
                <a:ext cx="2903621" cy="369332"/>
              </a:xfrm>
              <a:prstGeom prst="rect">
                <a:avLst/>
              </a:prstGeom>
              <a:blipFill>
                <a:blip r:embed="rId2"/>
                <a:stretch>
                  <a:fillRect l="-167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AA736-E872-6C7C-C01F-04FC1E7F5B50}"/>
                  </a:ext>
                </a:extLst>
              </p:cNvPr>
              <p:cNvSpPr txBox="1"/>
              <p:nvPr/>
            </p:nvSpPr>
            <p:spPr>
              <a:xfrm>
                <a:off x="240629" y="663580"/>
                <a:ext cx="11654321" cy="3256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Molární hmotnost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cs-CZ" dirty="0"/>
                  <a:t>vyjadřuje </a:t>
                </a:r>
                <a:r>
                  <a:rPr lang="cs-CZ" b="1" dirty="0"/>
                  <a:t>hmotnost jednoho molu částic</a:t>
                </a:r>
                <a:r>
                  <a:rPr lang="cs-CZ" dirty="0"/>
                  <a:t> dané látky a je definována vztahem: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cs-CZ" b="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  <a:p>
                <a:endParaRPr lang="cs-CZ" sz="800" i="1" dirty="0">
                  <a:latin typeface="Cambria Math" panose="02040503050406030204" pitchFamily="18" charset="0"/>
                </a:endParaRPr>
              </a:p>
              <a:p>
                <a:pPr algn="ctr"/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je hmotnost tělesa z chemicky stejnorodé látky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dirty="0"/>
                  <a:t> je odpovídající látkové množství. Jednotkou molární hmotnosti je</a:t>
                </a:r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baseline="30000" dirty="0">
                  <a:latin typeface="Cambria Math" panose="02040503050406030204" pitchFamily="18" charset="0"/>
                </a:endParaRPr>
              </a:p>
              <a:p>
                <a:pPr algn="ctr"/>
                <a:endParaRPr lang="cs-CZ" baseline="30000" dirty="0">
                  <a:latin typeface="Cambria Math" panose="02040503050406030204" pitchFamily="18" charset="0"/>
                </a:endParaRPr>
              </a:p>
              <a:p>
                <a:pPr algn="ctr"/>
                <a:endParaRPr lang="cs-CZ" baseline="30000" dirty="0">
                  <a:latin typeface="Cambria Math" panose="02040503050406030204" pitchFamily="18" charset="0"/>
                </a:endParaRPr>
              </a:p>
              <a:p>
                <a:pPr algn="ctr"/>
                <a:endParaRPr lang="cs-CZ" baseline="30000" dirty="0">
                  <a:latin typeface="Cambria Math" panose="02040503050406030204" pitchFamily="18" charset="0"/>
                </a:endParaRPr>
              </a:p>
              <a:p>
                <a:r>
                  <a:rPr lang="cs-CZ" dirty="0"/>
                  <a:t>V chemii se velmi často používá i </a:t>
                </a:r>
                <a:r>
                  <a:rPr lang="cs-CZ" b="1" dirty="0"/>
                  <a:t>gram na mol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𝐦𝐨𝐥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)</a:t>
                </a:r>
                <a:r>
                  <a:rPr lang="cs-CZ" dirty="0"/>
                  <a:t>, protože hmotnosti atomů a molekul vycházejí číselně přehledněji: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>
                          <a:latin typeface="Cambria Math" panose="02040503050406030204" pitchFamily="18" charset="0"/>
                        </a:rPr>
                        <m:t>1</m:t>
                      </m:r>
                      <m:r>
                        <m:rPr>
                          <m:nor/>
                        </m:rPr>
                        <a:rPr lang="cs-CZ" i="1"/>
                        <m:t> 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cs-CZ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ar-AE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ar-AE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ar-AE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ar-AE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m:rPr>
                          <m:nor/>
                        </m:rPr>
                        <a:rPr lang="ar-AE" i="1"/>
                        <m:t> </m:t>
                      </m:r>
                      <m:sSup>
                        <m:sSupPr>
                          <m:ctrlPr>
                            <a:rPr lang="ar-AE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b="0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A6AA736-E872-6C7C-C01F-04FC1E7F5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29" y="663580"/>
                <a:ext cx="11654321" cy="3256789"/>
              </a:xfrm>
              <a:prstGeom prst="rect">
                <a:avLst/>
              </a:prstGeom>
              <a:blipFill>
                <a:blip r:embed="rId3"/>
                <a:stretch>
                  <a:fillRect l="-418" t="-1124" r="-105" b="-7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1">
                <a:extLst>
                  <a:ext uri="{FF2B5EF4-FFF2-40B4-BE49-F238E27FC236}">
                    <a16:creationId xmlns:a16="http://schemas.microsoft.com/office/drawing/2014/main" id="{C99BAE3B-E8FE-E8D3-ABA0-4295224FB3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4946" y="4949397"/>
                <a:ext cx="9785686" cy="77566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vl="0"/>
                <a:r>
                  <a:rPr lang="cs-CZ" altLang="cs-CZ" dirty="0">
                    <a:latin typeface="+mn-lt"/>
                  </a:rPr>
                  <a:t>Molární hmotnost v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>
                            <a:latin typeface="Cambria Math" panose="02040503050406030204" pitchFamily="18" charset="0"/>
                          </a:rPr>
                          <m:t>𝐠</m:t>
                        </m:r>
                        <m:r>
                          <a:rPr lang="cs-CZ" b="1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>
                            <a:latin typeface="Cambria Math" panose="02040503050406030204" pitchFamily="18" charset="0"/>
                          </a:rPr>
                          <m:t>𝐦𝐨𝐥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altLang="cs-CZ" dirty="0">
                    <a:latin typeface="+mn-lt"/>
                  </a:rPr>
                  <a:t> můžeme také vypočítat z relativní atomové nebo molekulové hmotnosti.</a:t>
                </a: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b="0" i="1" dirty="0">
                  <a:latin typeface="Cambria Math" panose="02040503050406030204" pitchFamily="18" charset="0"/>
                </a:endParaRPr>
              </a:p>
              <a:p>
                <a:pPr lvl="0" algn="ctr"/>
                <a14:m>
                  <m:oMath xmlns:m="http://schemas.openxmlformats.org/officeDocument/2006/math">
                    <m:r>
                      <a:rPr lang="cs-CZ" altLang="cs-CZ" b="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altLang="cs-CZ" b="0" i="1" dirty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altLang="cs-CZ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alt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cs-CZ" altLang="cs-CZ" b="0" i="1" dirty="0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e>
                    </m:d>
                    <m:r>
                      <a:rPr lang="cs-CZ" altLang="cs-CZ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altLang="cs-CZ" b="0" i="1" dirty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altLang="cs-CZ" b="0" i="0" dirty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altLang="cs-CZ" b="0" i="0" dirty="0">
                        <a:latin typeface="Cambria Math" panose="02040503050406030204" pitchFamily="18" charset="0"/>
                      </a:rPr>
                      <m:t>⋅</m:t>
                    </m:r>
                    <m:sSup>
                      <m:sSupPr>
                        <m:ctrlPr>
                          <a:rPr lang="cs-CZ" alt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altLang="cs-CZ" b="0" i="0" dirty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altLang="cs-CZ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cs-CZ" altLang="cs-CZ" dirty="0">
                    <a:latin typeface="+mn-lt"/>
                  </a:rPr>
                  <a:t>,        </a:t>
                </a:r>
                <a14:m>
                  <m:oMath xmlns:m="http://schemas.openxmlformats.org/officeDocument/2006/math">
                    <m:r>
                      <a:rPr lang="cs-CZ" altLang="cs-CZ" b="0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altLang="cs-CZ" b="0" i="1" dirty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altLang="cs-CZ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altLang="cs-CZ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b="0" i="1" dirty="0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altLang="cs-CZ" i="1" dirty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</m:e>
                    </m:d>
                    <m:r>
                      <a:rPr lang="cs-CZ" altLang="cs-CZ" b="0" i="0" dirty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cs-CZ" altLang="cs-CZ" b="0" i="0" dirty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altLang="cs-CZ" b="0" i="0" dirty="0">
                        <a:latin typeface="Cambria Math" panose="02040503050406030204" pitchFamily="18" charset="0"/>
                      </a:rPr>
                      <m:t>⋅</m:t>
                    </m:r>
                    <m:sSup>
                      <m:sSupPr>
                        <m:ctrlPr>
                          <a:rPr lang="cs-CZ" alt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altLang="cs-CZ" b="0" i="0" dirty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altLang="cs-CZ" b="0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cs-CZ" altLang="cs-CZ" b="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altLang="cs-CZ" dirty="0">
                  <a:latin typeface="+mn-lt"/>
                </a:endParaRPr>
              </a:p>
            </p:txBody>
          </p:sp>
        </mc:Choice>
        <mc:Fallback xmlns="">
          <p:sp>
            <p:nvSpPr>
              <p:cNvPr id="4" name="Rectangle 1">
                <a:extLst>
                  <a:ext uri="{FF2B5EF4-FFF2-40B4-BE49-F238E27FC236}">
                    <a16:creationId xmlns:a16="http://schemas.microsoft.com/office/drawing/2014/main" id="{C99BAE3B-E8FE-E8D3-ABA0-4295224FB31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74946" y="4949397"/>
                <a:ext cx="9785686" cy="775662"/>
              </a:xfrm>
              <a:prstGeom prst="rect">
                <a:avLst/>
              </a:prstGeom>
              <a:blipFill>
                <a:blip r:embed="rId4"/>
                <a:stretch>
                  <a:fillRect l="-498" t="-2308" r="-62" b="-10769"/>
                </a:stretch>
              </a:blipFill>
              <a:ln w="1905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244036AB-14AE-10AE-187F-42F9CDBBC607}"/>
              </a:ext>
            </a:extLst>
          </p:cNvPr>
          <p:cNvSpPr txBox="1"/>
          <p:nvPr/>
        </p:nvSpPr>
        <p:spPr>
          <a:xfrm>
            <a:off x="7660106" y="9534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5"/>
              </a:rPr>
              <a:t>Molekulová fyzika a termika (publi.cz)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0629" y="4119271"/>
            <a:ext cx="11654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Molární hmotnost je číselně rovna relativní atomové hmotnosti, protože mol je definován tak, aby 1 mol částic měl </a:t>
            </a:r>
          </a:p>
          <a:p>
            <a:r>
              <a:rPr lang="cs-CZ" dirty="0"/>
              <a:t>v gramech stejnou hmotnost, jaká odpovídá jejich relativní atomové hmotnosti.</a:t>
            </a:r>
          </a:p>
        </p:txBody>
      </p:sp>
    </p:spTree>
    <p:extLst>
      <p:ext uri="{BB962C8B-B14F-4D97-AF65-F5344CB8AC3E}">
        <p14:creationId xmlns:p14="http://schemas.microsoft.com/office/powerpoint/2010/main" val="1040747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2">
                <a:extLst>
                  <a:ext uri="{FF2B5EF4-FFF2-40B4-BE49-F238E27FC236}">
                    <a16:creationId xmlns:a16="http://schemas.microsoft.com/office/drawing/2014/main" id="{F86CE97B-AB3D-7555-8857-56A5653EF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821" y="863962"/>
                <a:ext cx="11566357" cy="18233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latin typeface="+mn-lt"/>
                  </a:rPr>
                  <a:t>Molární objem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altLang="cs-CZ" b="1" dirty="0">
                    <a:latin typeface="+mn-lt"/>
                  </a:rPr>
                  <a:t> </a:t>
                </a:r>
                <a:r>
                  <a:rPr lang="cs-CZ" altLang="cs-CZ" dirty="0">
                    <a:latin typeface="+mn-lt"/>
                  </a:rPr>
                  <a:t>definujeme jako podíl objemu dané látky a jejího látkového množství. Vyjadřuje nám, jaký objem připadá na jeden mol látky. Molární objem závisí na teplotě a tlaku. 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latin typeface="+mn-lt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altLang="cs-CZ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altLang="cs-CZ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altLang="cs-CZ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sz="2400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cs-CZ" altLang="cs-CZ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cs-CZ" altLang="cs-CZ" sz="2800" b="1" dirty="0">
                    <a:latin typeface="+mn-lt"/>
                  </a:rPr>
                  <a:t>    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b="1" dirty="0">
                  <a:latin typeface="+mn-lt"/>
                </a:endParaRP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latin typeface="+mn-lt"/>
                  </a:rPr>
                  <a:t>Jednotkou molárního objemu je v soustavě SI je </a:t>
                </a:r>
                <a:r>
                  <a:rPr lang="cs-CZ" altLang="cs-CZ" b="1" dirty="0">
                    <a:latin typeface="+mn-lt"/>
                  </a:rPr>
                  <a:t>m</a:t>
                </a:r>
                <a:r>
                  <a:rPr lang="cs-CZ" altLang="cs-CZ" b="1" baseline="30000" dirty="0">
                    <a:latin typeface="+mn-lt"/>
                  </a:rPr>
                  <a:t>3</a:t>
                </a:r>
                <a:r>
                  <a:rPr lang="cs-CZ" altLang="cs-CZ" b="1" dirty="0">
                    <a:latin typeface="+mn-lt"/>
                  </a:rPr>
                  <a:t> . mol</a:t>
                </a:r>
                <a:r>
                  <a:rPr lang="cs-CZ" altLang="cs-CZ" b="1" baseline="30000" dirty="0">
                    <a:latin typeface="+mn-lt"/>
                  </a:rPr>
                  <a:t>-1</a:t>
                </a:r>
                <a:r>
                  <a:rPr lang="cs-CZ" altLang="cs-CZ" dirty="0">
                    <a:latin typeface="+mn-lt"/>
                  </a:rPr>
                  <a:t>. V chemické praxi se však běžně používá jednotka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𝐝𝐦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alt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𝐦𝐨𝐥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altLang="cs-CZ" dirty="0">
                    <a:latin typeface="+mn-lt"/>
                  </a:rPr>
                  <a:t>.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</p:txBody>
          </p:sp>
        </mc:Choice>
        <mc:Fallback xmlns="">
          <p:sp>
            <p:nvSpPr>
              <p:cNvPr id="5" name="Rectangle 2">
                <a:extLst>
                  <a:ext uri="{FF2B5EF4-FFF2-40B4-BE49-F238E27FC236}">
                    <a16:creationId xmlns:a16="http://schemas.microsoft.com/office/drawing/2014/main" id="{F86CE97B-AB3D-7555-8857-56A5653EF0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821" y="863962"/>
                <a:ext cx="11566357" cy="1823384"/>
              </a:xfrm>
              <a:prstGeom prst="rect">
                <a:avLst/>
              </a:prstGeom>
              <a:blipFill>
                <a:blip r:embed="rId2"/>
                <a:stretch>
                  <a:fillRect l="-421" t="-1338" r="-26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3F1FAE5-B11A-028B-C15F-715C9509030E}"/>
                  </a:ext>
                </a:extLst>
              </p:cNvPr>
              <p:cNvSpPr txBox="1"/>
              <p:nvPr/>
            </p:nvSpPr>
            <p:spPr>
              <a:xfrm>
                <a:off x="312821" y="415893"/>
                <a:ext cx="209033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altLang="cs-CZ" b="1" dirty="0"/>
                  <a:t>Molární objem 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3F1FAE5-B11A-028B-C15F-715C950903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21" y="415893"/>
                <a:ext cx="2090334" cy="369332"/>
              </a:xfrm>
              <a:prstGeom prst="rect">
                <a:avLst/>
              </a:prstGeom>
              <a:blipFill>
                <a:blip r:embed="rId3"/>
                <a:stretch>
                  <a:fillRect l="-233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0B5C8D8-593E-9200-AA1A-EFB0A47B0925}"/>
                  </a:ext>
                </a:extLst>
              </p:cNvPr>
              <p:cNvSpPr txBox="1"/>
              <p:nvPr/>
            </p:nvSpPr>
            <p:spPr>
              <a:xfrm>
                <a:off x="4326288" y="5101015"/>
                <a:ext cx="3539425" cy="498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altLang="cs-CZ" b="1" dirty="0">
                    <a:latin typeface="Cambria Math" panose="02040503050406030204" pitchFamily="18" charset="0"/>
                  </a:rPr>
                  <a:t> = 22,4 </a:t>
                </a:r>
                <a14:m>
                  <m:oMath xmlns:m="http://schemas.openxmlformats.org/officeDocument/2006/math">
                    <m:r>
                      <a:rPr lang="cs-CZ" altLang="cs-CZ" b="1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altLang="cs-CZ" b="1" i="0" smtClean="0">
                        <a:latin typeface="Cambria Math" panose="02040503050406030204" pitchFamily="18" charset="0"/>
                      </a:rPr>
                      <m:t>𝐝</m:t>
                    </m:r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alt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𝐦𝐨𝐥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altLang="cs-CZ" b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0B5C8D8-593E-9200-AA1A-EFB0A47B09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288" y="5101015"/>
                <a:ext cx="3539425" cy="498663"/>
              </a:xfrm>
              <a:prstGeom prst="rect">
                <a:avLst/>
              </a:prstGeom>
              <a:blipFill>
                <a:blip r:embed="rId4"/>
                <a:stretch>
                  <a:fillRect b="-18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CEF4811-57B0-B1FE-C829-6AB0040DEFB0}"/>
                  </a:ext>
                </a:extLst>
              </p:cNvPr>
              <p:cNvSpPr txBox="1"/>
              <p:nvPr/>
            </p:nvSpPr>
            <p:spPr>
              <a:xfrm>
                <a:off x="312821" y="2687346"/>
                <a:ext cx="298057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altLang="cs-CZ" b="1" dirty="0"/>
                  <a:t>Normální molární objem 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CEF4811-57B0-B1FE-C829-6AB0040DEF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21" y="2687346"/>
                <a:ext cx="2980570" cy="369332"/>
              </a:xfrm>
              <a:prstGeom prst="rect">
                <a:avLst/>
              </a:prstGeom>
              <a:blipFill>
                <a:blip r:embed="rId5"/>
                <a:stretch>
                  <a:fillRect l="-1636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25DF6AC6-F790-D691-5C30-E972FE370CE7}"/>
              </a:ext>
            </a:extLst>
          </p:cNvPr>
          <p:cNvSpPr txBox="1"/>
          <p:nvPr/>
        </p:nvSpPr>
        <p:spPr>
          <a:xfrm>
            <a:off x="312820" y="3118903"/>
            <a:ext cx="1156635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plyny je za normálních podmínek, kdy:</a:t>
            </a:r>
          </a:p>
          <a:p>
            <a:endParaRPr lang="cs-CZ" sz="800" dirty="0"/>
          </a:p>
          <a:p>
            <a:pPr algn="ctr"/>
            <a:r>
              <a:rPr lang="pl-PL" b="1" dirty="0"/>
              <a:t>teplota je 0 °C (273,15 K) a tlak je 101 325 Pa</a:t>
            </a:r>
          </a:p>
          <a:p>
            <a:pPr algn="ctr"/>
            <a:endParaRPr lang="pl-PL" sz="800" dirty="0"/>
          </a:p>
          <a:p>
            <a:r>
              <a:rPr lang="cs-CZ" dirty="0"/>
              <a:t>molární objem </a:t>
            </a:r>
            <a:r>
              <a:rPr lang="cs-CZ" b="1" dirty="0"/>
              <a:t>stejný pro všechny ideální plyny</a:t>
            </a:r>
            <a:r>
              <a:rPr lang="cs-CZ" dirty="0"/>
              <a:t>. Tato hodnota se nazývá </a:t>
            </a:r>
            <a:r>
              <a:rPr lang="cs-CZ" b="1" dirty="0"/>
              <a:t>normální molární objem</a:t>
            </a:r>
            <a:r>
              <a:rPr lang="cs-CZ" dirty="0"/>
              <a:t> a má hodnotu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5DDE043-1DE5-0C46-55E8-E9CC25AA50E5}"/>
                  </a:ext>
                </a:extLst>
              </p:cNvPr>
              <p:cNvSpPr txBox="1"/>
              <p:nvPr/>
            </p:nvSpPr>
            <p:spPr>
              <a:xfrm>
                <a:off x="4229580" y="4227568"/>
                <a:ext cx="3732833" cy="498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latin typeface="+mn-lt"/>
                </a:endParaRP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cs-CZ" altLang="cs-CZ" b="1" dirty="0">
                    <a:latin typeface="Cambria Math" panose="02040503050406030204" pitchFamily="18" charset="0"/>
                  </a:rPr>
                  <a:t> = 22,4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1" i="1" dirty="0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altLang="cs-CZ" b="1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cs-CZ" altLang="cs-CZ" b="1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alt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 i="0" smtClean="0">
                            <a:latin typeface="Cambria Math" panose="02040503050406030204" pitchFamily="18" charset="0"/>
                          </a:rPr>
                          <m:t>𝐦𝐨𝐥</m:t>
                        </m:r>
                      </m:e>
                      <m:sup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altLang="cs-CZ" b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55DDE043-1DE5-0C46-55E8-E9CC25AA50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580" y="4227568"/>
                <a:ext cx="3732833" cy="498663"/>
              </a:xfrm>
              <a:prstGeom prst="rect">
                <a:avLst/>
              </a:prstGeom>
              <a:blipFill>
                <a:blip r:embed="rId6"/>
                <a:stretch>
                  <a:fillRect b="-182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555FA765-17CF-1EBB-F85E-F5FC447F987F}"/>
              </a:ext>
            </a:extLst>
          </p:cNvPr>
          <p:cNvSpPr txBox="1"/>
          <p:nvPr/>
        </p:nvSpPr>
        <p:spPr>
          <a:xfrm>
            <a:off x="312820" y="4733756"/>
            <a:ext cx="2007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nebo ekvivalentně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6E482C37-186A-D356-B05C-0307B0DF579B}"/>
              </a:ext>
            </a:extLst>
          </p:cNvPr>
          <p:cNvSpPr txBox="1"/>
          <p:nvPr/>
        </p:nvSpPr>
        <p:spPr>
          <a:xfrm>
            <a:off x="312820" y="5828676"/>
            <a:ext cx="112827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Poznámka:    </a:t>
            </a:r>
            <a:r>
              <a:rPr lang="cs-CZ" dirty="0"/>
              <a:t>Hodnota normálního molárního objemu platí </a:t>
            </a:r>
            <a:r>
              <a:rPr lang="cs-CZ" b="1" dirty="0"/>
              <a:t>pouze pro plyny</a:t>
            </a:r>
            <a:r>
              <a:rPr lang="cs-CZ" dirty="0"/>
              <a:t> a </a:t>
            </a:r>
            <a:r>
              <a:rPr lang="cs-CZ" b="1" dirty="0"/>
              <a:t>pouze za normálních podmínek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31380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22391A8-7877-366B-0A40-0B4E950590A6}"/>
              </a:ext>
            </a:extLst>
          </p:cNvPr>
          <p:cNvSpPr txBox="1"/>
          <p:nvPr/>
        </p:nvSpPr>
        <p:spPr>
          <a:xfrm>
            <a:off x="255723" y="224725"/>
            <a:ext cx="2696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 na látkové množství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1AC98D0-ACC7-4F37-46A2-986383601306}"/>
                  </a:ext>
                </a:extLst>
              </p:cNvPr>
              <p:cNvSpPr txBox="1"/>
              <p:nvPr/>
            </p:nvSpPr>
            <p:spPr>
              <a:xfrm>
                <a:off x="387458" y="790414"/>
                <a:ext cx="11275017" cy="26289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látkového množství z počtu částic – </a:t>
                </a:r>
                <a:r>
                  <a:rPr lang="cs-CZ" dirty="0"/>
                  <a:t>určujeme látkové množství z počtu atomů, molekul nebo iontů</a:t>
                </a:r>
                <a:endParaRPr lang="cs-CZ" b="1" dirty="0"/>
              </a:p>
              <a:p>
                <a:endParaRPr lang="cs-CZ" sz="800" dirty="0"/>
              </a:p>
              <a:p>
                <a:r>
                  <a:rPr lang="cs-CZ" dirty="0"/>
                  <a:t>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Typická otázka: Kolik molů představuje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1,2 . 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24</m:t>
                        </m:r>
                      </m:sup>
                    </m:sSup>
                  </m:oMath>
                </a14:m>
                <a:r>
                  <a:rPr lang="cs-CZ" dirty="0"/>
                  <a:t>molekul?</a:t>
                </a:r>
              </a:p>
              <a:p>
                <a:endParaRPr lang="cs-CZ" dirty="0"/>
              </a:p>
              <a:p>
                <a:r>
                  <a:rPr lang="cs-CZ" dirty="0"/>
                  <a:t>Odpověď: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1,2 . 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24</m:t>
                            </m:r>
                          </m:sup>
                        </m:sSup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6,022∙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23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mol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mol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1AC98D0-ACC7-4F37-46A2-9863836013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458" y="790414"/>
                <a:ext cx="11275017" cy="2628989"/>
              </a:xfrm>
              <a:prstGeom prst="rect">
                <a:avLst/>
              </a:prstGeom>
              <a:blipFill>
                <a:blip r:embed="rId2"/>
                <a:stretch>
                  <a:fillRect l="-487" t="-13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2EB75E30-1AAD-4ED6-ACC2-C5A4BADF0B17}"/>
                  </a:ext>
                </a:extLst>
              </p:cNvPr>
              <p:cNvSpPr txBox="1"/>
              <p:nvPr/>
            </p:nvSpPr>
            <p:spPr>
              <a:xfrm>
                <a:off x="480447" y="3618854"/>
                <a:ext cx="11368007" cy="264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2. Výpočet látkového množství z hmotnosti látky – </a:t>
                </a:r>
                <a:r>
                  <a:rPr lang="cs-CZ" dirty="0"/>
                  <a:t>převody mezi hmotností a látkovým množstvím</a:t>
                </a:r>
              </a:p>
              <a:p>
                <a:endParaRPr lang="cs-CZ" b="1" dirty="0"/>
              </a:p>
              <a:p>
                <a:r>
                  <a:rPr lang="cs-CZ" dirty="0"/>
                  <a:t>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Typická otázka: Jaké je látkové množství 3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cs-CZ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vody?</a:t>
                </a:r>
              </a:p>
              <a:p>
                <a:endParaRPr lang="cs-CZ" dirty="0"/>
              </a:p>
              <a:p>
                <a:r>
                  <a:rPr lang="cs-CZ" dirty="0"/>
                  <a:t>Odpověď: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 . 1+16=18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po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dosazen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í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36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mol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2EB75E30-1AAD-4ED6-ACC2-C5A4BADF0B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447" y="3618854"/>
                <a:ext cx="11368007" cy="2643096"/>
              </a:xfrm>
              <a:prstGeom prst="rect">
                <a:avLst/>
              </a:prstGeom>
              <a:blipFill>
                <a:blip r:embed="rId3"/>
                <a:stretch>
                  <a:fillRect l="-483" t="-13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3280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90D26A2-0889-D979-312D-965DDA6C3E3F}"/>
                  </a:ext>
                </a:extLst>
              </p:cNvPr>
              <p:cNvSpPr txBox="1"/>
              <p:nvPr/>
            </p:nvSpPr>
            <p:spPr>
              <a:xfrm>
                <a:off x="458491" y="464949"/>
                <a:ext cx="11275017" cy="2375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3</a:t>
                </a:r>
                <a:r>
                  <a:rPr lang="cs-CZ" dirty="0"/>
                  <a:t>. </a:t>
                </a:r>
                <a:r>
                  <a:rPr lang="cs-CZ" b="1" dirty="0"/>
                  <a:t>Výpočet počtu částic z látkového množství – </a:t>
                </a:r>
                <a:r>
                  <a:rPr lang="cs-CZ" dirty="0"/>
                  <a:t>převádíme moly na skutečný počet částic</a:t>
                </a:r>
                <a:endParaRPr lang="cs-CZ" b="1" dirty="0"/>
              </a:p>
              <a:p>
                <a:endParaRPr lang="cs-CZ" b="1" dirty="0"/>
              </a:p>
              <a:p>
                <a:r>
                  <a:rPr lang="cs-CZ" dirty="0"/>
                  <a:t>Vztah: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Typická otázka: Kolik molekul obsahuje  2 mol vody?</a:t>
                </a:r>
              </a:p>
              <a:p>
                <a:endParaRPr lang="cs-CZ" dirty="0"/>
              </a:p>
              <a:p>
                <a:r>
                  <a:rPr lang="cs-CZ" dirty="0"/>
                  <a:t>Odpověď: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</m:oMath>
                </a14:m>
                <a:r>
                  <a:rPr lang="cs-CZ" dirty="0"/>
                  <a:t>6,022 .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r>
                  <a:rPr lang="cs-CZ" dirty="0"/>
                  <a:t> molekul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90D26A2-0889-D979-312D-965DDA6C3E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491" y="464949"/>
                <a:ext cx="11275017" cy="2375137"/>
              </a:xfrm>
              <a:prstGeom prst="rect">
                <a:avLst/>
              </a:prstGeom>
              <a:blipFill>
                <a:blip r:embed="rId2"/>
                <a:stretch>
                  <a:fillRect l="-432" t="-1282" b="-2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EC181B-B572-9A08-84DC-3B5CE68E6B44}"/>
                  </a:ext>
                </a:extLst>
              </p:cNvPr>
              <p:cNvSpPr txBox="1"/>
              <p:nvPr/>
            </p:nvSpPr>
            <p:spPr>
              <a:xfrm>
                <a:off x="519193" y="3429000"/>
                <a:ext cx="11089038" cy="2940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 startAt="4"/>
                </a:pPr>
                <a:r>
                  <a:rPr lang="cs-CZ" b="1" dirty="0"/>
                  <a:t>Úlohy na objem plynů – </a:t>
                </a:r>
                <a:r>
                  <a:rPr lang="cs-CZ" dirty="0"/>
                  <a:t>u plynů využíváme molární objem za normálních podmínek </a:t>
                </a:r>
              </a:p>
              <a:p>
                <a:pPr marL="342900" indent="-342900">
                  <a:buAutoNum type="arabicPeriod" startAt="4"/>
                </a:pPr>
                <a:endParaRPr lang="cs-CZ" b="1" dirty="0"/>
              </a:p>
              <a:p>
                <a:r>
                  <a:rPr lang="cs-CZ" dirty="0"/>
                  <a:t>Vztah: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    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4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Typická otázka: Jaké látkové množství odpovídá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44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 ideálního plynu za normálních podmínek?</a:t>
                </a:r>
              </a:p>
              <a:p>
                <a:r>
                  <a:rPr lang="cs-CZ" dirty="0"/>
                  <a:t>(Normální podmínky jsou definovány takto: tlak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101 325 Pa , teplota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273,15 K)</a:t>
                </a:r>
              </a:p>
              <a:p>
                <a:endParaRPr lang="cs-CZ" dirty="0"/>
              </a:p>
              <a:p>
                <a:r>
                  <a:rPr lang="cs-CZ" dirty="0"/>
                  <a:t>Odpověď: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𝑉𝑚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44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EC181B-B572-9A08-84DC-3B5CE68E6B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193" y="3429000"/>
                <a:ext cx="11089038" cy="2940228"/>
              </a:xfrm>
              <a:prstGeom prst="rect">
                <a:avLst/>
              </a:prstGeom>
              <a:blipFill>
                <a:blip r:embed="rId3"/>
                <a:stretch>
                  <a:fillRect l="-440" t="-12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6165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F029A-4694-40DB-7BFB-BED824FE7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EA89B951-A0F2-BA12-BB12-42513BF5EA17}"/>
              </a:ext>
            </a:extLst>
          </p:cNvPr>
          <p:cNvSpPr txBox="1"/>
          <p:nvPr/>
        </p:nvSpPr>
        <p:spPr>
          <a:xfrm>
            <a:off x="714858" y="670406"/>
            <a:ext cx="11249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cs-CZ" b="1" dirty="0"/>
              <a:t>Určete relativní molekulovou hmotnost vody a hmotnost molekuly vody.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B83E82A-E48E-9BC4-F082-2BE853C1A915}"/>
                  </a:ext>
                </a:extLst>
              </p:cNvPr>
              <p:cNvSpPr txBox="1"/>
              <p:nvPr/>
            </p:nvSpPr>
            <p:spPr>
              <a:xfrm>
                <a:off x="1547728" y="1073153"/>
                <a:ext cx="9165313" cy="1969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Relativní atomové hmotnosti: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=16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Relativní molekulová hmotnost: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=2 . 1+16=18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Relativní molekulová hmotnost vody má hodnotu 18.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Hmotnost jedné molekuly: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=18 . 1,661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≈2,99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Hmotnost jedné molekuly vody je přibližně 2,99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𝟐𝟔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𝐤𝐠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B83E82A-E48E-9BC4-F082-2BE853C1A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728" y="1073153"/>
                <a:ext cx="9165313" cy="1969770"/>
              </a:xfrm>
              <a:prstGeom prst="rect">
                <a:avLst/>
              </a:prstGeom>
              <a:blipFill>
                <a:blip r:embed="rId2"/>
                <a:stretch>
                  <a:fillRect l="-599" t="-1548" r="-266" b="-43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C81AFB32-7B4F-1E9D-D4B4-75008DD81344}"/>
              </a:ext>
            </a:extLst>
          </p:cNvPr>
          <p:cNvCxnSpPr/>
          <p:nvPr/>
        </p:nvCxnSpPr>
        <p:spPr>
          <a:xfrm flipV="1">
            <a:off x="376640" y="3113360"/>
            <a:ext cx="115074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FF7EC30-9657-50DF-18A8-32956BF18E18}"/>
              </a:ext>
            </a:extLst>
          </p:cNvPr>
          <p:cNvSpPr txBox="1"/>
          <p:nvPr/>
        </p:nvSpPr>
        <p:spPr>
          <a:xfrm>
            <a:off x="714858" y="3353808"/>
            <a:ext cx="102963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cs-CZ" b="1" dirty="0"/>
              <a:t>Určete relativní molekulovou hmotnost a hmotnost molekuly oxidu uhličitého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C1162A1-8CCA-2A0E-4DC2-56936ACD20A8}"/>
                  </a:ext>
                </a:extLst>
              </p:cNvPr>
              <p:cNvSpPr txBox="1"/>
              <p:nvPr/>
            </p:nvSpPr>
            <p:spPr>
              <a:xfrm>
                <a:off x="1513343" y="3963587"/>
                <a:ext cx="9165313" cy="1969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Relativní atomové hmotnosti: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=12,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=16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Relativní molekulová hmotnost: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𝐶𝑂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=12+2 . 16=44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Relativní molekulová hmotnost oxidu uhelnatého má hodnotu 44.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Hmotnost jedné molekuly: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𝐶𝑂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𝐶𝑂</m:t>
                        </m:r>
                        <m:r>
                          <a:rPr lang="cs-CZ" b="0" i="1" baseline="-2500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=44 . 1,661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≈7,31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−26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Hmotnost jedné molekuly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𝑪𝑶</m:t>
                    </m:r>
                    <m:r>
                      <a:rPr lang="cs-CZ" b="1" i="1" baseline="-25000"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cs-CZ" b="1" dirty="0"/>
                  <a:t> je přibližně 7,31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𝟐𝟔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𝐤𝐠</m:t>
                    </m:r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8C1162A1-8CCA-2A0E-4DC2-56936ACD20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3343" y="3963587"/>
                <a:ext cx="9165313" cy="1969770"/>
              </a:xfrm>
              <a:prstGeom prst="rect">
                <a:avLst/>
              </a:prstGeom>
              <a:blipFill>
                <a:blip r:embed="rId3"/>
                <a:stretch>
                  <a:fillRect l="-532" t="-1548" b="-43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/>
          <p:cNvSpPr txBox="1"/>
          <p:nvPr/>
        </p:nvSpPr>
        <p:spPr>
          <a:xfrm>
            <a:off x="4347714" y="94042"/>
            <a:ext cx="2156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 k opakování</a:t>
            </a:r>
          </a:p>
        </p:txBody>
      </p:sp>
    </p:spTree>
    <p:extLst>
      <p:ext uri="{BB962C8B-B14F-4D97-AF65-F5344CB8AC3E}">
        <p14:creationId xmlns:p14="http://schemas.microsoft.com/office/powerpoint/2010/main" val="164829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F7F875E-2E09-3805-1225-F6B572E61F58}"/>
                  </a:ext>
                </a:extLst>
              </p:cNvPr>
              <p:cNvSpPr txBox="1"/>
              <p:nvPr/>
            </p:nvSpPr>
            <p:spPr>
              <a:xfrm>
                <a:off x="521130" y="408144"/>
                <a:ext cx="60947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arenR" startAt="3"/>
                </a:pPr>
                <a:r>
                  <a:rPr lang="cs-CZ" b="1" dirty="0"/>
                  <a:t>Určete látkové množství 100 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𝐠</m:t>
                    </m:r>
                  </m:oMath>
                </a14:m>
                <a:r>
                  <a:rPr lang="cs-CZ" b="1" dirty="0"/>
                  <a:t> uhlíku.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EF7F875E-2E09-3805-1225-F6B572E61F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130" y="408144"/>
                <a:ext cx="6094708" cy="369332"/>
              </a:xfrm>
              <a:prstGeom prst="rect">
                <a:avLst/>
              </a:prstGeom>
              <a:blipFill>
                <a:blip r:embed="rId2"/>
                <a:stretch>
                  <a:fillRect l="-800" t="-98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C0E5E83-5069-10E1-DF3B-9C1790726D1C}"/>
                  </a:ext>
                </a:extLst>
              </p:cNvPr>
              <p:cNvSpPr txBox="1"/>
              <p:nvPr/>
            </p:nvSpPr>
            <p:spPr>
              <a:xfrm>
                <a:off x="2903350" y="937647"/>
                <a:ext cx="6385301" cy="2437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Použijeme vztah pro látkové množství: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100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,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cs-CZ" dirty="0"/>
                  <a:t> - molární hmotnost uhlíku.</a:t>
                </a:r>
              </a:p>
              <a:p>
                <a:r>
                  <a:rPr lang="cs-CZ" dirty="0"/>
                  <a:t>Po dosazení: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8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33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Látkové množství 100 g uhlíku má hodnotu 8,33 mol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DC0E5E83-5069-10E1-DF3B-9C1790726D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3350" y="937647"/>
                <a:ext cx="6385301" cy="2437719"/>
              </a:xfrm>
              <a:prstGeom prst="rect">
                <a:avLst/>
              </a:prstGeom>
              <a:blipFill>
                <a:blip r:embed="rId3"/>
                <a:stretch>
                  <a:fillRect l="-763" t="-1500" r="-191" b="-3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34DF6C9-857A-041B-105A-510AEBB22952}"/>
              </a:ext>
            </a:extLst>
          </p:cNvPr>
          <p:cNvCxnSpPr/>
          <p:nvPr/>
        </p:nvCxnSpPr>
        <p:spPr>
          <a:xfrm flipV="1">
            <a:off x="376640" y="3539559"/>
            <a:ext cx="115074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>
            <a:extLst>
              <a:ext uri="{FF2B5EF4-FFF2-40B4-BE49-F238E27FC236}">
                <a16:creationId xmlns:a16="http://schemas.microsoft.com/office/drawing/2014/main" id="{0C22A613-F446-5D9F-6357-AF63349D0AC9}"/>
              </a:ext>
            </a:extLst>
          </p:cNvPr>
          <p:cNvSpPr txBox="1"/>
          <p:nvPr/>
        </p:nvSpPr>
        <p:spPr>
          <a:xfrm>
            <a:off x="521130" y="3647290"/>
            <a:ext cx="60947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 startAt="4"/>
            </a:pPr>
            <a:r>
              <a:rPr lang="cs-CZ" b="1" dirty="0"/>
              <a:t>Jaké látkové množství představuje 1 litr vody?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D8AE605-096D-FCA3-6E95-73BF780ACE50}"/>
                  </a:ext>
                </a:extLst>
              </p:cNvPr>
              <p:cNvSpPr txBox="1"/>
              <p:nvPr/>
            </p:nvSpPr>
            <p:spPr>
              <a:xfrm>
                <a:off x="937647" y="4091553"/>
                <a:ext cx="10461356" cy="2397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Hustota vody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→        </m:t>
                    </m:r>
                  </m:oMath>
                </a14:m>
                <a:r>
                  <a:rPr lang="cs-CZ" dirty="0"/>
                  <a:t>hmotnost vody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1000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Molární hmotnost vody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𝑀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d>
                          <m:d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𝐻</m:t>
                            </m:r>
                          </m:e>
                        </m:d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𝑂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16</m:t>
                        </m:r>
                      </m:e>
                    </m:d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18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g</m:t>
                    </m:r>
                    <m: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Látkové množství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18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55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Látkové množství jednoho litru vody má hodnotu 55,6 mol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D8AE605-096D-FCA3-6E95-73BF780ACE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7647" y="4091553"/>
                <a:ext cx="10461356" cy="2397836"/>
              </a:xfrm>
              <a:prstGeom prst="rect">
                <a:avLst/>
              </a:prstGeom>
              <a:blipFill>
                <a:blip r:embed="rId4"/>
                <a:stretch>
                  <a:fillRect l="-524" t="-1269" b="-30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019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466D43-3304-F678-CD28-B1D3582F3A3E}"/>
              </a:ext>
            </a:extLst>
          </p:cNvPr>
          <p:cNvSpPr txBox="1"/>
          <p:nvPr/>
        </p:nvSpPr>
        <p:spPr>
          <a:xfrm>
            <a:off x="232913" y="215661"/>
            <a:ext cx="957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B3EB47C-C8E2-A7CD-23F6-A53BDF630CCE}"/>
                  </a:ext>
                </a:extLst>
              </p:cNvPr>
              <p:cNvSpPr txBox="1"/>
              <p:nvPr/>
            </p:nvSpPr>
            <p:spPr>
              <a:xfrm>
                <a:off x="232913" y="584993"/>
                <a:ext cx="1151626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uzavřené nádobě ve vakuu je plynný oxid uhličitý hmotnosti 1,1 kg. Každou minutu z nádoby unikne asi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21</m:t>
                        </m:r>
                      </m:sup>
                    </m:sSup>
                  </m:oMath>
                </a14:m>
                <a:r>
                  <a:rPr lang="cs-CZ" dirty="0"/>
                  <a:t>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. Za jakou dobu bude nádoba prázdná?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1100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molekul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za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minutu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molekul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za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sekundu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16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B3EB47C-C8E2-A7CD-23F6-A53BDF630C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13" y="584993"/>
                <a:ext cx="11516264" cy="1323439"/>
              </a:xfrm>
              <a:prstGeom prst="rect">
                <a:avLst/>
              </a:prstGeom>
              <a:blipFill>
                <a:blip r:embed="rId2"/>
                <a:stretch>
                  <a:fillRect l="-424" t="-2765" r="-424" b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F1B0D8B4-B75E-5F5B-9D03-7EE3A92B1322}"/>
              </a:ext>
            </a:extLst>
          </p:cNvPr>
          <p:cNvCxnSpPr>
            <a:cxnSpLocks/>
          </p:cNvCxnSpPr>
          <p:nvPr/>
        </p:nvCxnSpPr>
        <p:spPr>
          <a:xfrm>
            <a:off x="232913" y="1949575"/>
            <a:ext cx="115162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0C3C2612-A206-B7F8-5F4B-877856E2E69F}"/>
                  </a:ext>
                </a:extLst>
              </p:cNvPr>
              <p:cNvSpPr txBox="1"/>
              <p:nvPr/>
            </p:nvSpPr>
            <p:spPr>
              <a:xfrm>
                <a:off x="232913" y="2083544"/>
                <a:ext cx="11516264" cy="4418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Výpočet relativní molekulární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0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𝐶𝑂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16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44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Molární 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cs-CZ" dirty="0"/>
                  <a:t>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je 44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látkového množství odpovídající 1100 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1100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Výpočet počtu molekul v 25 mol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25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022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151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molekul</a:t>
                </a:r>
              </a:p>
              <a:p>
                <a:pPr algn="ctr"/>
                <a:endParaRPr lang="cs-CZ" sz="800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Výpočet doby t do vyprázdnění nádoby: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151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 . </m:t>
                            </m:r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20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100366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67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27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12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47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dirty="0"/>
              </a:p>
              <a:p>
                <a:pPr algn="ctr"/>
                <a:r>
                  <a:rPr lang="cs-CZ" b="1" dirty="0"/>
                  <a:t>Nádoba se vyprázdní za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𝟐𝟕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𝐡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𝟏𝟐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𝐦𝐢𝐧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𝟒𝟕</m:t>
                    </m:r>
                    <m:r>
                      <a:rPr lang="cs-CZ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𝐬</m:t>
                    </m:r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0C3C2612-A206-B7F8-5F4B-877856E2E6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913" y="2083544"/>
                <a:ext cx="11516264" cy="4418774"/>
              </a:xfrm>
              <a:prstGeom prst="rect">
                <a:avLst/>
              </a:prstGeom>
              <a:blipFill>
                <a:blip r:embed="rId3"/>
                <a:stretch>
                  <a:fillRect l="-424" t="-828" b="-12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32744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6A48260-6E4E-15E0-2F8E-AD6045ED25BD}"/>
              </a:ext>
            </a:extLst>
          </p:cNvPr>
          <p:cNvSpPr txBox="1"/>
          <p:nvPr/>
        </p:nvSpPr>
        <p:spPr>
          <a:xfrm>
            <a:off x="276045" y="293298"/>
            <a:ext cx="1095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77C6ED1-74BD-A71D-15A5-68C26C98D7D2}"/>
                  </a:ext>
                </a:extLst>
              </p:cNvPr>
              <p:cNvSpPr txBox="1"/>
              <p:nvPr/>
            </p:nvSpPr>
            <p:spPr>
              <a:xfrm>
                <a:off x="362309" y="662630"/>
                <a:ext cx="11438627" cy="10701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objem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kapalného kyslíku. Hustota kapalného kyslíku je 1,1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 panose="02040503050406030204" pitchFamily="18" charset="0"/>
                        </a:rPr>
                        <m:t>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=16,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77C6ED1-74BD-A71D-15A5-68C26C98D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309" y="662630"/>
                <a:ext cx="11438627" cy="1070101"/>
              </a:xfrm>
              <a:prstGeom prst="rect">
                <a:avLst/>
              </a:prstGeom>
              <a:blipFill>
                <a:blip r:embed="rId2"/>
                <a:stretch>
                  <a:fillRect l="-426" t="-34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97CAF7DD-F497-3397-D9E1-BFE8901776F8}"/>
              </a:ext>
            </a:extLst>
          </p:cNvPr>
          <p:cNvCxnSpPr/>
          <p:nvPr/>
        </p:nvCxnSpPr>
        <p:spPr>
          <a:xfrm flipV="1">
            <a:off x="362309" y="1742530"/>
            <a:ext cx="1156802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651ED1A-F985-1098-3984-66D42B44A9AE}"/>
                  </a:ext>
                </a:extLst>
              </p:cNvPr>
              <p:cNvSpPr txBox="1"/>
              <p:nvPr/>
            </p:nvSpPr>
            <p:spPr>
              <a:xfrm>
                <a:off x="362308" y="1788222"/>
                <a:ext cx="11438627" cy="390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Objem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jednoho gramu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l-GR" i="1">
                              <a:latin typeface="Cambria Math" panose="02040503050406030204" pitchFamily="18" charset="0"/>
                            </a:rPr>
                            <m:t>ρ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cm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=0,909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látkového množství jednoho gramu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2 . 16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=0,03125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Počet molekul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ve vypočítaném látkovém množství 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=0,03125 . 6,022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=0,188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marL="342900" indent="-342900">
                  <a:buFont typeface="+mj-lt"/>
                  <a:buAutoNum type="arabicPeriod" startAt="4"/>
                </a:pPr>
                <a:r>
                  <a:rPr lang="cs-CZ" dirty="0"/>
                  <a:t>Výpočet objemu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</m:oMath>
                </a14:m>
                <a:r>
                  <a:rPr lang="cs-CZ" dirty="0"/>
                  <a:t> jedné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´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0,909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0,188 . 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23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=4,8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=4,8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651ED1A-F985-1098-3984-66D42B44A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308" y="1788222"/>
                <a:ext cx="11438627" cy="3901774"/>
              </a:xfrm>
              <a:prstGeom prst="rect">
                <a:avLst/>
              </a:prstGeom>
              <a:blipFill>
                <a:blip r:embed="rId3"/>
                <a:stretch>
                  <a:fillRect l="-426" t="-7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DA54D27-DE4F-C843-F30D-A178F257F71A}"/>
                  </a:ext>
                </a:extLst>
              </p:cNvPr>
              <p:cNvSpPr txBox="1"/>
              <p:nvPr/>
            </p:nvSpPr>
            <p:spPr>
              <a:xfrm>
                <a:off x="3683794" y="5943600"/>
                <a:ext cx="4824412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Objem jedné molekuly kyslíku je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𝟒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𝟖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𝟐𝟗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DA54D27-DE4F-C843-F30D-A178F257F7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3794" y="5943600"/>
                <a:ext cx="4824412" cy="375552"/>
              </a:xfrm>
              <a:prstGeom prst="rect">
                <a:avLst/>
              </a:prstGeom>
              <a:blipFill>
                <a:blip r:embed="rId4"/>
                <a:stretch>
                  <a:fillRect l="-1010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5509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4444FE0-1C08-27F9-3CB7-1FED144AD179}"/>
              </a:ext>
            </a:extLst>
          </p:cNvPr>
          <p:cNvSpPr txBox="1"/>
          <p:nvPr/>
        </p:nvSpPr>
        <p:spPr>
          <a:xfrm>
            <a:off x="457201" y="312234"/>
            <a:ext cx="1148576" cy="37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Příklady: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57201" y="854015"/>
                <a:ext cx="7252282" cy="48013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arenR"/>
                </a:pPr>
                <a:r>
                  <a:rPr lang="cs-CZ" dirty="0"/>
                  <a:t>Určete relativní molekulovou hmotnost vody a hmotnost molekuly vody.</a:t>
                </a:r>
              </a:p>
              <a:p>
                <a:r>
                  <a:rPr lang="cs-CZ" dirty="0"/>
                  <a:t>			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18,   2,99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−26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2) Určete relativní molekulovou hmotnost a hmotnost molekuly oxidu uhličitého.</a:t>
                </a:r>
              </a:p>
              <a:p>
                <a:r>
                  <a:rPr lang="cs-CZ" dirty="0"/>
                  <a:t>			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44.   7,31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−26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3) Určete látkové množství 100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g</m:t>
                    </m:r>
                  </m:oMath>
                </a14:m>
                <a:r>
                  <a:rPr lang="cs-CZ" dirty="0"/>
                  <a:t> uhlíku.</a:t>
                </a:r>
              </a:p>
              <a:p>
                <a:r>
                  <a:rPr lang="cs-CZ" dirty="0"/>
                  <a:t>			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8,33 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</m:d>
                  </m:oMath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4) Jaké látkové množství představuje 1 litr vody?</a:t>
                </a:r>
              </a:p>
              <a:p>
                <a:r>
                  <a:rPr lang="cs-CZ" dirty="0"/>
                  <a:t>					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55,6 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1" y="854015"/>
                <a:ext cx="7252282" cy="4801314"/>
              </a:xfrm>
              <a:prstGeom prst="rect">
                <a:avLst/>
              </a:prstGeom>
              <a:blipFill>
                <a:blip r:embed="rId2"/>
                <a:stretch>
                  <a:fillRect l="-672" t="-635" r="-4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1535542"/>
                  </p:ext>
                </p:extLst>
              </p:nvPr>
            </p:nvGraphicFramePr>
            <p:xfrm>
              <a:off x="8598715" y="1776678"/>
              <a:ext cx="2927760" cy="1539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75920">
                      <a:extLst>
                        <a:ext uri="{9D8B030D-6E8A-4147-A177-3AD203B41FA5}">
                          <a16:colId xmlns:a16="http://schemas.microsoft.com/office/drawing/2014/main" val="2495327831"/>
                        </a:ext>
                      </a:extLst>
                    </a:gridCol>
                    <a:gridCol w="975920">
                      <a:extLst>
                        <a:ext uri="{9D8B030D-6E8A-4147-A177-3AD203B41FA5}">
                          <a16:colId xmlns:a16="http://schemas.microsoft.com/office/drawing/2014/main" val="3946517450"/>
                        </a:ext>
                      </a:extLst>
                    </a:gridCol>
                    <a:gridCol w="975920">
                      <a:extLst>
                        <a:ext uri="{9D8B030D-6E8A-4147-A177-3AD203B41FA5}">
                          <a16:colId xmlns:a16="http://schemas.microsoft.com/office/drawing/2014/main" val="1230345735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Prvek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𝐴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1100" dirty="0"/>
                            <a:t>Zaokrouhlená hodnota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cs-CZ" sz="11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cs-CZ" sz="11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oMath>
                          </a14:m>
                          <a:endParaRPr lang="cs-CZ" sz="11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570681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Vodík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1,00797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8220972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Uhlík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12,1115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12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46106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Kyslík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15,9994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16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8743241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1535542"/>
                  </p:ext>
                </p:extLst>
              </p:nvPr>
            </p:nvGraphicFramePr>
            <p:xfrm>
              <a:off x="8598715" y="1776678"/>
              <a:ext cx="2927760" cy="153924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75920">
                      <a:extLst>
                        <a:ext uri="{9D8B030D-6E8A-4147-A177-3AD203B41FA5}">
                          <a16:colId xmlns:a16="http://schemas.microsoft.com/office/drawing/2014/main" val="2495327831"/>
                        </a:ext>
                      </a:extLst>
                    </a:gridCol>
                    <a:gridCol w="975920">
                      <a:extLst>
                        <a:ext uri="{9D8B030D-6E8A-4147-A177-3AD203B41FA5}">
                          <a16:colId xmlns:a16="http://schemas.microsoft.com/office/drawing/2014/main" val="3946517450"/>
                        </a:ext>
                      </a:extLst>
                    </a:gridCol>
                    <a:gridCol w="975920">
                      <a:extLst>
                        <a:ext uri="{9D8B030D-6E8A-4147-A177-3AD203B41FA5}">
                          <a16:colId xmlns:a16="http://schemas.microsoft.com/office/drawing/2014/main" val="1230345735"/>
                        </a:ext>
                      </a:extLst>
                    </a:gridCol>
                  </a:tblGrid>
                  <a:tr h="42672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Prvek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00000" t="-7143" r="-100621" b="-28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201250" t="-7143" r="-1250" b="-28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5706818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Vodík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1,00797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</a:t>
                          </a:r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8220972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Uhlík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12,1115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12</a:t>
                          </a:r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4610604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Kyslík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dirty="0" smtClean="0"/>
                            <a:t>15,9994</a:t>
                          </a:r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 smtClean="0"/>
                            <a:t>16</a:t>
                          </a:r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8743241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TextovéPole 6"/>
          <p:cNvSpPr txBox="1"/>
          <p:nvPr/>
        </p:nvSpPr>
        <p:spPr>
          <a:xfrm>
            <a:off x="8506437" y="1130347"/>
            <a:ext cx="3020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Relativní atomové hmotnosti</a:t>
            </a:r>
          </a:p>
          <a:p>
            <a:r>
              <a:rPr lang="cs-CZ" dirty="0"/>
              <a:t>prvků v příkladech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7F0F838C-C529-E66F-02CF-6C0EBFA282FF}"/>
              </a:ext>
            </a:extLst>
          </p:cNvPr>
          <p:cNvGrpSpPr/>
          <p:nvPr/>
        </p:nvGrpSpPr>
        <p:grpSpPr>
          <a:xfrm>
            <a:off x="8067896" y="3561770"/>
            <a:ext cx="3666903" cy="1575338"/>
            <a:chOff x="8067896" y="3561770"/>
            <a:chExt cx="3666903" cy="1575338"/>
          </a:xfrm>
        </p:grpSpPr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83F2300F-5282-4431-6B10-39510819A097}"/>
                </a:ext>
              </a:extLst>
            </p:cNvPr>
            <p:cNvSpPr/>
            <p:nvPr/>
          </p:nvSpPr>
          <p:spPr>
            <a:xfrm>
              <a:off x="8067896" y="3640659"/>
              <a:ext cx="1263112" cy="612183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>
                  <a:solidFill>
                    <a:srgbClr val="FF0000"/>
                  </a:solidFill>
                </a:ln>
              </a:endParaRPr>
            </a:p>
          </p:txBody>
        </p:sp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7AB79D08-D5A3-992F-9895-44AB58A6B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7023" y="3561770"/>
              <a:ext cx="3657776" cy="15753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802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C4D1E0A-9ED9-C6C2-39DF-BF915548139E}"/>
              </a:ext>
            </a:extLst>
          </p:cNvPr>
          <p:cNvSpPr txBox="1"/>
          <p:nvPr/>
        </p:nvSpPr>
        <p:spPr>
          <a:xfrm>
            <a:off x="5499410" y="3136613"/>
            <a:ext cx="1193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5347989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>
            <a:extLst>
              <a:ext uri="{FF2B5EF4-FFF2-40B4-BE49-F238E27FC236}">
                <a16:creationId xmlns:a16="http://schemas.microsoft.com/office/drawing/2014/main" id="{D891037C-0929-2286-DD3B-BCFFC5E0C98E}"/>
              </a:ext>
            </a:extLst>
          </p:cNvPr>
          <p:cNvGrpSpPr/>
          <p:nvPr/>
        </p:nvGrpSpPr>
        <p:grpSpPr>
          <a:xfrm>
            <a:off x="289848" y="997422"/>
            <a:ext cx="11612303" cy="5760000"/>
            <a:chOff x="359569" y="881187"/>
            <a:chExt cx="11612303" cy="57600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F0BAA1C-4B75-4F38-184C-72B38BD84E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69" y="881187"/>
              <a:ext cx="3828953" cy="576000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A4AEA41-7882-CEE5-E76E-FEE8EE384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1731" y="881187"/>
              <a:ext cx="3858898" cy="5760000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36A908F2-E288-4621-AF10-4AB810BC16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3838" y="881187"/>
              <a:ext cx="3778034" cy="5760000"/>
            </a:xfrm>
            <a:prstGeom prst="rect">
              <a:avLst/>
            </a:prstGeom>
          </p:spPr>
        </p:pic>
      </p:grpSp>
      <p:pic>
        <p:nvPicPr>
          <p:cNvPr id="9" name="Obrázek 8">
            <a:extLst>
              <a:ext uri="{FF2B5EF4-FFF2-40B4-BE49-F238E27FC236}">
                <a16:creationId xmlns:a16="http://schemas.microsoft.com/office/drawing/2014/main" id="{C635B6AC-3720-F991-580B-4A78E07170C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711" y="92990"/>
            <a:ext cx="828579" cy="991891"/>
          </a:xfrm>
          <a:prstGeom prst="rect">
            <a:avLst/>
          </a:prstGeom>
        </p:spPr>
      </p:pic>
      <p:pic>
        <p:nvPicPr>
          <p:cNvPr id="12" name="Obrázek 11">
            <a:hlinkClick r:id="rId9" action="ppaction://hlinksldjump"/>
            <a:extLst>
              <a:ext uri="{FF2B5EF4-FFF2-40B4-BE49-F238E27FC236}">
                <a16:creationId xmlns:a16="http://schemas.microsoft.com/office/drawing/2014/main" id="{7811FBC3-65ED-F7C7-51A7-1B98B36DC8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0669" y="176232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818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" t="3094" r="2242" b="4604"/>
          <a:stretch>
            <a:fillRect/>
          </a:stretch>
        </p:blipFill>
        <p:spPr>
          <a:xfrm>
            <a:off x="181323" y="297000"/>
            <a:ext cx="11829354" cy="6264000"/>
          </a:xfrm>
          <a:prstGeom prst="rect">
            <a:avLst/>
          </a:prstGeom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32EDE601-44A0-678F-3B24-851EB8A19FE9}"/>
              </a:ext>
            </a:extLst>
          </p:cNvPr>
          <p:cNvSpPr/>
          <p:nvPr/>
        </p:nvSpPr>
        <p:spPr>
          <a:xfrm>
            <a:off x="2007031" y="782665"/>
            <a:ext cx="1263112" cy="61218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5" name="Obrázek 4">
            <a:hlinkClick r:id="rId3" action="ppaction://hlinksldjump"/>
            <a:extLst>
              <a:ext uri="{FF2B5EF4-FFF2-40B4-BE49-F238E27FC236}">
                <a16:creationId xmlns:a16="http://schemas.microsoft.com/office/drawing/2014/main" id="{7FC64D99-0D8B-E605-F6A8-69DDE9EB59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53" y="6088835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9555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1562</TotalTime>
  <Words>2572</Words>
  <Application>Microsoft Office PowerPoint</Application>
  <PresentationFormat>Širokoúhlá obrazovka</PresentationFormat>
  <Paragraphs>372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Wingdings</vt:lpstr>
      <vt:lpstr>Motiv Office</vt:lpstr>
      <vt:lpstr>Hmotnost částic Látkové množství Fyz80 - 2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Veličiny popisující soustavu částic</dc:title>
  <dc:creator>SIXL Karel</dc:creator>
  <cp:lastModifiedBy>Karel Sixl</cp:lastModifiedBy>
  <cp:revision>87</cp:revision>
  <dcterms:created xsi:type="dcterms:W3CDTF">2023-02-21T09:46:57Z</dcterms:created>
  <dcterms:modified xsi:type="dcterms:W3CDTF">2026-03-01T17:09:10Z</dcterms:modified>
</cp:coreProperties>
</file>