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31EFEF-7C9C-481D-8B13-67BB3C2264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D201A2-582F-4A87-90DF-72F1D9F682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D47A70-7859-454D-8D29-E819DDFE3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95998A-35C5-4E60-B08C-2D188191B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AD29D6-E5BB-4A2B-9B20-64C5A105E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6522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DD64D7-9785-4333-81E5-594C67178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7D1FEA-5D81-44C0-A8AA-5E8287991B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70B5F7-0887-4BC9-80D0-BD828C01C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8945D94-0904-4C4D-A572-10073FE6E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9672C4C-5554-4C44-931A-8EB3CCEB6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591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1EE7F8-2D97-45CD-88F3-335CC733E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D4DCB60-5F4B-4857-8111-F8270AE445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B0309D-D47B-4FA1-ACE3-B3093AEDC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3A29A23-00FF-491E-B805-0B9414688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53898D8-3E12-466F-BAD2-DEDAE787A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106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030E1D-378A-4366-9798-B9AD92ADC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7AF453-A126-45B1-9588-77B53A3E5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8B8A0EE-2EB2-4809-A4E3-2A2804F4D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792BC9C-61D6-4277-9B38-46F1BF886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63474EA-12EA-4671-9EC2-AA54F49EC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920074C-B548-4C87-90F4-6BB2E9EAE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7807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66BF1D-91CF-4FB3-86D2-476CA775D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1617866-59B2-4938-A767-4D97E0CF1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51B3915-950C-4E9D-A916-D8B9D984DB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164D8DD-9D35-4D21-B286-56E27083AF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8CCC241-076A-48AC-987C-ABB5AAE218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E67E9931-E391-4273-8977-550C7E8B7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9DFB587-B314-4AC9-8E71-534035B7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88F9A348-904F-43C6-BEF3-3D1FF21D7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887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2AC07C-2A51-45CD-9983-B38CC6E96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7C8BFAF-3CA4-4418-A326-D3006CC45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405E596-1425-4F92-A798-D9041A53F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110A3D5-BE74-4443-BBED-22A2401ED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215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C0E0AEB-8BF3-4999-8AAC-2CF422444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0F75531-E68E-49A2-BAF8-46E6EBC79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D65A9AA-D402-41CB-A40C-CD81B2021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97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D73089-C687-4545-8900-38239529C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887A54-410C-4BDD-92BD-35F67B4F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C37B861-165A-494C-9573-D85353A3D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6677648-CF9E-47DD-998F-82E068586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EA4FBBE-7598-4213-9AF6-8ED3CBAB8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02329F4-6C8B-4840-8D20-8939AB276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83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BAE365-2ED5-4CE4-95EF-D33A63792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4E8196E-6190-4413-AD3E-D3ED243CD4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DE31820-48CD-41CB-9532-B462C4BE56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9637131-638C-4803-A966-C2B69EE70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199E7D1-15A2-4AA0-8FD4-AFED90A7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32A4E52-23B0-40ED-A1C5-0A03B46E4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463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7E5F7E-9C2F-43AB-AF1E-85C8E285F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9E15CF0-C319-4F30-8CA5-2152274B59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EC0F927-7949-48DE-BBE1-DD53FE17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F9EC556-80EE-4CCA-A648-46478B54F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540A593-20D3-454F-92BF-C87B2F2F8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8529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C02460A-740D-483B-937E-612B29385B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D4D2356-B391-46D7-A2AA-A9CD895EE1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E7F74C-71E1-485D-9797-2DF9858A4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2DEFFC-DBFB-4E57-A5E1-5E6196EC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75EA42-C8E7-4CDF-A546-CDF14C882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7570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4520E28-40FE-46DA-81FC-E4AC1BEB2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DB7E189-1B4B-4027-853C-1441F8D3E8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9AAC92-E779-4904-A193-47AF51397A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D0BCF-BA70-4D20-A900-BCF2422BB318}" type="datetimeFigureOut">
              <a:rPr lang="cs-CZ" smtClean="0"/>
              <a:t>13.12.2022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1596645-4E74-467B-9F50-FBAB3A99F6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3584A2-7CB5-4DD3-8D9F-5834DDC6D1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FF22A-984C-43B1-8AA2-5BB788A4CB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71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16A1EF-BED1-4402-B453-939D3178FC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RANĚ STŘEDOVĚKÉ STÁTY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C73D26-F375-4137-8295-E997B3552D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546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39AEF1-D75F-4707-BA09-1A2BA3F6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Franská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E4F1FE-FE18-4A61-9B8C-FB2DEB77A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482 – 843 </a:t>
            </a:r>
          </a:p>
          <a:p>
            <a:r>
              <a:rPr lang="cs-CZ" dirty="0"/>
              <a:t>Nejstarší a největší z původních barbarských států</a:t>
            </a:r>
          </a:p>
          <a:p>
            <a:r>
              <a:rPr lang="cs-CZ" dirty="0"/>
              <a:t>Území od Pyrenejí po dolní a střední Rýn, Belgie, Nizozemí</a:t>
            </a:r>
          </a:p>
          <a:p>
            <a:r>
              <a:rPr lang="cs-CZ" dirty="0"/>
              <a:t>Dynastie Merovejců, později Karlovců – </a:t>
            </a:r>
            <a:r>
              <a:rPr lang="cs-CZ" b="1" dirty="0"/>
              <a:t>Karel Veliký </a:t>
            </a:r>
            <a:r>
              <a:rPr lang="cs-CZ" dirty="0"/>
              <a:t>(768 – 814) – </a:t>
            </a:r>
            <a:r>
              <a:rPr lang="cs-CZ" b="1" dirty="0"/>
              <a:t>r. 800 korunován papežem na císaře</a:t>
            </a:r>
          </a:p>
          <a:p>
            <a:r>
              <a:rPr lang="cs-CZ" b="1" dirty="0"/>
              <a:t>843 – verdunská smlouva </a:t>
            </a:r>
            <a:r>
              <a:rPr lang="cs-CZ" dirty="0"/>
              <a:t>– rozdělené na tři části:</a:t>
            </a:r>
          </a:p>
          <a:p>
            <a:pPr lvl="1"/>
            <a:r>
              <a:rPr lang="cs-CZ" dirty="0"/>
              <a:t>Západofranská říše – Francie – Karel Holý</a:t>
            </a:r>
          </a:p>
          <a:p>
            <a:pPr lvl="1"/>
            <a:r>
              <a:rPr lang="cs-CZ" dirty="0"/>
              <a:t>Východofranská říše – Německo – Ludvík Němec</a:t>
            </a:r>
          </a:p>
          <a:p>
            <a:pPr lvl="1"/>
            <a:r>
              <a:rPr lang="cs-CZ" dirty="0" err="1"/>
              <a:t>Lotharingie</a:t>
            </a:r>
            <a:r>
              <a:rPr lang="cs-CZ" dirty="0"/>
              <a:t> – severní Itálie, Burgundsko, Lotrinsko - Lothar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202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05CB0E-0AF8-4787-BB47-33123921E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Franská říše</a:t>
            </a:r>
          </a:p>
        </p:txBody>
      </p:sp>
      <p:pic>
        <p:nvPicPr>
          <p:cNvPr id="1026" name="Picture 2" descr="Regnum Francorum">
            <a:extLst>
              <a:ext uri="{FF2B5EF4-FFF2-40B4-BE49-F238E27FC236}">
                <a16:creationId xmlns:a16="http://schemas.microsoft.com/office/drawing/2014/main" id="{BB5CEB98-93C6-4818-AA31-BC9F5B8C01D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6" y="1803267"/>
            <a:ext cx="7058024" cy="4996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627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F4A1218-4349-4298-B04F-D001021C1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Verdunská smlouva - dělení</a:t>
            </a:r>
          </a:p>
        </p:txBody>
      </p:sp>
      <p:pic>
        <p:nvPicPr>
          <p:cNvPr id="2050" name="Picture 2" descr="HISTORIA MAGISTRA VITAE - Franská říše">
            <a:extLst>
              <a:ext uri="{FF2B5EF4-FFF2-40B4-BE49-F238E27FC236}">
                <a16:creationId xmlns:a16="http://schemas.microsoft.com/office/drawing/2014/main" id="{B8AE499C-1325-4B2F-B58E-3AEB08BEB1D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1029" y="1909677"/>
            <a:ext cx="6401995" cy="4776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5102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FEC342-7028-4D60-81A4-404BBA26A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Byzantská říše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38D9586-4CFA-4081-8189-E7F825C0D0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pochází z 12. století podle bývalé řecké kolonie </a:t>
            </a:r>
            <a:r>
              <a:rPr lang="cs-CZ" dirty="0" err="1"/>
              <a:t>Byzantion</a:t>
            </a:r>
            <a:endParaRPr lang="cs-CZ" dirty="0"/>
          </a:p>
          <a:p>
            <a:r>
              <a:rPr lang="cs-CZ" dirty="0"/>
              <a:t>Vznik r. 395 z východní části římské říše</a:t>
            </a:r>
          </a:p>
          <a:p>
            <a:r>
              <a:rPr lang="cs-CZ" dirty="0"/>
              <a:t>Vliv římských císařů i orientálních despotů</a:t>
            </a:r>
          </a:p>
          <a:p>
            <a:r>
              <a:rPr lang="cs-CZ" dirty="0"/>
              <a:t>Křesťanství – pravoslavnou podobu</a:t>
            </a:r>
          </a:p>
          <a:p>
            <a:r>
              <a:rPr lang="cs-CZ" dirty="0"/>
              <a:t>Státní jazyk – řečtina</a:t>
            </a:r>
          </a:p>
          <a:p>
            <a:r>
              <a:rPr lang="cs-CZ" dirty="0"/>
              <a:t>Justinián I. (527 – 565) – rozkvět říše</a:t>
            </a:r>
          </a:p>
        </p:txBody>
      </p:sp>
    </p:spTree>
    <p:extLst>
      <p:ext uri="{BB962C8B-B14F-4D97-AF65-F5344CB8AC3E}">
        <p14:creationId xmlns:p14="http://schemas.microsoft.com/office/powerpoint/2010/main" val="825318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652828-020E-4F6A-993D-5B783AF74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Byzantská říše</a:t>
            </a:r>
          </a:p>
        </p:txBody>
      </p:sp>
      <p:pic>
        <p:nvPicPr>
          <p:cNvPr id="3074" name="Picture 2" descr="Byzantská říše v době Komnenovců – Wikipedie">
            <a:extLst>
              <a:ext uri="{FF2B5EF4-FFF2-40B4-BE49-F238E27FC236}">
                <a16:creationId xmlns:a16="http://schemas.microsoft.com/office/drawing/2014/main" id="{B805A13C-C1E6-4E2B-AB6E-EE12DBABF8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2002419"/>
            <a:ext cx="6505575" cy="450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491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3B70DF-E1C9-4825-9408-FB83748BF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Hagia</a:t>
            </a:r>
            <a:r>
              <a:rPr lang="cs-CZ" b="1" dirty="0"/>
              <a:t> Sofia</a:t>
            </a:r>
          </a:p>
        </p:txBody>
      </p:sp>
      <p:pic>
        <p:nvPicPr>
          <p:cNvPr id="4098" name="Picture 2" descr="Hagia Sofia - největší turecký klenot | CestoMilové">
            <a:extLst>
              <a:ext uri="{FF2B5EF4-FFF2-40B4-BE49-F238E27FC236}">
                <a16:creationId xmlns:a16="http://schemas.microsoft.com/office/drawing/2014/main" id="{E0998598-C06B-4DBD-845C-7E56B3771D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79" y="1779268"/>
            <a:ext cx="10151245" cy="454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100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25FF0-FDBC-46CF-9686-FD7B0E6F7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Francie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87282C-5168-4B07-974B-473AFDEE6B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Západní část bývalé Franské říše</a:t>
            </a:r>
          </a:p>
          <a:p>
            <a:r>
              <a:rPr lang="cs-CZ" dirty="0"/>
              <a:t>Dynastie Karlovců (Karel II. Holý), poté dynastie Kapetovců (Hugo Kapet)</a:t>
            </a:r>
          </a:p>
          <a:p>
            <a:r>
              <a:rPr lang="cs-CZ" dirty="0"/>
              <a:t>Nájezdy Vikingů ze severu – 911 získali Normané jako léno Normandii</a:t>
            </a:r>
          </a:p>
          <a:p>
            <a:r>
              <a:rPr lang="cs-CZ" dirty="0"/>
              <a:t>Střety s Anglií</a:t>
            </a:r>
          </a:p>
        </p:txBody>
      </p:sp>
    </p:spTree>
    <p:extLst>
      <p:ext uri="{BB962C8B-B14F-4D97-AF65-F5344CB8AC3E}">
        <p14:creationId xmlns:p14="http://schemas.microsoft.com/office/powerpoint/2010/main" val="686822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35DE84-A104-4238-A417-CAD168905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Svatá říše římská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3D3D9A-47A7-4378-BB2E-555CE3AAF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Východní část bývalé Franské říše, později Německo</a:t>
            </a:r>
          </a:p>
          <a:p>
            <a:r>
              <a:rPr lang="cs-CZ" dirty="0"/>
              <a:t>Problémy =&gt; rozdělen říše na části – Bavorsko, Sasko, Franky, Švábsko – nadnárodní říše – svrchovanost římského císaře nad jednotlivými králi</a:t>
            </a:r>
          </a:p>
          <a:p>
            <a:r>
              <a:rPr lang="cs-CZ" dirty="0"/>
              <a:t>Dynastie </a:t>
            </a:r>
            <a:r>
              <a:rPr lang="cs-CZ" dirty="0" err="1"/>
              <a:t>Ottonů</a:t>
            </a:r>
            <a:r>
              <a:rPr lang="cs-CZ" dirty="0"/>
              <a:t>, dynastie sálská</a:t>
            </a:r>
          </a:p>
          <a:p>
            <a:r>
              <a:rPr lang="cs-CZ" dirty="0"/>
              <a:t> </a:t>
            </a:r>
            <a:r>
              <a:rPr lang="cs-CZ" b="1" dirty="0"/>
              <a:t>boj o investituru </a:t>
            </a:r>
            <a:r>
              <a:rPr lang="cs-CZ" dirty="0"/>
              <a:t>– spor o prvenství mezi církevní a světskou mocí – konflikt až do roku 1122</a:t>
            </a:r>
          </a:p>
          <a:p>
            <a:r>
              <a:rPr lang="cs-CZ" dirty="0"/>
              <a:t>Fridrich I. Barbarossa – poslední pokus o obnovení římské říše – neúspěšné válečné cesty do Itálie=&gt; </a:t>
            </a:r>
            <a:r>
              <a:rPr lang="cs-CZ" b="1" dirty="0"/>
              <a:t>r. 1176 bitva </a:t>
            </a:r>
            <a:r>
              <a:rPr lang="cs-CZ" b="1" dirty="0" err="1"/>
              <a:t>Legnana</a:t>
            </a:r>
            <a:endParaRPr lang="cs-CZ" b="1" dirty="0"/>
          </a:p>
          <a:p>
            <a:r>
              <a:rPr lang="cs-CZ" dirty="0"/>
              <a:t>Fridrich II. – původně sicilský král, podpora českého krále POI.=&gt;Zlatá bula sicilská</a:t>
            </a:r>
          </a:p>
        </p:txBody>
      </p:sp>
    </p:spTree>
    <p:extLst>
      <p:ext uri="{BB962C8B-B14F-4D97-AF65-F5344CB8AC3E}">
        <p14:creationId xmlns:p14="http://schemas.microsoft.com/office/powerpoint/2010/main" val="2941661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95809A-E31E-430E-A59B-A864AB161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Svatá říše římská</a:t>
            </a:r>
          </a:p>
        </p:txBody>
      </p:sp>
      <p:pic>
        <p:nvPicPr>
          <p:cNvPr id="5122" name="Picture 2" descr="Svatá říše římská a křížové výpravy - ppt stáhnout">
            <a:extLst>
              <a:ext uri="{FF2B5EF4-FFF2-40B4-BE49-F238E27FC236}">
                <a16:creationId xmlns:a16="http://schemas.microsoft.com/office/drawing/2014/main" id="{8ECA4968-22A5-4987-86A4-BB95F4838F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753908"/>
            <a:ext cx="6505575" cy="487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806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92B187-05A4-4C04-9E06-8202DB550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Anglie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B184B3D-B3DB-4FF0-B3B1-B97E608C7F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Původně keltské obyvatelstvo – od 7. stol. př. n. l.=&gt; římská provincie </a:t>
            </a:r>
            <a:r>
              <a:rPr lang="cs-CZ" b="1" dirty="0" err="1"/>
              <a:t>Britannia</a:t>
            </a:r>
            <a:endParaRPr lang="cs-CZ" b="1" dirty="0"/>
          </a:p>
          <a:p>
            <a:r>
              <a:rPr lang="cs-CZ" dirty="0"/>
              <a:t>5. stol. – příchod germánských kmenů – </a:t>
            </a:r>
            <a:r>
              <a:rPr lang="cs-CZ" dirty="0" err="1"/>
              <a:t>Anglové</a:t>
            </a:r>
            <a:r>
              <a:rPr lang="cs-CZ" dirty="0"/>
              <a:t>, Sasové, Jutové=&gt;dobyt jih a Keltové pobiti nebo na útěku do Skotska, Walesu nebo Irska; část se vystěhovala do Francie (Bretaň) – pověst o keltském králi Artušovi</a:t>
            </a:r>
          </a:p>
          <a:p>
            <a:r>
              <a:rPr lang="cs-CZ" dirty="0"/>
              <a:t>6. století – vznik 7 anglosaských království:</a:t>
            </a:r>
          </a:p>
          <a:p>
            <a:pPr lvl="1"/>
            <a:r>
              <a:rPr lang="cs-CZ" dirty="0"/>
              <a:t>Jutové – Kent</a:t>
            </a:r>
          </a:p>
          <a:p>
            <a:pPr lvl="1"/>
            <a:r>
              <a:rPr lang="cs-CZ" dirty="0"/>
              <a:t>Sasové – Wessex, </a:t>
            </a:r>
            <a:r>
              <a:rPr lang="cs-CZ" dirty="0" err="1"/>
              <a:t>Susex</a:t>
            </a:r>
            <a:r>
              <a:rPr lang="cs-CZ" dirty="0"/>
              <a:t>, Essex</a:t>
            </a:r>
          </a:p>
          <a:p>
            <a:pPr lvl="1"/>
            <a:r>
              <a:rPr lang="cs-CZ" dirty="0" err="1"/>
              <a:t>Anglové</a:t>
            </a:r>
            <a:r>
              <a:rPr lang="cs-CZ" dirty="0"/>
              <a:t> – East </a:t>
            </a:r>
            <a:r>
              <a:rPr lang="cs-CZ" dirty="0" err="1"/>
              <a:t>Anglia</a:t>
            </a:r>
            <a:r>
              <a:rPr lang="cs-CZ" dirty="0"/>
              <a:t>, </a:t>
            </a:r>
            <a:r>
              <a:rPr lang="cs-CZ" dirty="0" err="1"/>
              <a:t>Mercie</a:t>
            </a:r>
            <a:r>
              <a:rPr lang="cs-CZ" dirty="0"/>
              <a:t>, </a:t>
            </a:r>
            <a:r>
              <a:rPr lang="cs-CZ" dirty="0" err="1"/>
              <a:t>Northumbrie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42792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691D49-2AA3-491B-B968-EB1024163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Anglie</a:t>
            </a:r>
          </a:p>
        </p:txBody>
      </p:sp>
      <p:pic>
        <p:nvPicPr>
          <p:cNvPr id="6146" name="Picture 2" descr="Fórum zájemců o historii • View topic - Anglosaské období Británie">
            <a:extLst>
              <a:ext uri="{FF2B5EF4-FFF2-40B4-BE49-F238E27FC236}">
                <a16:creationId xmlns:a16="http://schemas.microsoft.com/office/drawing/2014/main" id="{B90B063B-5961-455E-821C-A7A6F3213FC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384021"/>
            <a:ext cx="4800599" cy="531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447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9831BB-2195-4FA3-86B0-E0583DBA4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Anglie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6364E7-B5BB-4439-985E-98E3B8AAA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9. století – sjednocení před nájezdy dánských Normanů – v čele král </a:t>
            </a:r>
            <a:r>
              <a:rPr lang="cs-CZ" b="1" dirty="0"/>
              <a:t>Alfréd Veliký </a:t>
            </a:r>
            <a:r>
              <a:rPr lang="cs-CZ" dirty="0"/>
              <a:t>(Wessex), sídlo je ve Winchesteru – položené základy anglického státu</a:t>
            </a:r>
          </a:p>
          <a:p>
            <a:r>
              <a:rPr lang="cs-CZ" dirty="0" err="1"/>
              <a:t>Knut</a:t>
            </a:r>
            <a:r>
              <a:rPr lang="cs-CZ" dirty="0"/>
              <a:t> Veliký – dánský král, dočasná nadvláda</a:t>
            </a:r>
          </a:p>
          <a:p>
            <a:r>
              <a:rPr lang="cs-CZ" b="1" dirty="0"/>
              <a:t>r. 1066 – bitva u </a:t>
            </a:r>
            <a:r>
              <a:rPr lang="cs-CZ" b="1" dirty="0" err="1"/>
              <a:t>Hastingsu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b="1" dirty="0"/>
              <a:t>Harald x Vilém I. Dobyvatel </a:t>
            </a:r>
            <a:r>
              <a:rPr lang="cs-CZ" dirty="0"/>
              <a:t>=&gt;Vilém se stal králem, vlastnil všechnu půdu, Normané postupně splynuli s Anglosasy</a:t>
            </a:r>
          </a:p>
          <a:p>
            <a:r>
              <a:rPr lang="cs-CZ" dirty="0"/>
              <a:t>Centralizace úřadů, soupis veškeré půdy, království rozdělené na hrabství pod dohledem šerifů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8336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A04B08-E76E-45AC-B40E-A3B5C8CBF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Vilém I. Dobyvatel</a:t>
            </a:r>
          </a:p>
        </p:txBody>
      </p:sp>
      <p:pic>
        <p:nvPicPr>
          <p:cNvPr id="7170" name="Picture 2" descr="White Tower - Vilém I. Dobyvatel - Londýn ok">
            <a:extLst>
              <a:ext uri="{FF2B5EF4-FFF2-40B4-BE49-F238E27FC236}">
                <a16:creationId xmlns:a16="http://schemas.microsoft.com/office/drawing/2014/main" id="{3A36314A-33BD-4F95-BCC9-67AE70C286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745" y="1834885"/>
            <a:ext cx="3474780" cy="490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148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061CEC-2D07-4FC3-829A-94A6AC02C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Karel Veliký</a:t>
            </a:r>
          </a:p>
        </p:txBody>
      </p:sp>
      <p:pic>
        <p:nvPicPr>
          <p:cNvPr id="8194" name="Picture 2" descr="Karel Veliký byl na svou dobu opravdu mimořádně vysoký | Aktuality |  Zpravodajství | FLORENCE - Odborný časopis pro ošetřovatelství a ostatní  zdravotnické profese">
            <a:extLst>
              <a:ext uri="{FF2B5EF4-FFF2-40B4-BE49-F238E27FC236}">
                <a16:creationId xmlns:a16="http://schemas.microsoft.com/office/drawing/2014/main" id="{7F8D9487-C9BF-4662-8A00-D000061A0B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108" y="1825625"/>
            <a:ext cx="5801784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395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C89DAE-C1EB-49FA-A840-753088F14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Justinián I. Byzantský</a:t>
            </a:r>
          </a:p>
        </p:txBody>
      </p:sp>
      <p:pic>
        <p:nvPicPr>
          <p:cNvPr id="9218" name="Picture 2" descr="Justinián I., byzantský císař, asi 483-565 - Bibliography of the History of  the Czech Lands">
            <a:extLst>
              <a:ext uri="{FF2B5EF4-FFF2-40B4-BE49-F238E27FC236}">
                <a16:creationId xmlns:a16="http://schemas.microsoft.com/office/drawing/2014/main" id="{AB1203DB-9C88-4E58-9C39-6CA6714392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208" y="1688399"/>
            <a:ext cx="3574091" cy="504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378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D81FA9-50DA-44AD-BBBA-549722C92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Fridrich I. Barbarossa</a:t>
            </a:r>
          </a:p>
        </p:txBody>
      </p:sp>
      <p:pic>
        <p:nvPicPr>
          <p:cNvPr id="10242" name="Picture 2" descr="Fridrich I. Barbarossa – Wikipedie">
            <a:extLst>
              <a:ext uri="{FF2B5EF4-FFF2-40B4-BE49-F238E27FC236}">
                <a16:creationId xmlns:a16="http://schemas.microsoft.com/office/drawing/2014/main" id="{F0F21A43-6202-4C92-B0B9-64DCD4198EF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406" y="1823429"/>
            <a:ext cx="3566319" cy="482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976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C9B167-D88E-4131-8794-BA1982B6F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Fridrich II. </a:t>
            </a:r>
            <a:r>
              <a:rPr lang="cs-CZ" b="1" dirty="0" err="1"/>
              <a:t>Štaufský</a:t>
            </a:r>
            <a:endParaRPr lang="cs-CZ" b="1" dirty="0"/>
          </a:p>
        </p:txBody>
      </p:sp>
      <p:pic>
        <p:nvPicPr>
          <p:cNvPr id="11266" name="Picture 2" descr="Fridrich II. Štaufský – Wikipedie">
            <a:extLst>
              <a:ext uri="{FF2B5EF4-FFF2-40B4-BE49-F238E27FC236}">
                <a16:creationId xmlns:a16="http://schemas.microsoft.com/office/drawing/2014/main" id="{C3169CCD-D48C-4FCB-ACA0-DA6DE9A8C1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923" y="1859631"/>
            <a:ext cx="3540652" cy="488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8808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463</Words>
  <Application>Microsoft Office PowerPoint</Application>
  <PresentationFormat>Širokoúhlá obrazovka</PresentationFormat>
  <Paragraphs>52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Motiv Office</vt:lpstr>
      <vt:lpstr>RANĚ STŘEDOVĚKÉ STÁTY</vt:lpstr>
      <vt:lpstr>Franská říše</vt:lpstr>
      <vt:lpstr>Franská říše</vt:lpstr>
      <vt:lpstr>Verdunská smlouva - dělení</vt:lpstr>
      <vt:lpstr>Byzantská říše</vt:lpstr>
      <vt:lpstr>Byzantská říše</vt:lpstr>
      <vt:lpstr>Hagia Sofia</vt:lpstr>
      <vt:lpstr>Francie</vt:lpstr>
      <vt:lpstr>Svatá říše římská</vt:lpstr>
      <vt:lpstr>Svatá říše římská</vt:lpstr>
      <vt:lpstr>Anglie</vt:lpstr>
      <vt:lpstr>Anglie</vt:lpstr>
      <vt:lpstr>Anglie</vt:lpstr>
      <vt:lpstr>Vilém I. Dobyvatel</vt:lpstr>
      <vt:lpstr>Karel Veliký</vt:lpstr>
      <vt:lpstr>Justinián I. Byzantský</vt:lpstr>
      <vt:lpstr>Fridrich I. Barbarossa</vt:lpstr>
      <vt:lpstr>Fridrich II. Štaufský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RANĚ STŘEDOVĚKÉ STÁTY</dc:title>
  <dc:creator>Pc</dc:creator>
  <cp:lastModifiedBy>BLAŽKOVÁ</cp:lastModifiedBy>
  <cp:revision>2</cp:revision>
  <dcterms:created xsi:type="dcterms:W3CDTF">2022-01-26T16:37:27Z</dcterms:created>
  <dcterms:modified xsi:type="dcterms:W3CDTF">2022-12-13T08:39:18Z</dcterms:modified>
</cp:coreProperties>
</file>