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76" r:id="rId3"/>
    <p:sldId id="262" r:id="rId4"/>
    <p:sldId id="259" r:id="rId5"/>
    <p:sldId id="260" r:id="rId6"/>
    <p:sldId id="261" r:id="rId7"/>
    <p:sldId id="263" r:id="rId8"/>
    <p:sldId id="266" r:id="rId9"/>
    <p:sldId id="258" r:id="rId10"/>
    <p:sldId id="264" r:id="rId11"/>
    <p:sldId id="274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88" d="100"/>
          <a:sy n="88" d="100"/>
        </p:scale>
        <p:origin x="35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53A4CC-E049-7E2D-2625-7A1B170075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059746A-4F6A-6961-C891-4D150D0191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B0D506E-BFD5-4914-2F78-32C184625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C598-CC61-4C21-9A91-6472471FEF67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F9A98BE-5AC2-FB70-AAF7-342A2C623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343997C-22DA-6885-9410-20A6033BA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14534-6828-4182-859B-6D25C1E700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2214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54D4D8-A5C9-19B4-9DCF-B4694A2A3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B52F1B5-732A-DB7D-B06B-B62F33D40A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AA6F0CD-F1F6-0A32-A820-5BFD19532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C598-CC61-4C21-9A91-6472471FEF67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22BCF7B-C901-FAFE-4AB0-B71FDE5C4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F8AC9A7-5A2E-CB20-B6D8-1A08311AB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14534-6828-4182-859B-6D25C1E700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522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03A9FE-91CF-5FC6-82E9-42D6FBCB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26755D4-91BC-39C1-6A46-91401EAC8A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2640D9F-FA03-8D7D-3C8B-6035EDC6B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C598-CC61-4C21-9A91-6472471FEF67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83FDC0B-53F9-8804-2C95-543DAA2A2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29F4894-DF50-E54E-51EC-B0521EE40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14534-6828-4182-859B-6D25C1E700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2524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A43EFF-F3C7-4722-3AEE-D9EB83E1A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2751255-3A29-51E7-590D-75C120A99D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B71399F-3301-9CFD-6E24-B2623C4F68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0A43D30-582E-AC67-DF02-4421D4DAD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C598-CC61-4C21-9A91-6472471FEF67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7C04D33-1E7A-C5D8-9A74-2FBE5D8DA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4171A53-67C8-3D59-E205-A35118DAB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14534-6828-4182-859B-6D25C1E700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6775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BE796F1-0205-F1DD-787D-BE77FDB78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7790575-BDE7-E436-E4AA-8468366834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94AA63D-16B0-C4CE-ADF7-FABC89F7CB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4A4F8EC4-1124-2FC2-84A4-2FC051492C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A212027-11D0-EA72-6FFB-A3CF22B918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30B729D-BBA4-EEAD-AB28-68374913A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C598-CC61-4C21-9A91-6472471FEF67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F3D42AA-4043-A906-DBB7-3C56701F5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2F15D68-4658-ECA2-53BE-841307606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14534-6828-4182-859B-6D25C1E700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1125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95AC7F-4FF0-C5A8-6DC6-5BEAFA213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A419BD-E689-DD25-D95B-7E9D8A824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C598-CC61-4C21-9A91-6472471FEF67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2AA9073-C297-733C-0EAF-361E94DC3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D6C2D16-A947-6958-8188-0D341D03E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14534-6828-4182-859B-6D25C1E700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941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AED68A6-BC14-1F2F-BEEA-5B472BDB0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C598-CC61-4C21-9A91-6472471FEF67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C80037F-D10E-450C-8F74-960017C3D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D9AB371-2F8D-7A01-EB1B-EA8EED2E8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14534-6828-4182-859B-6D25C1E700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0271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38E24B-EB9D-212A-BC87-267664F75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81F65C0-ED15-A9C2-6224-80F2B46784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0E23183-777D-5831-2232-9B071E0061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57E014F-13F3-AB07-440C-A10ED0422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C598-CC61-4C21-9A91-6472471FEF67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F128004-EB70-E4DE-7ED3-87CD10700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B133112-70E2-64BF-8811-E33B45C0B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14534-6828-4182-859B-6D25C1E700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6800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E373FD-58A4-1809-8628-4146B9C6E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2CD408F-DC84-172E-DD09-520C935B35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1501C96-76D6-2A68-FC0A-67E1B5DE81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972CA78-E97F-4172-B6E3-E10A2A257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C598-CC61-4C21-9A91-6472471FEF67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B6AB445-E3BF-C02D-1858-2C8D61C2C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AE1E9E3-F44C-0ADB-862F-176C6CBC7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14534-6828-4182-859B-6D25C1E700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647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EAFA53-0A50-7E77-B4F0-35489D400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9345C20-9F45-B1AF-FCFF-5F86A01B5F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F2CEBE4-7CCB-C820-B166-02B6FBDBC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C598-CC61-4C21-9A91-6472471FEF67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2CFB37F-DB97-E2BF-72AA-59DA4293B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963EF6E-19B9-CE5B-F58E-35B4C7176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14534-6828-4182-859B-6D25C1E700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4410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8DF8FA5D-558F-5F51-408B-4E9C3E3F6D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F9D766C-A8B8-8FEE-1229-E3FEA1C72E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B22CF9C-0F3F-3E23-6940-DB74197F5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5C598-CC61-4C21-9A91-6472471FEF67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069F554-8535-5553-0B28-86C2DD770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0D301C3-2402-F09C-A03A-6C9C97F37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14534-6828-4182-859B-6D25C1E700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2747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DEE6760-B0F5-1FB5-2A37-6C618FA93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80326B7-C2A0-6207-23FA-9D994AD5E8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D97E602-6487-0226-E590-ABC5A7F6FB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5C598-CC61-4C21-9A91-6472471FEF67}" type="datetimeFigureOut">
              <a:rPr lang="cs-CZ" smtClean="0"/>
              <a:t>12.12.2025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52CE82-E9B6-40C3-829C-6E76F31A8F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4E2E471-F12D-1FE7-B33C-5CE6A3A944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14534-6828-4182-859B-6D25C1E700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0053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du.ceskatelevize.cz/video/34-pokusy-archimeduv-zakon" TargetMode="External"/><Relationship Id="rId2" Type="http://schemas.openxmlformats.org/officeDocument/2006/relationships/hyperlink" Target="https://www.bing.com/videos/riverview/relatedvideo?q=Archimed%c5%afv+z%c3%a1kon&amp;mid=EB46F40EFAE7099CB844EB46F40EFAE7099CB844&amp;FORM=VIRE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slide" Target="slide11.xml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7.png"/><Relationship Id="rId2" Type="http://schemas.openxmlformats.org/officeDocument/2006/relationships/image" Target="../media/image3.png"/><Relationship Id="rId16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slide" Target="slide2.xml"/><Relationship Id="rId7" Type="http://schemas.openxmlformats.org/officeDocument/2006/relationships/image" Target="../media/image20.jpg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0C4DA1-1CC8-A121-7EA5-7433E4BD21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79821" y="2418371"/>
            <a:ext cx="6232358" cy="1238659"/>
          </a:xfrm>
        </p:spPr>
        <p:txBody>
          <a:bodyPr>
            <a:normAutofit fontScale="90000"/>
          </a:bodyPr>
          <a:lstStyle/>
          <a:p>
            <a:r>
              <a:rPr lang="cs-CZ" sz="4800" dirty="0"/>
              <a:t>Mechanika tekutin</a:t>
            </a:r>
            <a:br>
              <a:rPr lang="cs-CZ" sz="4800" dirty="0"/>
            </a:br>
            <a:r>
              <a:rPr lang="cs-CZ" sz="4800"/>
              <a:t>(</a:t>
            </a:r>
            <a:r>
              <a:rPr lang="cs-CZ" sz="4800" smtClean="0"/>
              <a:t>Fyz72-1)</a:t>
            </a:r>
            <a:endParaRPr lang="cs-CZ" sz="48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F6B9627-74F0-3EB0-2CA4-DA3E5ED936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67990" y="4236659"/>
            <a:ext cx="3056021" cy="1655762"/>
          </a:xfrm>
        </p:spPr>
        <p:txBody>
          <a:bodyPr>
            <a:normAutofit/>
          </a:bodyPr>
          <a:lstStyle/>
          <a:p>
            <a:r>
              <a:rPr lang="cs-CZ" dirty="0">
                <a:hlinkClick r:id="rId2"/>
              </a:rPr>
              <a:t>Vztlaková síla</a:t>
            </a:r>
            <a:endParaRPr lang="cs-CZ" dirty="0"/>
          </a:p>
          <a:p>
            <a:r>
              <a:rPr lang="cs-CZ" dirty="0"/>
              <a:t>Archimedův zákon</a:t>
            </a:r>
          </a:p>
          <a:p>
            <a:r>
              <a:rPr lang="cs-CZ" dirty="0"/>
              <a:t>Plování těles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DB91286A-ED2C-9497-80F8-77A3FDFD7F5A}"/>
              </a:ext>
            </a:extLst>
          </p:cNvPr>
          <p:cNvSpPr txBox="1"/>
          <p:nvPr/>
        </p:nvSpPr>
        <p:spPr>
          <a:xfrm>
            <a:off x="5179826" y="3774994"/>
            <a:ext cx="183234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400" dirty="0">
                <a:hlinkClick r:id="rId3"/>
              </a:rPr>
              <a:t>Úvodní video</a:t>
            </a:r>
            <a:endParaRPr lang="cs-CZ" sz="2400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D51E3F5-D5AE-13B9-660D-7D03E8EC54EC}"/>
              </a:ext>
            </a:extLst>
          </p:cNvPr>
          <p:cNvSpPr txBox="1"/>
          <p:nvPr/>
        </p:nvSpPr>
        <p:spPr>
          <a:xfrm>
            <a:off x="792917" y="6033753"/>
            <a:ext cx="1413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11. 12. </a:t>
            </a:r>
            <a:r>
              <a:rPr lang="cs-CZ" dirty="0"/>
              <a:t>2025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771056"/>
            <a:ext cx="3600001" cy="900000"/>
            <a:chOff x="5375920" y="674864"/>
            <a:chExt cx="4750522" cy="1130585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89655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>
                <a:extLst>
                  <a:ext uri="{FF2B5EF4-FFF2-40B4-BE49-F238E27FC236}">
                    <a16:creationId xmlns:a16="http://schemas.microsoft.com/office/drawing/2014/main" id="{B803EE19-22F0-D893-9754-1347D446166B}"/>
                  </a:ext>
                </a:extLst>
              </p:cNvPr>
              <p:cNvSpPr txBox="1"/>
              <p:nvPr/>
            </p:nvSpPr>
            <p:spPr>
              <a:xfrm>
                <a:off x="5058806" y="1538400"/>
                <a:ext cx="6870533" cy="3693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/>
                  <a:t>Na horní podstavu kvádru v hloubce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působí hydrostatická tlaková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</m:t>
                    </m:r>
                  </m:oMath>
                </a14:m>
                <a:endParaRPr lang="cs-CZ" dirty="0"/>
              </a:p>
              <a:p>
                <a:pPr algn="ctr"/>
                <a:r>
                  <a:rPr lang="cs-CZ" dirty="0"/>
                  <a:t>Na dolní podstavu kvádru v hloubce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působí hydrostatická tlaková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Protože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vztlaková síla je rovna </a:t>
                </a:r>
              </a:p>
              <a:p>
                <a:endParaRPr lang="cs-CZ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𝑣𝑧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.(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dirty="0"/>
              </a:p>
              <a:p>
                <a:endParaRPr lang="cs-CZ" dirty="0" smtClean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𝒗𝒛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𝝆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𝒈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𝑺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𝒉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𝝆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𝒈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𝑽</m:t>
                      </m:r>
                    </m:oMath>
                  </m:oMathPara>
                </a14:m>
                <a:endParaRPr lang="cs-CZ" b="1" dirty="0" smtClean="0">
                  <a:solidFill>
                    <a:srgbClr val="FF0000"/>
                  </a:solidFill>
                </a:endParaRPr>
              </a:p>
              <a:p>
                <a:endParaRPr lang="cs-CZ" b="1" dirty="0">
                  <a:solidFill>
                    <a:srgbClr val="FF0000"/>
                  </a:solidFill>
                </a:endParaRPr>
              </a:p>
              <a:p>
                <a:endParaRPr lang="cs-CZ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7" name="TextovéPole 46">
                <a:extLst>
                  <a:ext uri="{FF2B5EF4-FFF2-40B4-BE49-F238E27FC236}">
                    <a16:creationId xmlns:a16="http://schemas.microsoft.com/office/drawing/2014/main" id="{B803EE19-22F0-D893-9754-1347D44616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8806" y="1538400"/>
                <a:ext cx="6870533" cy="3693319"/>
              </a:xfrm>
              <a:prstGeom prst="rect">
                <a:avLst/>
              </a:prstGeom>
              <a:blipFill>
                <a:blip r:embed="rId2"/>
                <a:stretch>
                  <a:fillRect l="-799" t="-825" r="-10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Skupina 1"/>
          <p:cNvGrpSpPr/>
          <p:nvPr/>
        </p:nvGrpSpPr>
        <p:grpSpPr>
          <a:xfrm>
            <a:off x="109056" y="1376514"/>
            <a:ext cx="4727711" cy="5008386"/>
            <a:chOff x="109056" y="1376514"/>
            <a:chExt cx="4727711" cy="5008386"/>
          </a:xfrm>
        </p:grpSpPr>
        <p:sp>
          <p:nvSpPr>
            <p:cNvPr id="4" name="Obdélník 3"/>
            <p:cNvSpPr/>
            <p:nvPr/>
          </p:nvSpPr>
          <p:spPr>
            <a:xfrm>
              <a:off x="234080" y="1846776"/>
              <a:ext cx="4493001" cy="403206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1542204" y="2853400"/>
              <a:ext cx="1217362" cy="1823662"/>
            </a:xfrm>
            <a:prstGeom prst="rect">
              <a:avLst/>
            </a:prstGeom>
            <a:solidFill>
              <a:schemeClr val="tx2"/>
            </a:solidFill>
            <a:ln w="38100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/>
            <p:cNvCxnSpPr/>
            <p:nvPr/>
          </p:nvCxnSpPr>
          <p:spPr>
            <a:xfrm flipV="1">
              <a:off x="234081" y="1376514"/>
              <a:ext cx="0" cy="45023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 flipV="1">
              <a:off x="4730581" y="1376514"/>
              <a:ext cx="0" cy="45023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234081" y="5878845"/>
              <a:ext cx="450000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3" name="TextovéPole 12"/>
                <p:cNvSpPr txBox="1"/>
                <p:nvPr/>
              </p:nvSpPr>
              <p:spPr>
                <a:xfrm>
                  <a:off x="292094" y="4719205"/>
                  <a:ext cx="714103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480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</m:t>
                        </m:r>
                      </m:oMath>
                    </m:oMathPara>
                  </a14:m>
                  <a:endParaRPr lang="cs-CZ" sz="4800" dirty="0"/>
                </a:p>
              </p:txBody>
            </p:sp>
          </mc:Choice>
          <mc:Fallback>
            <p:sp>
              <p:nvSpPr>
                <p:cNvPr id="13" name="TextovéPole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2094" y="4719205"/>
                  <a:ext cx="714103" cy="830997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4" name="Přímá spojnice 23"/>
            <p:cNvCxnSpPr/>
            <p:nvPr/>
          </p:nvCxnSpPr>
          <p:spPr>
            <a:xfrm>
              <a:off x="2759565" y="4677062"/>
              <a:ext cx="172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se šipkou 25"/>
            <p:cNvCxnSpPr/>
            <p:nvPr/>
          </p:nvCxnSpPr>
          <p:spPr>
            <a:xfrm>
              <a:off x="3958465" y="2853400"/>
              <a:ext cx="0" cy="1823662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7" name="TextovéPole 26"/>
                <p:cNvSpPr txBox="1"/>
                <p:nvPr/>
              </p:nvSpPr>
              <p:spPr>
                <a:xfrm>
                  <a:off x="3564670" y="3470555"/>
                  <a:ext cx="47026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27" name="TextovéPole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64670" y="3470555"/>
                  <a:ext cx="470262" cy="369332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9" name="TextovéPole 28"/>
                <p:cNvSpPr txBox="1"/>
                <p:nvPr/>
              </p:nvSpPr>
              <p:spPr>
                <a:xfrm>
                  <a:off x="2217479" y="4349873"/>
                  <a:ext cx="36576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oMath>
                    </m:oMathPara>
                  </a14:m>
                  <a:endParaRPr lang="cs-CZ" dirty="0">
                    <a:solidFill>
                      <a:schemeClr val="bg1"/>
                    </a:solidFill>
                  </a:endParaRPr>
                </a:p>
              </p:txBody>
            </p:sp>
          </mc:Choice>
          <mc:Fallback>
            <p:sp>
              <p:nvSpPr>
                <p:cNvPr id="29" name="TextovéPole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17479" y="4349873"/>
                  <a:ext cx="365760" cy="369332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1" name="Přímá spojnice se šipkou 30"/>
            <p:cNvCxnSpPr/>
            <p:nvPr/>
          </p:nvCxnSpPr>
          <p:spPr>
            <a:xfrm>
              <a:off x="2062880" y="2310090"/>
              <a:ext cx="0" cy="5400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se šipkou 31"/>
            <p:cNvCxnSpPr/>
            <p:nvPr/>
          </p:nvCxnSpPr>
          <p:spPr>
            <a:xfrm rot="10800000">
              <a:off x="2062881" y="4668842"/>
              <a:ext cx="0" cy="9000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3" name="TextovéPole 32"/>
                <p:cNvSpPr txBox="1"/>
                <p:nvPr/>
              </p:nvSpPr>
              <p:spPr>
                <a:xfrm>
                  <a:off x="1571214" y="5026130"/>
                  <a:ext cx="48768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33" name="TextovéPole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71214" y="5026130"/>
                  <a:ext cx="487680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4" name="TextovéPole 33"/>
                <p:cNvSpPr txBox="1"/>
                <p:nvPr/>
              </p:nvSpPr>
              <p:spPr>
                <a:xfrm>
                  <a:off x="1584161" y="2228975"/>
                  <a:ext cx="48768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34" name="TextovéPole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84161" y="2228975"/>
                  <a:ext cx="487680" cy="36933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7" name="Obdélník 36"/>
            <p:cNvSpPr/>
            <p:nvPr/>
          </p:nvSpPr>
          <p:spPr>
            <a:xfrm>
              <a:off x="109056" y="5905932"/>
              <a:ext cx="4727711" cy="478968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0" name="TextovéPole 39"/>
                <p:cNvSpPr txBox="1"/>
                <p:nvPr/>
              </p:nvSpPr>
              <p:spPr>
                <a:xfrm>
                  <a:off x="1551611" y="3571844"/>
                  <a:ext cx="119460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. </m:t>
                        </m:r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oMath>
                    </m:oMathPara>
                  </a14:m>
                  <a:endParaRPr lang="cs-CZ" dirty="0">
                    <a:solidFill>
                      <a:schemeClr val="bg1"/>
                    </a:solidFill>
                  </a:endParaRPr>
                </a:p>
              </p:txBody>
            </p:sp>
          </mc:Choice>
          <mc:Fallback>
            <p:sp>
              <p:nvSpPr>
                <p:cNvPr id="40" name="TextovéPole 3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51611" y="3571844"/>
                  <a:ext cx="1194605" cy="369332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0" name="Přímá spojnice 29"/>
            <p:cNvCxnSpPr/>
            <p:nvPr/>
          </p:nvCxnSpPr>
          <p:spPr>
            <a:xfrm>
              <a:off x="2759565" y="2853400"/>
              <a:ext cx="122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5" name="TextovéPole 34"/>
                <p:cNvSpPr txBox="1"/>
                <p:nvPr/>
              </p:nvSpPr>
              <p:spPr>
                <a:xfrm>
                  <a:off x="2289306" y="2478914"/>
                  <a:ext cx="36576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oMath>
                    </m:oMathPara>
                  </a14:m>
                  <a:endParaRPr lang="cs-CZ" dirty="0">
                    <a:solidFill>
                      <a:schemeClr val="tx1"/>
                    </a:solidFill>
                  </a:endParaRPr>
                </a:p>
              </p:txBody>
            </p:sp>
          </mc:Choice>
          <mc:Fallback>
            <p:sp>
              <p:nvSpPr>
                <p:cNvPr id="35" name="TextovéPole 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89306" y="2478914"/>
                  <a:ext cx="365760" cy="369332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7" name="TextovéPole 6"/>
                <p:cNvSpPr txBox="1"/>
                <p:nvPr/>
              </p:nvSpPr>
              <p:spPr>
                <a:xfrm>
                  <a:off x="3598465" y="2126249"/>
                  <a:ext cx="40267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7" name="TextovéPole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98465" y="2126249"/>
                  <a:ext cx="402672" cy="36933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1" name="Přímá spojnice se šipkou 10"/>
            <p:cNvCxnSpPr/>
            <p:nvPr/>
          </p:nvCxnSpPr>
          <p:spPr>
            <a:xfrm flipV="1">
              <a:off x="3958465" y="1842323"/>
              <a:ext cx="0" cy="104400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se šipkou 16"/>
            <p:cNvCxnSpPr/>
            <p:nvPr/>
          </p:nvCxnSpPr>
          <p:spPr>
            <a:xfrm flipV="1">
              <a:off x="4384520" y="1846776"/>
              <a:ext cx="0" cy="2842345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8" name="TextovéPole 47"/>
                <p:cNvSpPr txBox="1"/>
                <p:nvPr/>
              </p:nvSpPr>
              <p:spPr>
                <a:xfrm>
                  <a:off x="3997708" y="3115307"/>
                  <a:ext cx="40267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48" name="TextovéPole 4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997708" y="3115307"/>
                  <a:ext cx="402672" cy="369332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0" name="Přímá spojnice se šipkou 49"/>
            <p:cNvCxnSpPr/>
            <p:nvPr/>
          </p:nvCxnSpPr>
          <p:spPr>
            <a:xfrm rot="16200000">
              <a:off x="1264275" y="2591156"/>
              <a:ext cx="0" cy="5400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Přímá spojnice se šipkou 50"/>
            <p:cNvCxnSpPr/>
            <p:nvPr/>
          </p:nvCxnSpPr>
          <p:spPr>
            <a:xfrm rot="16200000">
              <a:off x="1077320" y="4234767"/>
              <a:ext cx="0" cy="9000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Přímá spojnice se šipkou 51"/>
            <p:cNvCxnSpPr/>
            <p:nvPr/>
          </p:nvCxnSpPr>
          <p:spPr>
            <a:xfrm rot="16200000">
              <a:off x="1169545" y="3428312"/>
              <a:ext cx="0" cy="7200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nice se šipkou 52"/>
            <p:cNvCxnSpPr/>
            <p:nvPr/>
          </p:nvCxnSpPr>
          <p:spPr>
            <a:xfrm rot="5400000">
              <a:off x="3029565" y="2591156"/>
              <a:ext cx="0" cy="5400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Přímá spojnice se šipkou 53"/>
            <p:cNvCxnSpPr/>
            <p:nvPr/>
          </p:nvCxnSpPr>
          <p:spPr>
            <a:xfrm rot="5400000">
              <a:off x="3135399" y="3411534"/>
              <a:ext cx="0" cy="7200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Přímá spojnice se šipkou 54"/>
            <p:cNvCxnSpPr/>
            <p:nvPr/>
          </p:nvCxnSpPr>
          <p:spPr>
            <a:xfrm rot="5400000">
              <a:off x="3225399" y="4234441"/>
              <a:ext cx="0" cy="9000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59" name="Obdélník 58"/>
                <p:cNvSpPr/>
                <p:nvPr/>
              </p:nvSpPr>
              <p:spPr>
                <a:xfrm>
                  <a:off x="400186" y="5949272"/>
                  <a:ext cx="2818271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ρ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ó</m:t>
                            </m:r>
                          </m:e>
                        </m:d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𝑗𝑒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hustota</m:t>
                        </m:r>
                        <m: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v</m:t>
                        </m:r>
                        <m: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cs-CZ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m</m:t>
                            </m:r>
                          </m:e>
                          <m:sup>
                            <m:r>
                              <a:rPr lang="cs-CZ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−3</m:t>
                            </m:r>
                          </m:sup>
                        </m:sSup>
                      </m:oMath>
                    </m:oMathPara>
                  </a14:m>
                  <a:endParaRPr lang="cs-CZ" dirty="0"/>
                </a:p>
              </p:txBody>
            </p:sp>
          </mc:Choice>
          <mc:Fallback>
            <p:sp>
              <p:nvSpPr>
                <p:cNvPr id="59" name="Obdélník 5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186" y="5949272"/>
                  <a:ext cx="2818271" cy="369332"/>
                </a:xfrm>
                <a:prstGeom prst="rect">
                  <a:avLst/>
                </a:prstGeom>
                <a:blipFill>
                  <a:blip r:embed="rId12"/>
                  <a:stretch>
                    <a:fillRect b="-1147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60" name="Pravá složená závorka 59"/>
          <p:cNvSpPr/>
          <p:nvPr/>
        </p:nvSpPr>
        <p:spPr>
          <a:xfrm rot="5400000">
            <a:off x="10737908" y="3565321"/>
            <a:ext cx="134224" cy="6459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10658212" y="3997506"/>
                <a:ext cx="32717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58212" y="3997506"/>
                <a:ext cx="327171" cy="36933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Pravá složená závorka 61"/>
          <p:cNvSpPr/>
          <p:nvPr/>
        </p:nvSpPr>
        <p:spPr>
          <a:xfrm rot="5400000">
            <a:off x="8515189" y="4463687"/>
            <a:ext cx="134224" cy="3600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ovéPole 62"/>
              <p:cNvSpPr txBox="1"/>
              <p:nvPr/>
            </p:nvSpPr>
            <p:spPr>
              <a:xfrm>
                <a:off x="8426741" y="4710799"/>
                <a:ext cx="33556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3" name="TextovéPole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26741" y="4710799"/>
                <a:ext cx="335560" cy="3693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4" name="Skupina 63"/>
          <p:cNvGrpSpPr/>
          <p:nvPr/>
        </p:nvGrpSpPr>
        <p:grpSpPr>
          <a:xfrm>
            <a:off x="5506196" y="5134703"/>
            <a:ext cx="6429074" cy="1596718"/>
            <a:chOff x="4814679" y="5085663"/>
            <a:chExt cx="6429074" cy="1596718"/>
          </a:xfrm>
        </p:grpSpPr>
        <p:pic>
          <p:nvPicPr>
            <p:cNvPr id="65" name="Obrázek 64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14679" y="5085663"/>
              <a:ext cx="6429074" cy="1596718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6" name="TextovéPole 65"/>
                <p:cNvSpPr txBox="1"/>
                <p:nvPr/>
              </p:nvSpPr>
              <p:spPr>
                <a:xfrm>
                  <a:off x="7179265" y="5872093"/>
                  <a:ext cx="2490652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32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32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  <m:sub>
                            <m:r>
                              <a:rPr lang="cs-CZ" sz="32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𝒗𝒛</m:t>
                            </m:r>
                          </m:sub>
                        </m:sSub>
                        <m: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𝝆</m:t>
                        </m:r>
                        <m: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𝒈</m:t>
                        </m:r>
                        <m: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𝑽</m:t>
                        </m:r>
                      </m:oMath>
                    </m:oMathPara>
                  </a14:m>
                  <a:endParaRPr lang="cs-CZ" sz="3200" b="1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10" name="TextovéPole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79265" y="5872093"/>
                  <a:ext cx="2490652" cy="584775"/>
                </a:xfrm>
                <a:prstGeom prst="rect">
                  <a:avLst/>
                </a:prstGeom>
                <a:blipFill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>
                <a:extLst>
                  <a:ext uri="{FF2B5EF4-FFF2-40B4-BE49-F238E27FC236}">
                    <a16:creationId xmlns:a16="http://schemas.microsoft.com/office/drawing/2014/main" id="{51CAC746-72A6-7FD1-4DC3-075B71386ABE}"/>
                  </a:ext>
                </a:extLst>
              </p:cNvPr>
              <p:cNvSpPr txBox="1"/>
              <p:nvPr/>
            </p:nvSpPr>
            <p:spPr>
              <a:xfrm>
                <a:off x="5058806" y="160389"/>
                <a:ext cx="6752894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zkušenosti víme, že lehčí tělesa ponořená do kapaliny vyplavou zpět na hladinu. Příčinou je síla, která na každé těleso v kapalině působí svislým směrem vzhůru a tím těleso nadlehčuje. Tato síla se nazývá</a:t>
                </a:r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VZTLAKOVÁ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𝒗𝒛</m:t>
                        </m:r>
                      </m:sub>
                    </m:sSub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68" name="TextovéPole 67">
                <a:extLst>
                  <a:ext uri="{FF2B5EF4-FFF2-40B4-BE49-F238E27FC236}">
                    <a16:creationId xmlns:a16="http://schemas.microsoft.com/office/drawing/2014/main" id="{51CAC746-72A6-7FD1-4DC3-075B71386A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8806" y="160389"/>
                <a:ext cx="6752894" cy="1323439"/>
              </a:xfrm>
              <a:prstGeom prst="rect">
                <a:avLst/>
              </a:prstGeom>
              <a:blipFill>
                <a:blip r:embed="rId17"/>
                <a:stretch>
                  <a:fillRect l="-812" t="-2304" r="-1173" b="-64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TextovéPole 68">
            <a:extLst>
              <a:ext uri="{FF2B5EF4-FFF2-40B4-BE49-F238E27FC236}">
                <a16:creationId xmlns:a16="http://schemas.microsoft.com/office/drawing/2014/main" id="{AB74BFE3-6754-E592-8364-F39D5A38476C}"/>
              </a:ext>
            </a:extLst>
          </p:cNvPr>
          <p:cNvSpPr txBox="1"/>
          <p:nvPr/>
        </p:nvSpPr>
        <p:spPr>
          <a:xfrm>
            <a:off x="943081" y="224516"/>
            <a:ext cx="2914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Vztlaková </a:t>
            </a:r>
            <a:r>
              <a:rPr lang="cs-CZ" sz="2800" dirty="0" smtClean="0"/>
              <a:t>síla</a:t>
            </a:r>
          </a:p>
          <a:p>
            <a:pPr algn="ctr"/>
            <a:r>
              <a:rPr lang="cs-CZ" sz="2800" dirty="0" smtClean="0"/>
              <a:t>Archimedův </a:t>
            </a:r>
            <a:r>
              <a:rPr lang="cs-CZ" sz="2800" dirty="0"/>
              <a:t>zákon</a:t>
            </a:r>
          </a:p>
        </p:txBody>
      </p:sp>
      <p:sp>
        <p:nvSpPr>
          <p:cNvPr id="70" name="Ovál 69">
            <a:hlinkClick r:id="rId18" action="ppaction://hlinksldjump"/>
            <a:extLst>
              <a:ext uri="{FF2B5EF4-FFF2-40B4-BE49-F238E27FC236}">
                <a16:creationId xmlns:a16="http://schemas.microsoft.com/office/drawing/2014/main" id="{B072995F-9282-451D-9176-B88266745FAF}"/>
              </a:ext>
            </a:extLst>
          </p:cNvPr>
          <p:cNvSpPr/>
          <p:nvPr/>
        </p:nvSpPr>
        <p:spPr>
          <a:xfrm>
            <a:off x="234080" y="359375"/>
            <a:ext cx="540000" cy="5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3281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1C914E74-2158-D0D0-71D9-EB3A0A521890}"/>
                  </a:ext>
                </a:extLst>
              </p:cNvPr>
              <p:cNvSpPr txBox="1"/>
              <p:nvPr/>
            </p:nvSpPr>
            <p:spPr>
              <a:xfrm>
                <a:off x="489856" y="4372971"/>
                <a:ext cx="1106429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Měrná jednotka </a:t>
                </a:r>
                <a:r>
                  <a:rPr lang="cs-CZ" b="1" dirty="0"/>
                  <a:t>tíhového </a:t>
                </a:r>
                <a:r>
                  <a:rPr lang="cs-CZ" b="1" dirty="0" smtClean="0"/>
                  <a:t>zrychlení 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𝒈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b="1" dirty="0" smtClean="0"/>
                  <a:t>odvozená z druhého Newtonova pohybového zákona:   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1C914E74-2158-D0D0-71D9-EB3A0A5218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856" y="4372971"/>
                <a:ext cx="11064292" cy="369332"/>
              </a:xfrm>
              <a:prstGeom prst="rect">
                <a:avLst/>
              </a:prstGeom>
              <a:blipFill>
                <a:blip r:embed="rId2"/>
                <a:stretch>
                  <a:fillRect l="-441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FBA324C-D664-8A06-DE96-1F273388D0FF}"/>
                  </a:ext>
                </a:extLst>
              </p:cNvPr>
              <p:cNvSpPr txBox="1"/>
              <p:nvPr/>
            </p:nvSpPr>
            <p:spPr>
              <a:xfrm>
                <a:off x="2418277" y="4851532"/>
                <a:ext cx="7355446" cy="6967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   →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→       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e>
                      </m:d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𝐍</m:t>
                          </m:r>
                        </m:num>
                        <m:den>
                          <m:r>
                            <a:rPr lang="cs-CZ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𝐤𝐠</m:t>
                          </m:r>
                        </m:den>
                      </m:f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kg</m:t>
                          </m:r>
                        </m:den>
                      </m:f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𝐦</m:t>
                      </m:r>
                      <m:r>
                        <a:rPr lang="cs-CZ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𝐬</m:t>
                          </m:r>
                        </m:e>
                        <m:sup>
                          <m:r>
                            <a:rPr lang="cs-CZ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FBA324C-D664-8A06-DE96-1F273388D0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8277" y="4851532"/>
                <a:ext cx="7355446" cy="69679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DFA9123-68C1-46E6-B9DB-BD5EB99B5388}"/>
                  </a:ext>
                </a:extLst>
              </p:cNvPr>
              <p:cNvSpPr txBox="1"/>
              <p:nvPr/>
            </p:nvSpPr>
            <p:spPr>
              <a:xfrm>
                <a:off x="1112135" y="6285588"/>
                <a:ext cx="9967731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Hodnota tíhového zrychlení udávaná v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</m:t>
                    </m:r>
                    <m:r>
                      <a:rPr lang="cs-CZ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dirty="0"/>
                  <a:t> je stejná jako hodnota tíhového zrychlení udávaná v </a:t>
                </a:r>
                <a:r>
                  <a:rPr lang="cs-CZ" b="1" dirty="0"/>
                  <a:t>N.kg</a:t>
                </a:r>
                <a:r>
                  <a:rPr lang="cs-CZ" b="1" baseline="30000" dirty="0"/>
                  <a:t>-</a:t>
                </a:r>
                <a:r>
                  <a:rPr lang="cs-CZ" baseline="30000" dirty="0"/>
                  <a:t>1</a:t>
                </a:r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DFA9123-68C1-46E6-B9DB-BD5EB99B53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2135" y="6285588"/>
                <a:ext cx="9967731" cy="375552"/>
              </a:xfrm>
              <a:prstGeom prst="rect">
                <a:avLst/>
              </a:prstGeom>
              <a:blipFill>
                <a:blip r:embed="rId4"/>
                <a:stretch>
                  <a:fillRect l="-489" t="-6452" b="-241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489856" y="1447372"/>
            <a:ext cx="5224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Odvození měrné jednotky pro vztlakovou sílu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5344064" y="2418991"/>
                <a:ext cx="150387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𝒗𝒛</m:t>
                          </m:r>
                        </m:sub>
                      </m:sSub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𝝆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𝒈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𝑽</m:t>
                      </m:r>
                    </m:oMath>
                  </m:oMathPara>
                </a14:m>
                <a:endParaRPr lang="cs-CZ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4064" y="2418991"/>
                <a:ext cx="1503873" cy="369332"/>
              </a:xfrm>
              <a:prstGeom prst="rect">
                <a:avLst/>
              </a:prstGeom>
              <a:blipFill>
                <a:blip r:embed="rId5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489856" y="1904680"/>
            <a:ext cx="6766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Vztah pro vztlakovou sílu má tvar /Archimedův zákon):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504435" y="2881428"/>
                <a:ext cx="518313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𝑣𝑧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4435" y="2881428"/>
                <a:ext cx="5183130" cy="369332"/>
              </a:xfrm>
              <a:prstGeom prst="rect">
                <a:avLst/>
              </a:prstGeom>
              <a:blipFill>
                <a:blip r:embed="rId6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3197604" y="3343865"/>
            <a:ext cx="5796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Měrnou jednotkou vztlaková síly je podle očekávání Newton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5421938" y="5732291"/>
                <a:ext cx="134812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𝒈</m:t>
                        </m:r>
                      </m:e>
                    </m:d>
                    <m:r>
                      <a:rPr lang="cs-CZ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cs-CZ" b="1" dirty="0">
                    <a:solidFill>
                      <a:srgbClr val="FF0000"/>
                    </a:solidFill>
                  </a:rPr>
                  <a:t>N.kg</a:t>
                </a:r>
                <a:r>
                  <a:rPr lang="cs-CZ" b="1" baseline="30000" dirty="0">
                    <a:solidFill>
                      <a:srgbClr val="FF0000"/>
                    </a:solidFill>
                  </a:rPr>
                  <a:t>-1</a:t>
                </a:r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1938" y="5732291"/>
                <a:ext cx="1348125" cy="369332"/>
              </a:xfrm>
              <a:prstGeom prst="rect">
                <a:avLst/>
              </a:prstGeom>
              <a:blipFill>
                <a:blip r:embed="rId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8FE18DC2-1515-638D-A3F1-576C15993E1B}"/>
                  </a:ext>
                </a:extLst>
              </p:cNvPr>
              <p:cNvSpPr txBox="1"/>
              <p:nvPr/>
            </p:nvSpPr>
            <p:spPr>
              <a:xfrm>
                <a:off x="489856" y="354485"/>
                <a:ext cx="10130589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Poznámka k předchozímu snímku:</a:t>
                </a:r>
              </a:p>
              <a:p>
                <a:r>
                  <a:rPr lang="cs-CZ" dirty="0" smtClean="0"/>
                  <a:t>Pro </a:t>
                </a:r>
                <a:r>
                  <a:rPr lang="cs-CZ" dirty="0"/>
                  <a:t>odvození vztahu pro hydrostatický tlak jsme neuvažovali hodnotu atmosférického tlaku, který by bylo nutné přičíst 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sub>
                    </m:sSub>
                  </m:oMath>
                </a14:m>
                <a:r>
                  <a:rPr lang="cs-CZ" dirty="0"/>
                  <a:t>. Tlak včetně atmosférického tlaku se nazývá absolutní tlak 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𝒑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sub>
                    </m:sSub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𝒉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∙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𝒈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8FE18DC2-1515-638D-A3F1-576C15993E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856" y="354485"/>
                <a:ext cx="10130589" cy="923330"/>
              </a:xfrm>
              <a:prstGeom prst="rect">
                <a:avLst/>
              </a:prstGeom>
              <a:blipFill>
                <a:blip r:embed="rId8"/>
                <a:stretch>
                  <a:fillRect l="-481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65937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010F1B9-F138-5322-C33E-BD1E82FCB044}"/>
              </a:ext>
            </a:extLst>
          </p:cNvPr>
          <p:cNvSpPr txBox="1"/>
          <p:nvPr/>
        </p:nvSpPr>
        <p:spPr>
          <a:xfrm>
            <a:off x="326571" y="337457"/>
            <a:ext cx="1426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Příklad: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711C282-32DA-8B8F-8A67-D836999D2DC3}"/>
                  </a:ext>
                </a:extLst>
              </p:cNvPr>
              <p:cNvSpPr txBox="1"/>
              <p:nvPr/>
            </p:nvSpPr>
            <p:spPr>
              <a:xfrm>
                <a:off x="326571" y="870857"/>
                <a:ext cx="11321143" cy="13508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Vypočti velikost vztlakové síly, která působí na těleso o objemu 1 dm</a:t>
                </a:r>
                <a:r>
                  <a:rPr lang="cs-CZ" baseline="30000" dirty="0"/>
                  <a:t>3</a:t>
                </a:r>
                <a:r>
                  <a:rPr lang="cs-CZ" dirty="0"/>
                  <a:t>, zcela ponořeného do </a:t>
                </a:r>
              </a:p>
              <a:p>
                <a:pPr marL="342900" indent="-342900" algn="ctr">
                  <a:buAutoNum type="alphaLcParenR"/>
                </a:pPr>
                <a:r>
                  <a:rPr lang="cs-CZ" dirty="0"/>
                  <a:t>Vody</a:t>
                </a:r>
              </a:p>
              <a:p>
                <a:pPr marL="342900" indent="-342900" algn="ctr">
                  <a:buAutoNum type="alphaLcParenR"/>
                </a:pPr>
                <a:r>
                  <a:rPr lang="cs-CZ" dirty="0"/>
                  <a:t>Etanolu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d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=0,001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𝑣𝑜𝑑𝑦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𝑒𝑡𝑎𝑛𝑜𝑙𝑢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=789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711C282-32DA-8B8F-8A67-D836999D2D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571" y="870857"/>
                <a:ext cx="11321143" cy="1350883"/>
              </a:xfrm>
              <a:prstGeom prst="rect">
                <a:avLst/>
              </a:prstGeom>
              <a:blipFill>
                <a:blip r:embed="rId2"/>
                <a:stretch>
                  <a:fillRect l="-485" t="-2715" b="-54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A433595B-48D5-09BE-1B7E-9E69D3E38006}"/>
              </a:ext>
            </a:extLst>
          </p:cNvPr>
          <p:cNvCxnSpPr/>
          <p:nvPr/>
        </p:nvCxnSpPr>
        <p:spPr>
          <a:xfrm>
            <a:off x="413656" y="2284269"/>
            <a:ext cx="1123405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20F0DB36-1DFE-7ED4-25C8-1F31B7354E92}"/>
                  </a:ext>
                </a:extLst>
              </p:cNvPr>
              <p:cNvSpPr txBox="1"/>
              <p:nvPr/>
            </p:nvSpPr>
            <p:spPr>
              <a:xfrm>
                <a:off x="4550228" y="2520733"/>
                <a:ext cx="2808514" cy="36933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Použitý vztah: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20F0DB36-1DFE-7ED4-25C8-1F31B7354E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0228" y="2520733"/>
                <a:ext cx="2808514" cy="369332"/>
              </a:xfrm>
              <a:prstGeom prst="rect">
                <a:avLst/>
              </a:prstGeom>
              <a:blipFill>
                <a:blip r:embed="rId3"/>
                <a:stretch>
                  <a:fillRect l="-1509" t="-7937" b="-2222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FD49436-1E47-B4B4-BB05-1F02F9C2D4D6}"/>
                  </a:ext>
                </a:extLst>
              </p:cNvPr>
              <p:cNvSpPr txBox="1"/>
              <p:nvPr/>
            </p:nvSpPr>
            <p:spPr>
              <a:xfrm>
                <a:off x="413656" y="3282652"/>
                <a:ext cx="112340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a) Vztlaková síla vody: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                 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𝑣𝑧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=(0,001.1000.10)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FD49436-1E47-B4B4-BB05-1F02F9C2D4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656" y="3282652"/>
                <a:ext cx="11234057" cy="369332"/>
              </a:xfrm>
              <a:prstGeom prst="rect">
                <a:avLst/>
              </a:prstGeom>
              <a:blipFill>
                <a:blip r:embed="rId4"/>
                <a:stretch>
                  <a:fillRect l="-488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4CAE7AF5-01EF-C284-CF59-87F10DF725C0}"/>
                  </a:ext>
                </a:extLst>
              </p:cNvPr>
              <p:cNvSpPr txBox="1"/>
              <p:nvPr/>
            </p:nvSpPr>
            <p:spPr>
              <a:xfrm>
                <a:off x="413655" y="3836651"/>
                <a:ext cx="112340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b) Vztlaková síla etanolu: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           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𝑣𝑧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=(0,001.789.10)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4CAE7AF5-01EF-C284-CF59-87F10DF725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655" y="3836651"/>
                <a:ext cx="11234057" cy="369332"/>
              </a:xfrm>
              <a:prstGeom prst="rect">
                <a:avLst/>
              </a:prstGeom>
              <a:blipFill>
                <a:blip r:embed="rId5"/>
                <a:stretch>
                  <a:fillRect l="-488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>
            <a:extLst>
              <a:ext uri="{FF2B5EF4-FFF2-40B4-BE49-F238E27FC236}">
                <a16:creationId xmlns:a16="http://schemas.microsoft.com/office/drawing/2014/main" id="{9AFCD691-2D86-7F46-39EE-070DC5DC621D}"/>
              </a:ext>
            </a:extLst>
          </p:cNvPr>
          <p:cNvSpPr txBox="1"/>
          <p:nvPr/>
        </p:nvSpPr>
        <p:spPr>
          <a:xfrm>
            <a:off x="992796" y="5019699"/>
            <a:ext cx="9988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Na těleso ponořené do vody působí vztlaková síla 10 N a na těleso ponořené do etanolu působí síla 8 N.</a:t>
            </a:r>
          </a:p>
        </p:txBody>
      </p:sp>
    </p:spTree>
    <p:extLst>
      <p:ext uri="{BB962C8B-B14F-4D97-AF65-F5344CB8AC3E}">
        <p14:creationId xmlns:p14="http://schemas.microsoft.com/office/powerpoint/2010/main" val="1088386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DEED34D-A04D-8D11-E310-52EEFD133A2C}"/>
              </a:ext>
            </a:extLst>
          </p:cNvPr>
          <p:cNvSpPr txBox="1"/>
          <p:nvPr/>
        </p:nvSpPr>
        <p:spPr>
          <a:xfrm>
            <a:off x="326571" y="337457"/>
            <a:ext cx="1426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Příklad: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E8D9FB2-B902-C2DA-36AE-AAD93D06C951}"/>
                  </a:ext>
                </a:extLst>
              </p:cNvPr>
              <p:cNvSpPr txBox="1"/>
              <p:nvPr/>
            </p:nvSpPr>
            <p:spPr>
              <a:xfrm>
                <a:off x="424543" y="1045029"/>
                <a:ext cx="1150620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závaží ponořené do vody působí vztlaková síla o velikosti 0,4 N. Urči objem závaží.</a:t>
                </a:r>
              </a:p>
              <a:p>
                <a:endParaRPr lang="cs-CZ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g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V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E8D9FB2-B902-C2DA-36AE-AAD93D06C9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543" y="1045029"/>
                <a:ext cx="11506200" cy="923330"/>
              </a:xfrm>
              <a:prstGeom prst="rect">
                <a:avLst/>
              </a:prstGeom>
              <a:blipFill>
                <a:blip r:embed="rId2"/>
                <a:stretch>
                  <a:fillRect l="-477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FCFBB819-0147-26CD-9FB1-F0FE84567789}"/>
              </a:ext>
            </a:extLst>
          </p:cNvPr>
          <p:cNvCxnSpPr/>
          <p:nvPr/>
        </p:nvCxnSpPr>
        <p:spPr>
          <a:xfrm>
            <a:off x="424543" y="1968359"/>
            <a:ext cx="11506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E108DD1-9630-B6BF-F172-63EAC9227E62}"/>
                  </a:ext>
                </a:extLst>
              </p:cNvPr>
              <p:cNvSpPr txBox="1"/>
              <p:nvPr/>
            </p:nvSpPr>
            <p:spPr>
              <a:xfrm>
                <a:off x="3676649" y="2265843"/>
                <a:ext cx="4838700" cy="519373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Použitý vztah: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→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𝑣𝑧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E108DD1-9630-B6BF-F172-63EAC9227E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6649" y="2265843"/>
                <a:ext cx="4838700" cy="519373"/>
              </a:xfrm>
              <a:prstGeom prst="rect">
                <a:avLst/>
              </a:prstGeom>
              <a:blipFill>
                <a:blip r:embed="rId3"/>
                <a:stretch>
                  <a:fillRect l="-878" b="-1136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2549581-055D-B360-011E-BA972D1A2D20}"/>
                  </a:ext>
                </a:extLst>
              </p:cNvPr>
              <p:cNvSpPr txBox="1"/>
              <p:nvPr/>
            </p:nvSpPr>
            <p:spPr>
              <a:xfrm>
                <a:off x="2743799" y="3429000"/>
                <a:ext cx="6704402" cy="7146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𝑣𝑧</m:t>
                              </m:r>
                            </m:sub>
                          </m:sSub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0,4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1000.10</m:t>
                              </m:r>
                            </m:den>
                          </m:f>
                        </m:e>
                      </m:d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0,00004 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=4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−5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=40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2549581-055D-B360-011E-BA972D1A2D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3799" y="3429000"/>
                <a:ext cx="6704402" cy="71468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CE68C178-2CCD-6DCF-9825-29111D20BBED}"/>
              </a:ext>
            </a:extLst>
          </p:cNvPr>
          <p:cNvSpPr txBox="1"/>
          <p:nvPr/>
        </p:nvSpPr>
        <p:spPr>
          <a:xfrm>
            <a:off x="4833675" y="4884743"/>
            <a:ext cx="2524651" cy="379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Závaží má objem 40 cm</a:t>
            </a:r>
            <a:r>
              <a:rPr lang="cs-CZ" b="1" baseline="300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8171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06FD2DA-6F76-E602-DE23-2B00B2B6B898}"/>
              </a:ext>
            </a:extLst>
          </p:cNvPr>
          <p:cNvSpPr txBox="1"/>
          <p:nvPr/>
        </p:nvSpPr>
        <p:spPr>
          <a:xfrm>
            <a:off x="326571" y="337457"/>
            <a:ext cx="1426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Příklad: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D8B8BDE-45AA-282B-0581-B7DB0231131C}"/>
                  </a:ext>
                </a:extLst>
              </p:cNvPr>
              <p:cNvSpPr txBox="1"/>
              <p:nvPr/>
            </p:nvSpPr>
            <p:spPr>
              <a:xfrm>
                <a:off x="326571" y="979714"/>
                <a:ext cx="1150620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Dospělý muž má objem asi 0,07 m</a:t>
                </a:r>
                <a:r>
                  <a:rPr lang="cs-CZ" baseline="30000" dirty="0"/>
                  <a:t>3</a:t>
                </a:r>
                <a:r>
                  <a:rPr lang="cs-CZ" dirty="0"/>
                  <a:t>. Jak velká vztlaková síla na něj působí, ponoří-li se zcela do vody?</a:t>
                </a:r>
              </a:p>
              <a:p>
                <a:endParaRPr lang="cs-CZ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=0,07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g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D8B8BDE-45AA-282B-0581-B7DB023113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571" y="979714"/>
                <a:ext cx="11506200" cy="923330"/>
              </a:xfrm>
              <a:prstGeom prst="rect">
                <a:avLst/>
              </a:prstGeom>
              <a:blipFill>
                <a:blip r:embed="rId2"/>
                <a:stretch>
                  <a:fillRect l="-477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8FE5A6EE-F27A-C05A-01F5-AC007AE8EDB9}"/>
              </a:ext>
            </a:extLst>
          </p:cNvPr>
          <p:cNvCxnSpPr>
            <a:cxnSpLocks/>
          </p:cNvCxnSpPr>
          <p:nvPr/>
        </p:nvCxnSpPr>
        <p:spPr>
          <a:xfrm>
            <a:off x="402771" y="1918943"/>
            <a:ext cx="11430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FF05362-47D5-EDF5-D9BE-796A086D9132}"/>
                  </a:ext>
                </a:extLst>
              </p:cNvPr>
              <p:cNvSpPr txBox="1"/>
              <p:nvPr/>
            </p:nvSpPr>
            <p:spPr>
              <a:xfrm>
                <a:off x="4675414" y="2222605"/>
                <a:ext cx="2808514" cy="36933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Použitý vztah: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FF05362-47D5-EDF5-D9BE-796A086D91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14" y="2222605"/>
                <a:ext cx="2808514" cy="369332"/>
              </a:xfrm>
              <a:prstGeom prst="rect">
                <a:avLst/>
              </a:prstGeom>
              <a:blipFill>
                <a:blip r:embed="rId3"/>
                <a:stretch>
                  <a:fillRect l="-1724" t="-7937" b="-2222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C0ECEB33-2EBD-46A8-326D-D19955C888B8}"/>
                  </a:ext>
                </a:extLst>
              </p:cNvPr>
              <p:cNvSpPr txBox="1"/>
              <p:nvPr/>
            </p:nvSpPr>
            <p:spPr>
              <a:xfrm>
                <a:off x="3993697" y="3473894"/>
                <a:ext cx="420460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0,07.1000.10</m:t>
                        </m:r>
                      </m:e>
                    </m:d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700 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C0ECEB33-2EBD-46A8-326D-D19955C888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3697" y="3473894"/>
                <a:ext cx="4204607" cy="369332"/>
              </a:xfrm>
              <a:prstGeom prst="rect">
                <a:avLst/>
              </a:prstGeom>
              <a:blipFill>
                <a:blip r:embed="rId4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>
            <a:extLst>
              <a:ext uri="{FF2B5EF4-FFF2-40B4-BE49-F238E27FC236}">
                <a16:creationId xmlns:a16="http://schemas.microsoft.com/office/drawing/2014/main" id="{CB1090C3-9B9C-26BD-77B8-7ED01FC804D5}"/>
              </a:ext>
            </a:extLst>
          </p:cNvPr>
          <p:cNvSpPr txBox="1"/>
          <p:nvPr/>
        </p:nvSpPr>
        <p:spPr>
          <a:xfrm>
            <a:off x="3760216" y="4884790"/>
            <a:ext cx="4671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Na dospělého muže působí vztlaková síla 700 N</a:t>
            </a:r>
          </a:p>
        </p:txBody>
      </p:sp>
    </p:spTree>
    <p:extLst>
      <p:ext uri="{BB962C8B-B14F-4D97-AF65-F5344CB8AC3E}">
        <p14:creationId xmlns:p14="http://schemas.microsoft.com/office/powerpoint/2010/main" val="2282075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95D746F-400A-5F5E-B1BE-AF9512D7E91A}"/>
              </a:ext>
            </a:extLst>
          </p:cNvPr>
          <p:cNvSpPr txBox="1"/>
          <p:nvPr/>
        </p:nvSpPr>
        <p:spPr>
          <a:xfrm>
            <a:off x="326571" y="337457"/>
            <a:ext cx="1426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Příklad: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2ECCCBB-A86C-6624-E275-3C009CFECDEB}"/>
                  </a:ext>
                </a:extLst>
              </p:cNvPr>
              <p:cNvSpPr txBox="1"/>
              <p:nvPr/>
            </p:nvSpPr>
            <p:spPr>
              <a:xfrm>
                <a:off x="326571" y="856761"/>
                <a:ext cx="11201400" cy="853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Jak velkou silou </a:t>
                </a:r>
                <a:r>
                  <a:rPr lang="cs-CZ" dirty="0"/>
                  <a:t>zdvihneš kámen zcela ponořený ve vodě, je-li jeho hmotnost 14,2 kg a objem 5,4 dm</a:t>
                </a:r>
                <a:r>
                  <a:rPr lang="cs-CZ" baseline="30000" dirty="0"/>
                  <a:t>3 </a:t>
                </a:r>
                <a:r>
                  <a:rPr lang="cs-CZ" dirty="0"/>
                  <a:t>.</a:t>
                </a:r>
              </a:p>
              <a:p>
                <a:endParaRPr lang="cs-CZ" baseline="300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=14,2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=5,4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d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=0,0054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baseline="30000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cs-CZ" baseline="30000" dirty="0"/>
                  <a:t> </a:t>
                </a:r>
                <a:r>
                  <a:rPr lang="cs-CZ" dirty="0" smtClean="0"/>
                  <a:t>,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baseline="30000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2ECCCBB-A86C-6624-E275-3C009CFECD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571" y="856761"/>
                <a:ext cx="11201400" cy="853567"/>
              </a:xfrm>
              <a:prstGeom prst="rect">
                <a:avLst/>
              </a:prstGeom>
              <a:blipFill>
                <a:blip r:embed="rId2"/>
                <a:stretch>
                  <a:fillRect l="-490" t="-4286" b="-7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11F420C5-8084-E18D-B598-16E2887E246C}"/>
              </a:ext>
            </a:extLst>
          </p:cNvPr>
          <p:cNvCxnSpPr/>
          <p:nvPr/>
        </p:nvCxnSpPr>
        <p:spPr>
          <a:xfrm>
            <a:off x="419549" y="1802127"/>
            <a:ext cx="11201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8BECF0C-1357-2D20-91F8-7DCEE81AB92E}"/>
                  </a:ext>
                </a:extLst>
              </p:cNvPr>
              <p:cNvSpPr txBox="1"/>
              <p:nvPr/>
            </p:nvSpPr>
            <p:spPr>
              <a:xfrm>
                <a:off x="3852095" y="2002361"/>
                <a:ext cx="4487811" cy="36933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Použité vztahy: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8BECF0C-1357-2D20-91F8-7DCEE81AB9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2095" y="2002361"/>
                <a:ext cx="4487811" cy="369332"/>
              </a:xfrm>
              <a:prstGeom prst="rect">
                <a:avLst/>
              </a:prstGeom>
              <a:blipFill>
                <a:blip r:embed="rId3"/>
                <a:stretch>
                  <a:fillRect l="-1083" t="-6250" b="-20313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9FF109E6-B091-7000-7340-4F7A9B34BCB9}"/>
                  </a:ext>
                </a:extLst>
              </p:cNvPr>
              <p:cNvSpPr txBox="1"/>
              <p:nvPr/>
            </p:nvSpPr>
            <p:spPr>
              <a:xfrm>
                <a:off x="326571" y="2755520"/>
                <a:ext cx="5192686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Výpočet tíhové síly působící na kámen na vzduchu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=(14,2 . 10)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=142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9FF109E6-B091-7000-7340-4F7A9B34BC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571" y="2755520"/>
                <a:ext cx="5192686" cy="923330"/>
              </a:xfrm>
              <a:prstGeom prst="rect">
                <a:avLst/>
              </a:prstGeom>
              <a:blipFill>
                <a:blip r:embed="rId4"/>
                <a:stretch>
                  <a:fillRect l="-1058" t="-3311" r="-588" b="-52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492360E9-5390-37D0-B83E-EC217FA2B3C4}"/>
                  </a:ext>
                </a:extLst>
              </p:cNvPr>
              <p:cNvSpPr txBox="1"/>
              <p:nvPr/>
            </p:nvSpPr>
            <p:spPr>
              <a:xfrm>
                <a:off x="6357258" y="2755520"/>
                <a:ext cx="5834742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vztlakové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𝑣𝑧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𝑣𝑧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0,0054.1000. 10</m:t>
                          </m:r>
                        </m:e>
                      </m:d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=54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N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492360E9-5390-37D0-B83E-EC217FA2B3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7258" y="2755520"/>
                <a:ext cx="5834742" cy="923330"/>
              </a:xfrm>
              <a:prstGeom prst="rect">
                <a:avLst/>
              </a:prstGeom>
              <a:blipFill>
                <a:blip r:embed="rId5"/>
                <a:stretch>
                  <a:fillRect l="-940" t="-3311" b="-26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484356B5-1091-84C3-7C62-5F216A1DA18D}"/>
                  </a:ext>
                </a:extLst>
              </p:cNvPr>
              <p:cNvSpPr txBox="1"/>
              <p:nvPr/>
            </p:nvSpPr>
            <p:spPr>
              <a:xfrm>
                <a:off x="2022021" y="4478173"/>
                <a:ext cx="81479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Výpočet zvedací síly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: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=142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−54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=88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484356B5-1091-84C3-7C62-5F216A1DA1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2021" y="4478173"/>
                <a:ext cx="8147957" cy="369332"/>
              </a:xfrm>
              <a:prstGeom prst="rect">
                <a:avLst/>
              </a:prstGeom>
              <a:blipFill>
                <a:blip r:embed="rId6"/>
                <a:stretch>
                  <a:fillRect l="-674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>
            <a:extLst>
              <a:ext uri="{FF2B5EF4-FFF2-40B4-BE49-F238E27FC236}">
                <a16:creationId xmlns:a16="http://schemas.microsoft.com/office/drawing/2014/main" id="{6DDD8FE6-01DE-FD88-D302-5AA2B9A0009A}"/>
              </a:ext>
            </a:extLst>
          </p:cNvPr>
          <p:cNvSpPr txBox="1"/>
          <p:nvPr/>
        </p:nvSpPr>
        <p:spPr>
          <a:xfrm>
            <a:off x="4188278" y="5462162"/>
            <a:ext cx="3663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Kámen zdvihnu silou o velikosti 88 N</a:t>
            </a:r>
          </a:p>
        </p:txBody>
      </p:sp>
    </p:spTree>
    <p:extLst>
      <p:ext uri="{BB962C8B-B14F-4D97-AF65-F5344CB8AC3E}">
        <p14:creationId xmlns:p14="http://schemas.microsoft.com/office/powerpoint/2010/main" val="3308989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583D82B-4ADF-FF85-9349-3A4D530714DF}"/>
              </a:ext>
            </a:extLst>
          </p:cNvPr>
          <p:cNvSpPr txBox="1"/>
          <p:nvPr/>
        </p:nvSpPr>
        <p:spPr>
          <a:xfrm>
            <a:off x="481263" y="176462"/>
            <a:ext cx="1483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Plování těles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A03B34B-96B4-248F-ECE2-0919E4825BB4}"/>
                  </a:ext>
                </a:extLst>
              </p:cNvPr>
              <p:cNvSpPr txBox="1"/>
              <p:nvPr/>
            </p:nvSpPr>
            <p:spPr>
              <a:xfrm>
                <a:off x="481263" y="545794"/>
                <a:ext cx="10924673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Důsledkem Archimedova zákona je různé chování těles v kapalině. Na každé těleso ponořené do kapaliny působí jednak Země </a:t>
                </a:r>
                <a:r>
                  <a:rPr lang="cs-CZ" sz="1600" b="1" dirty="0"/>
                  <a:t>tíhovou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sz="1600" dirty="0"/>
                  <a:t> ve směru svislém dolů, jedna kapalina vztlakovou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𝑣𝑧</m:t>
                        </m:r>
                      </m:sub>
                    </m:sSub>
                  </m:oMath>
                </a14:m>
                <a:r>
                  <a:rPr lang="cs-CZ" sz="1600" dirty="0"/>
                  <a:t> ve směru svislém vzhůru. Pro velikost těchto sil platí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,       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𝑣𝑧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sz="1600" dirty="0"/>
              </a:p>
              <a:p>
                <a:endParaRPr lang="cs-CZ" sz="800" dirty="0"/>
              </a:p>
              <a:p>
                <a:r>
                  <a:rPr lang="cs-CZ" sz="1600" dirty="0"/>
                  <a:t>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sz="1600" dirty="0"/>
                  <a:t> je průměrná hustota látek, ze kterých je pomořené těleso,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sz="1600" dirty="0"/>
                  <a:t> je hustota kapaliny a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sz="1600" dirty="0"/>
                  <a:t> je objem ponořeného tělesa.  O chování těles rozhoduje výslednice sil </a:t>
                </a:r>
                <a14:m>
                  <m:oMath xmlns:m="http://schemas.openxmlformats.org/officeDocument/2006/math">
                    <m:r>
                      <a:rPr lang="cs-CZ" sz="1600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sz="1600" b="1" i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cs-CZ" sz="1600" dirty="0"/>
                  <a:t>jejíž velikost</a:t>
                </a:r>
              </a:p>
              <a:p>
                <a:endParaRPr lang="cs-CZ" sz="800" dirty="0"/>
              </a:p>
              <a:p>
                <a:pPr algn="ctr"/>
                <a:r>
                  <a:rPr lang="cs-CZ" sz="1600" dirty="0"/>
                  <a:t>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𝐺</m:t>
                            </m:r>
                          </m:sub>
                        </m:s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𝑣𝑧</m:t>
                            </m:r>
                          </m:sub>
                        </m:sSub>
                      </m:e>
                    </m:d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A03B34B-96B4-248F-ECE2-0919E4825B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263" y="545794"/>
                <a:ext cx="10924673" cy="1815882"/>
              </a:xfrm>
              <a:prstGeom prst="rect">
                <a:avLst/>
              </a:prstGeom>
              <a:blipFill>
                <a:blip r:embed="rId2"/>
                <a:stretch>
                  <a:fillRect l="-335" t="-10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Obrázek 6">
            <a:extLst>
              <a:ext uri="{FF2B5EF4-FFF2-40B4-BE49-F238E27FC236}">
                <a16:creationId xmlns:a16="http://schemas.microsoft.com/office/drawing/2014/main" id="{96480F3B-B0FE-C029-1950-BB099C93B0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63" y="2823341"/>
            <a:ext cx="5841092" cy="302356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0519D2A1-DCD1-309E-BBDA-EB44DF4D16DA}"/>
                  </a:ext>
                </a:extLst>
              </p:cNvPr>
              <p:cNvSpPr txBox="1"/>
              <p:nvPr/>
            </p:nvSpPr>
            <p:spPr>
              <a:xfrm>
                <a:off x="6322355" y="2486457"/>
                <a:ext cx="5446295" cy="38760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lphaLcParenR"/>
                </a:pPr>
                <a:r>
                  <a:rPr lang="cs-CZ" sz="1600" dirty="0"/>
                  <a:t>Je-li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sz="1600" dirty="0"/>
                  <a:t>, pak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𝑣𝑧</m:t>
                        </m:r>
                      </m:sub>
                    </m:sSub>
                  </m:oMath>
                </a14:m>
                <a:r>
                  <a:rPr lang="cs-CZ" sz="1600" dirty="0"/>
                  <a:t> - výslednice </a:t>
                </a:r>
                <a14:m>
                  <m:oMath xmlns:m="http://schemas.openxmlformats.org/officeDocument/2006/math">
                    <m:r>
                      <a:rPr lang="cs-CZ" sz="1600" b="1" i="1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sz="1600" dirty="0"/>
                  <a:t> směřuje dolů, těleso klesá ke dnu.</a:t>
                </a:r>
              </a:p>
              <a:p>
                <a:pPr marL="342900" indent="-342900">
                  <a:buAutoNum type="alphaLcParenR"/>
                </a:pPr>
                <a:r>
                  <a:rPr lang="cs-CZ" sz="1600" dirty="0"/>
                  <a:t>Je-li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sz="1600" dirty="0"/>
                  <a:t>, pak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𝑣𝑧</m:t>
                        </m:r>
                      </m:sub>
                    </m:sSub>
                  </m:oMath>
                </a14:m>
                <a:r>
                  <a:rPr lang="cs-CZ" sz="1600" dirty="0"/>
                  <a:t> a výslednice </a:t>
                </a:r>
                <a14:m>
                  <m:oMath xmlns:m="http://schemas.openxmlformats.org/officeDocument/2006/math">
                    <m:r>
                      <a:rPr lang="cs-CZ" sz="1600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sz="16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600" b="1" i="1" smtClean="0"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r>
                  <a:rPr lang="cs-CZ" sz="1600" b="1" dirty="0"/>
                  <a:t> </a:t>
                </a:r>
                <a:r>
                  <a:rPr lang="cs-CZ" sz="1600" dirty="0"/>
                  <a:t>a těleso v kapalině vznáší.</a:t>
                </a:r>
              </a:p>
              <a:p>
                <a:pPr marL="342900" indent="-342900">
                  <a:buAutoNum type="alphaLcParenR"/>
                </a:pPr>
                <a:r>
                  <a:rPr lang="cs-CZ" sz="1600" dirty="0"/>
                  <a:t>Je-li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sz="1600" dirty="0"/>
                  <a:t>, pak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𝑣𝑧</m:t>
                        </m:r>
                      </m:sub>
                    </m:sSub>
                  </m:oMath>
                </a14:m>
                <a:r>
                  <a:rPr lang="cs-CZ" sz="1600" dirty="0"/>
                  <a:t> a výslednice </a:t>
                </a:r>
                <a14:m>
                  <m:oMath xmlns:m="http://schemas.openxmlformats.org/officeDocument/2006/math">
                    <m:r>
                      <a:rPr lang="cs-CZ" sz="1600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sz="1600" dirty="0"/>
                  <a:t> směřuje svisle vzhůru a těleso stoupá k povrchu kapaliny.</a:t>
                </a:r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sz="1600" dirty="0"/>
                  <a:t>Jakmile těleso dosáhne povrchu, částečně se vynoří a ustálí se v takové poloze, že tíhová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sz="1600" dirty="0"/>
                  <a:t> je v rovnováze se vztlakovou silou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𝑣𝑧</m:t>
                        </m:r>
                      </m:sub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bSup>
                  </m:oMath>
                </a14:m>
                <a:r>
                  <a:rPr lang="cs-CZ" sz="1600" dirty="0"/>
                  <a:t>, jejíž velikost se rovná tíze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sz="1600" dirty="0"/>
                  <a:t> kapaliny stejného objemu, jako je objem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sz="1600" dirty="0"/>
                  <a:t> ponořené části tělesa. </a:t>
                </a:r>
              </a:p>
              <a:p>
                <a:r>
                  <a:rPr lang="cs-CZ" sz="1600" dirty="0"/>
                  <a:t>V tomto případě </a:t>
                </a:r>
                <a:r>
                  <a:rPr lang="cs-CZ" sz="1600" b="1" dirty="0"/>
                  <a:t>těleso plove</a:t>
                </a:r>
                <a:r>
                  <a:rPr lang="cs-CZ" sz="1600" dirty="0"/>
                  <a:t> na povrchu kapaliny. Protože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𝑣𝑧</m:t>
                          </m:r>
                        </m:sub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´</m:t>
                          </m:r>
                        </m:sup>
                      </m:sSubSup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      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sSub>
                        <m:sSub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cs-CZ" sz="1600" i="1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600" i="1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sz="16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600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e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´</m:t>
                          </m:r>
                        </m:sup>
                      </m:sSup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sz="1600" dirty="0"/>
              </a:p>
              <a:p>
                <a:r>
                  <a:rPr lang="cs-CZ" sz="1600" dirty="0"/>
                  <a:t>Platí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16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p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´</m:t>
                              </m:r>
                            </m:sup>
                          </m:sSup>
                        </m:num>
                        <m:den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sub>
                          </m:sSub>
                        </m:num>
                        <m:den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den>
                      </m:f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0519D2A1-DCD1-309E-BBDA-EB44DF4D16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2355" y="2486457"/>
                <a:ext cx="5446295" cy="3876061"/>
              </a:xfrm>
              <a:prstGeom prst="rect">
                <a:avLst/>
              </a:prstGeom>
              <a:blipFill>
                <a:blip r:embed="rId4"/>
                <a:stretch>
                  <a:fillRect l="-559" t="-4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3358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295D746F-400A-5F5E-B1BE-AF9512D7E91A}"/>
              </a:ext>
            </a:extLst>
          </p:cNvPr>
          <p:cNvSpPr txBox="1"/>
          <p:nvPr/>
        </p:nvSpPr>
        <p:spPr>
          <a:xfrm>
            <a:off x="326571" y="337457"/>
            <a:ext cx="1426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Příklad: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461394" y="897622"/>
                <a:ext cx="11299971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Jaká část objemu ledové kry vyčnívá nad volný povrch vodní hladiny, jestliže je hustota ledu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=900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 smtClean="0"/>
                  <a:t>, hustota vody je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=1000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</m:oMath>
                </a14:m>
                <a:endParaRPr lang="cs-CZ" dirty="0" smtClean="0"/>
              </a:p>
              <a:p>
                <a:endParaRPr lang="cs-CZ" dirty="0"/>
              </a:p>
              <a:p>
                <a:r>
                  <a:rPr lang="cs-CZ" dirty="0" smtClean="0"/>
                  <a:t>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=900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kg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 smtClean="0"/>
                  <a:t>,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=1000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 smtClean="0"/>
                  <a:t>,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 smtClean="0"/>
                  <a:t>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394" y="897622"/>
                <a:ext cx="11299971" cy="1200329"/>
              </a:xfrm>
              <a:prstGeom prst="rect">
                <a:avLst/>
              </a:prstGeom>
              <a:blipFill>
                <a:blip r:embed="rId2"/>
                <a:stretch>
                  <a:fillRect l="-486" t="-2538" r="-216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/>
          <p:cNvCxnSpPr/>
          <p:nvPr/>
        </p:nvCxnSpPr>
        <p:spPr>
          <a:xfrm flipV="1">
            <a:off x="469783" y="2123118"/>
            <a:ext cx="112244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69783" y="2306972"/>
                <a:ext cx="11157358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Objem celé kry označíme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 smtClean="0"/>
                  <a:t>, objem ponořené části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 smtClean="0"/>
                  <a:t> a objem vyčnívající části nad hladinu označíme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dirty="0" smtClean="0"/>
              </a:p>
              <a:p>
                <a:endParaRPr lang="cs-CZ" sz="8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83" y="2306972"/>
                <a:ext cx="11157358" cy="769441"/>
              </a:xfrm>
              <a:prstGeom prst="rect">
                <a:avLst/>
              </a:prstGeom>
              <a:blipFill>
                <a:blip r:embed="rId3"/>
                <a:stretch>
                  <a:fillRect l="-437" t="-39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69783" y="3104187"/>
                <a:ext cx="1115735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Tíhová síla, působící na kru je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83" y="3104187"/>
                <a:ext cx="11157358" cy="646331"/>
              </a:xfrm>
              <a:prstGeom prst="rect">
                <a:avLst/>
              </a:prstGeom>
              <a:blipFill>
                <a:blip r:embed="rId4"/>
                <a:stretch>
                  <a:fillRect l="-437" t="-4717" b="-37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69783" y="3778292"/>
                <a:ext cx="1095602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Vztlaková síla nadlehčující ledovou kru je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𝑣𝑧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83" y="3778292"/>
                <a:ext cx="10956022" cy="646331"/>
              </a:xfrm>
              <a:prstGeom prst="rect">
                <a:avLst/>
              </a:prstGeom>
              <a:blipFill>
                <a:blip r:embed="rId5"/>
                <a:stretch>
                  <a:fillRect l="-445" t="-5660" b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528506" y="4452397"/>
                <a:ext cx="11417417" cy="14836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Vztlaková síla je v rovnováze se silou tíhovou, proto platí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𝑣𝑧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→   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</m:oMath>
                  </m:oMathPara>
                </a14:m>
                <a:endParaRPr lang="cs-CZ" dirty="0" smtClean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→         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900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1000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506" y="4452397"/>
                <a:ext cx="11417417" cy="1483676"/>
              </a:xfrm>
              <a:prstGeom prst="rect">
                <a:avLst/>
              </a:prstGeom>
              <a:blipFill>
                <a:blip r:embed="rId6"/>
                <a:stretch>
                  <a:fillRect l="-481" t="-20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1058215" y="6238430"/>
            <a:ext cx="1007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Nad hladinu vyčnívá jedna desetina objemu celé kry. Pod hladinou pak je devět desetin objemu celé kry.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839466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135B63C-E949-238F-623B-6B0F02619D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45" y="403058"/>
            <a:ext cx="4961938" cy="3609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857CD785-24C4-8A8D-92DA-FD490180B87C}"/>
              </a:ext>
            </a:extLst>
          </p:cNvPr>
          <p:cNvSpPr txBox="1"/>
          <p:nvPr/>
        </p:nvSpPr>
        <p:spPr>
          <a:xfrm>
            <a:off x="296778" y="4146618"/>
            <a:ext cx="1159844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Archimédés ze Syrakus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řecky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l-GR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Αρχιμήδης,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latinsky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cs-CZ" b="0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Archimedes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287 př. n. l.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–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212 př. n. l.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Syrakusy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) byl řecký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matematik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fyzik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filozof, vynálezce a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astronom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/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Archimédés je považován za jednoho z nejvýznamnějších vědců klasického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starověku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za největšího matematika své epochy a jednoho z největších matematiků vůbec. Použil vykrývací metodu k výpočtu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plochy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segmentu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paraboly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(využil součtu nekonečné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geometrické řady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pravidelných ploch, kterými segment vyplnil), a předjal tak myšlenky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integrálního počtu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 Zabýval se metodou výpočtu délky kružnice a na svou dobu přesně odhadl číslo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pí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 Také definice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spirály nesoucí jeho jméno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a vzorce pro výpočet </a:t>
            </a:r>
            <a:r>
              <a:rPr lang="cs-CZ" b="0" i="0" u="none" strike="noStrike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objemů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těles byly na tehdejší dobu převratné.</a:t>
            </a:r>
          </a:p>
        </p:txBody>
      </p:sp>
      <p:pic>
        <p:nvPicPr>
          <p:cNvPr id="1028" name="Picture 4" descr="Archimédés na obraze od italského malíře Domenica Fettiho">
            <a:extLst>
              <a:ext uri="{FF2B5EF4-FFF2-40B4-BE49-F238E27FC236}">
                <a16:creationId xmlns:a16="http://schemas.microsoft.com/office/drawing/2014/main" id="{B8AD3D09-7504-81E2-D01E-5E130431E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476" y="403057"/>
            <a:ext cx="2729149" cy="3609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C55764BB-297B-0611-E71C-BF30AFF28409}"/>
              </a:ext>
            </a:extLst>
          </p:cNvPr>
          <p:cNvSpPr txBox="1"/>
          <p:nvPr/>
        </p:nvSpPr>
        <p:spPr>
          <a:xfrm>
            <a:off x="8902968" y="1990909"/>
            <a:ext cx="288488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Archimédés na obraze </a:t>
            </a:r>
          </a:p>
          <a:p>
            <a:pPr algn="ctr"/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od italského malíře </a:t>
            </a:r>
          </a:p>
          <a:p>
            <a:pPr algn="ctr"/>
            <a:r>
              <a:rPr lang="cs-CZ" b="0" i="0" u="none" strike="noStrike" dirty="0">
                <a:effectLst/>
                <a:latin typeface="Arial" panose="020B0604020202020204" pitchFamily="34" charset="0"/>
              </a:rPr>
              <a:t>Domenica Fettiho</a:t>
            </a:r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063F5C3-4A6D-923B-FE18-9F819B090E41}"/>
              </a:ext>
            </a:extLst>
          </p:cNvPr>
          <p:cNvSpPr txBox="1"/>
          <p:nvPr/>
        </p:nvSpPr>
        <p:spPr>
          <a:xfrm>
            <a:off x="5682916" y="6403939"/>
            <a:ext cx="826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565002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355533F-46BD-1817-F0D8-A7E51D059AEC}"/>
              </a:ext>
            </a:extLst>
          </p:cNvPr>
          <p:cNvSpPr txBox="1"/>
          <p:nvPr/>
        </p:nvSpPr>
        <p:spPr>
          <a:xfrm>
            <a:off x="160422" y="240905"/>
            <a:ext cx="4130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Tlak v kapalinách vyvolaný tíhovou silou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D02C4CD-0290-6610-475B-4FDA7BD385FF}"/>
                  </a:ext>
                </a:extLst>
              </p:cNvPr>
              <p:cNvSpPr txBox="1"/>
              <p:nvPr/>
            </p:nvSpPr>
            <p:spPr>
              <a:xfrm>
                <a:off x="164433" y="538651"/>
                <a:ext cx="8253662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Nachází-li se kapalina v tíhovém poli (Země), působí na všechny částice kapaliny </a:t>
                </a:r>
                <a:r>
                  <a:rPr lang="cs-CZ" b="1" dirty="0"/>
                  <a:t>tíhová síla</a:t>
                </a:r>
                <a:r>
                  <a:rPr lang="cs-CZ" dirty="0"/>
                  <a:t>. Výsledkem působení tíhové síly je </a:t>
                </a:r>
                <a:r>
                  <a:rPr lang="cs-CZ" b="1" dirty="0"/>
                  <a:t>hydrostatická tlaková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𝒉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cs-CZ" dirty="0"/>
              </a:p>
              <a:p>
                <a:r>
                  <a:rPr lang="cs-CZ" dirty="0"/>
                  <a:t>Hydrostatickou tlakovou silou působí kapalina na dno a stěny nádoby, ale i na pevná tělesa ponořená do kapaliny.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D02C4CD-0290-6610-475B-4FDA7BD385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433" y="538651"/>
                <a:ext cx="8253662" cy="1200329"/>
              </a:xfrm>
              <a:prstGeom prst="rect">
                <a:avLst/>
              </a:prstGeom>
              <a:blipFill>
                <a:blip r:embed="rId2"/>
                <a:stretch>
                  <a:fillRect l="-665" t="-2538" r="-591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1155D6C2-5D65-A547-9115-C329E739D2F1}"/>
              </a:ext>
            </a:extLst>
          </p:cNvPr>
          <p:cNvSpPr txBox="1"/>
          <p:nvPr/>
        </p:nvSpPr>
        <p:spPr>
          <a:xfrm>
            <a:off x="160422" y="1780492"/>
            <a:ext cx="8253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Hydrostatická tlaková síla vyvolá v každém bodě kapaliny </a:t>
            </a:r>
            <a:r>
              <a:rPr lang="cs-CZ" b="1" dirty="0"/>
              <a:t>hydrostatický tlak</a:t>
            </a:r>
            <a:r>
              <a:rPr lang="cs-CZ" dirty="0"/>
              <a:t>.</a:t>
            </a:r>
          </a:p>
        </p:txBody>
      </p:sp>
      <p:sp>
        <p:nvSpPr>
          <p:cNvPr id="5" name="Ovál 4">
            <a:hlinkClick r:id="rId3" action="ppaction://hlinksldjump"/>
            <a:extLst>
              <a:ext uri="{FF2B5EF4-FFF2-40B4-BE49-F238E27FC236}">
                <a16:creationId xmlns:a16="http://schemas.microsoft.com/office/drawing/2014/main" id="{41750C02-0304-7E6E-26D7-704E8072A037}"/>
              </a:ext>
            </a:extLst>
          </p:cNvPr>
          <p:cNvSpPr/>
          <p:nvPr/>
        </p:nvSpPr>
        <p:spPr>
          <a:xfrm>
            <a:off x="11061032" y="6079958"/>
            <a:ext cx="540000" cy="54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0FCF571-D702-3519-504C-9658209CE6AA}"/>
              </a:ext>
            </a:extLst>
          </p:cNvPr>
          <p:cNvSpPr txBox="1"/>
          <p:nvPr/>
        </p:nvSpPr>
        <p:spPr>
          <a:xfrm>
            <a:off x="3577389" y="2173887"/>
            <a:ext cx="3208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Hodnota hydrostatického tlaku: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5E402C3-5B1A-AEBF-F966-75DDBB7D07E2}"/>
                  </a:ext>
                </a:extLst>
              </p:cNvPr>
              <p:cNvSpPr txBox="1"/>
              <p:nvPr/>
            </p:nvSpPr>
            <p:spPr>
              <a:xfrm>
                <a:off x="3577389" y="2584731"/>
                <a:ext cx="8045117" cy="24336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nádobě s kapalinou vymezíme svislý sloupec kapaliny o výšce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 a s velikostí podstav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(viz obrázek). Takto vymezený sloupec má hmotnost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a objem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 dirty="0" err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cs-CZ" i="1" dirty="0" err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i="1" dirty="0" err="1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je v rovnovážném stavu, takže výslednice všech sil, které na něj působí je nulová. </a:t>
                </a:r>
              </a:p>
              <a:p>
                <a:r>
                  <a:rPr lang="cs-CZ" dirty="0"/>
                  <a:t>Na sloupec působí svisle tíhová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∙∙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𝑔</m:t>
                    </m:r>
                  </m:oMath>
                </a14:m>
                <a:r>
                  <a:rPr lang="cs-CZ" dirty="0"/>
                  <a:t>  (</a:t>
                </a:r>
                <a:r>
                  <a:rPr lang="cs-CZ" dirty="0">
                    <a:sym typeface="Symbol" panose="05050102010706020507" pitchFamily="18" charset="2"/>
                  </a:rPr>
                  <a:t> je hustota kapaliny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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>
                    <a:sym typeface="Symbol" panose="05050102010706020507" pitchFamily="18" charset="2"/>
                  </a:rPr>
                  <a:t>). Aby byl sloupec v rovnováze, musí stejná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h</m:t>
                        </m:r>
                      </m:sub>
                    </m:sSub>
                  </m:oMath>
                </a14:m>
                <a:r>
                  <a:rPr lang="cs-CZ" dirty="0">
                    <a:sym typeface="Symbol" panose="05050102010706020507" pitchFamily="18" charset="2"/>
                  </a:rPr>
                  <a:t> působit na spodní základnu, ale v opačném směru. Pro velikost sil platí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𝐺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h</m:t>
                        </m:r>
                      </m:sub>
                    </m:sSub>
                  </m:oMath>
                </a14:m>
                <a:r>
                  <a:rPr lang="cs-CZ" dirty="0">
                    <a:sym typeface="Symbol" panose="05050102010706020507" pitchFamily="18" charset="2"/>
                  </a:rPr>
                  <a:t>.</a:t>
                </a:r>
              </a:p>
              <a:p>
                <a:endParaRPr lang="cs-CZ" dirty="0">
                  <a:sym typeface="Symbol" panose="05050102010706020507" pitchFamily="18" charset="2"/>
                </a:endParaRPr>
              </a:p>
              <a:p>
                <a:r>
                  <a:rPr lang="cs-CZ" dirty="0">
                    <a:sym typeface="Symbol" panose="05050102010706020507" pitchFamily="18" charset="2"/>
                  </a:rPr>
                  <a:t>Hodnota hydrostatického tlaku v hloubce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h</m:t>
                    </m:r>
                  </m:oMath>
                </a14:m>
                <a:r>
                  <a:rPr lang="cs-CZ" dirty="0">
                    <a:sym typeface="Symbol" panose="05050102010706020507" pitchFamily="18" charset="2"/>
                  </a:rPr>
                  <a:t>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h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h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𝑆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𝑆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∙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h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∙∙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𝑔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𝑆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h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∙∙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𝑔</m:t>
                    </m:r>
                  </m:oMath>
                </a14:m>
                <a:endParaRPr lang="cs-CZ" dirty="0"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5E402C3-5B1A-AEBF-F966-75DDBB7D0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7389" y="2584731"/>
                <a:ext cx="8045117" cy="2433615"/>
              </a:xfrm>
              <a:prstGeom prst="rect">
                <a:avLst/>
              </a:prstGeom>
              <a:blipFill>
                <a:blip r:embed="rId4"/>
                <a:stretch>
                  <a:fillRect l="-682" t="-1253" b="-7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C504F791-F85C-2F23-FD70-03074350F13A}"/>
                  </a:ext>
                </a:extLst>
              </p:cNvPr>
              <p:cNvSpPr txBox="1"/>
              <p:nvPr/>
            </p:nvSpPr>
            <p:spPr>
              <a:xfrm>
                <a:off x="3689684" y="5159901"/>
                <a:ext cx="6456948" cy="73013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Hydrostatický tlak je přímo úměrný hustotě kapaliny a hloubce místa pod povrchem (hladinou) kapaliny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sub>
                    </m:sSub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2400" b="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h</m:t>
                    </m:r>
                    <m:r>
                      <a:rPr lang="cs-CZ" sz="2400" b="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∙∙</m:t>
                    </m:r>
                    <m:r>
                      <a:rPr lang="cs-CZ" sz="2400" b="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𝑔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C504F791-F85C-2F23-FD70-03074350F1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9684" y="5159901"/>
                <a:ext cx="6456948" cy="730136"/>
              </a:xfrm>
              <a:prstGeom prst="rect">
                <a:avLst/>
              </a:prstGeom>
              <a:blipFill>
                <a:blip r:embed="rId5"/>
                <a:stretch>
                  <a:fillRect l="-659" t="-3252" b="-9756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8FE18DC2-1515-638D-A3F1-576C15993E1B}"/>
                  </a:ext>
                </a:extLst>
              </p:cNvPr>
              <p:cNvSpPr txBox="1"/>
              <p:nvPr/>
            </p:nvSpPr>
            <p:spPr>
              <a:xfrm>
                <a:off x="288758" y="6019164"/>
                <a:ext cx="1013058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odvození vztahu pro hydrostatický tlak jsme neuvažovali hodnotu atmosférického tlaku, který by bylo nutné přičíst 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sub>
                    </m:sSub>
                  </m:oMath>
                </a14:m>
                <a:r>
                  <a:rPr lang="cs-CZ" dirty="0"/>
                  <a:t>. Tlak včetně atmosférického tlaku se nazývá absolutní tlak 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𝒑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sub>
                    </m:sSub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𝒉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∙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anose="05050102010706020507" pitchFamily="18" charset="2"/>
                      </a:rPr>
                      <m:t>𝒈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8FE18DC2-1515-638D-A3F1-576C15993E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758" y="6019164"/>
                <a:ext cx="10130589" cy="646331"/>
              </a:xfrm>
              <a:prstGeom prst="rect">
                <a:avLst/>
              </a:prstGeom>
              <a:blipFill>
                <a:blip r:embed="rId6"/>
                <a:stretch>
                  <a:fillRect l="-481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Obrázek 11">
            <a:extLst>
              <a:ext uri="{FF2B5EF4-FFF2-40B4-BE49-F238E27FC236}">
                <a16:creationId xmlns:a16="http://schemas.microsoft.com/office/drawing/2014/main" id="{D91E45FD-8731-27A6-2E00-4DE21408F9D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5617" y="319831"/>
            <a:ext cx="1962030" cy="2090564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7491B928-4CD2-8B94-0F67-51A7A60034C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192" y="2377167"/>
            <a:ext cx="3070197" cy="309236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52F827A6-B425-F582-3D43-691B732CC7FC}"/>
                  </a:ext>
                </a:extLst>
              </p:cNvPr>
              <p:cNvSpPr txBox="1"/>
              <p:nvPr/>
            </p:nvSpPr>
            <p:spPr>
              <a:xfrm>
                <a:off x="1851388" y="3923349"/>
                <a:ext cx="38180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𝑆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52F827A6-B425-F582-3D43-691B732CC7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1388" y="3923349"/>
                <a:ext cx="381803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EC11D573-44A8-8ED2-A6EF-8957257BC15D}"/>
                  </a:ext>
                </a:extLst>
              </p:cNvPr>
              <p:cNvSpPr txBox="1"/>
              <p:nvPr/>
            </p:nvSpPr>
            <p:spPr>
              <a:xfrm>
                <a:off x="1854725" y="2696310"/>
                <a:ext cx="38180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𝑆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EC11D573-44A8-8ED2-A6EF-8957257BC1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4725" y="2696310"/>
                <a:ext cx="381803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se šipkou 20">
            <a:extLst>
              <a:ext uri="{FF2B5EF4-FFF2-40B4-BE49-F238E27FC236}">
                <a16:creationId xmlns:a16="http://schemas.microsoft.com/office/drawing/2014/main" id="{CBA4A678-4D34-B935-31B5-E25DF5B8451C}"/>
              </a:ext>
            </a:extLst>
          </p:cNvPr>
          <p:cNvCxnSpPr/>
          <p:nvPr/>
        </p:nvCxnSpPr>
        <p:spPr>
          <a:xfrm>
            <a:off x="1851388" y="3763038"/>
            <a:ext cx="0" cy="49114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>
            <a:extLst>
              <a:ext uri="{FF2B5EF4-FFF2-40B4-BE49-F238E27FC236}">
                <a16:creationId xmlns:a16="http://schemas.microsoft.com/office/drawing/2014/main" id="{4692FB95-7C0C-CF61-41FD-0E9A7D64D109}"/>
              </a:ext>
            </a:extLst>
          </p:cNvPr>
          <p:cNvCxnSpPr>
            <a:cxnSpLocks/>
          </p:cNvCxnSpPr>
          <p:nvPr/>
        </p:nvCxnSpPr>
        <p:spPr>
          <a:xfrm rot="10800000">
            <a:off x="1851388" y="4283056"/>
            <a:ext cx="0" cy="49114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867EE882-AA83-D486-778D-B8EC3E932538}"/>
                  </a:ext>
                </a:extLst>
              </p:cNvPr>
              <p:cNvSpPr txBox="1"/>
              <p:nvPr/>
            </p:nvSpPr>
            <p:spPr>
              <a:xfrm>
                <a:off x="1419857" y="3767487"/>
                <a:ext cx="54222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867EE882-AA83-D486-778D-B8EC3E9325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9857" y="3767487"/>
                <a:ext cx="542223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6CB3D0BE-FCBF-05EC-AECB-0AF297AE2BBB}"/>
                  </a:ext>
                </a:extLst>
              </p:cNvPr>
              <p:cNvSpPr txBox="1"/>
              <p:nvPr/>
            </p:nvSpPr>
            <p:spPr>
              <a:xfrm>
                <a:off x="1349270" y="4283056"/>
                <a:ext cx="69301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6CB3D0BE-FCBF-05EC-AECB-0AF297AE2B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9270" y="4283056"/>
                <a:ext cx="693019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452D4DE7-F468-479A-A987-41ED272EB67F}"/>
              </a:ext>
            </a:extLst>
          </p:cNvPr>
          <p:cNvSpPr txBox="1"/>
          <p:nvPr/>
        </p:nvSpPr>
        <p:spPr>
          <a:xfrm>
            <a:off x="1487948" y="3122951"/>
            <a:ext cx="666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00" dirty="0"/>
              <a:t>Vymezený sloupec</a:t>
            </a:r>
          </a:p>
        </p:txBody>
      </p: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2D7A8DAA-A185-4FC1-9C70-8FA3389F1C66}"/>
              </a:ext>
            </a:extLst>
          </p:cNvPr>
          <p:cNvCxnSpPr/>
          <p:nvPr/>
        </p:nvCxnSpPr>
        <p:spPr>
          <a:xfrm flipV="1">
            <a:off x="1428324" y="4271115"/>
            <a:ext cx="813334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178416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</TotalTime>
  <Words>639</Words>
  <Application>Microsoft Office PowerPoint</Application>
  <PresentationFormat>Širokoúhlá obrazovka</PresentationFormat>
  <Paragraphs>135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Symbol</vt:lpstr>
      <vt:lpstr>Motiv Office</vt:lpstr>
      <vt:lpstr>Mechanika tekutin (Fyz72-1)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Mechanika tekutin</dc:title>
  <dc:creator>Karel Sixl</dc:creator>
  <cp:lastModifiedBy>Karel Sixl</cp:lastModifiedBy>
  <cp:revision>70</cp:revision>
  <dcterms:created xsi:type="dcterms:W3CDTF">2022-12-09T05:18:51Z</dcterms:created>
  <dcterms:modified xsi:type="dcterms:W3CDTF">2025-12-12T08:23:42Z</dcterms:modified>
</cp:coreProperties>
</file>