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8" r:id="rId5"/>
    <p:sldId id="291" r:id="rId6"/>
    <p:sldId id="290" r:id="rId7"/>
    <p:sldId id="262" r:id="rId8"/>
    <p:sldId id="289" r:id="rId9"/>
    <p:sldId id="292" r:id="rId10"/>
    <p:sldId id="270" r:id="rId11"/>
    <p:sldId id="293" r:id="rId12"/>
    <p:sldId id="294" r:id="rId13"/>
    <p:sldId id="295" r:id="rId14"/>
    <p:sldId id="275" r:id="rId15"/>
    <p:sldId id="277" r:id="rId16"/>
    <p:sldId id="279" r:id="rId17"/>
    <p:sldId id="282" r:id="rId18"/>
    <p:sldId id="283" r:id="rId19"/>
    <p:sldId id="284" r:id="rId20"/>
    <p:sldId id="296" r:id="rId21"/>
    <p:sldId id="281" r:id="rId22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2A95C28D-7513-4468-97BE-3AF363B7001D}">
          <p14:sldIdLst>
            <p14:sldId id="256"/>
            <p14:sldId id="257"/>
            <p14:sldId id="260"/>
            <p14:sldId id="258"/>
            <p14:sldId id="291"/>
            <p14:sldId id="290"/>
            <p14:sldId id="262"/>
            <p14:sldId id="289"/>
            <p14:sldId id="292"/>
            <p14:sldId id="270"/>
            <p14:sldId id="293"/>
            <p14:sldId id="294"/>
            <p14:sldId id="295"/>
            <p14:sldId id="275"/>
            <p14:sldId id="277"/>
          </p14:sldIdLst>
        </p14:section>
        <p14:section name="Oddíl bez názvu" id="{4E974ECD-3940-4EF9-87F0-CBE7163E41FC}">
          <p14:sldIdLst>
            <p14:sldId id="279"/>
            <p14:sldId id="282"/>
            <p14:sldId id="283"/>
            <p14:sldId id="284"/>
            <p14:sldId id="296"/>
            <p14:sldId id="281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91" y="3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B4909-C5A4-4FB7-A466-D2F9021E559B}" type="datetimeFigureOut">
              <a:rPr lang="cs-CZ" smtClean="0"/>
              <a:t>31.03.2026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93324-7826-46C7-BADC-8A0C1CAF1E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18375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B4909-C5A4-4FB7-A466-D2F9021E559B}" type="datetimeFigureOut">
              <a:rPr lang="cs-CZ" smtClean="0"/>
              <a:t>31.03.2026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93324-7826-46C7-BADC-8A0C1CAF1E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51926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B4909-C5A4-4FB7-A466-D2F9021E559B}" type="datetimeFigureOut">
              <a:rPr lang="cs-CZ" smtClean="0"/>
              <a:t>31.03.2026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93324-7826-46C7-BADC-8A0C1CAF1E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1101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B4909-C5A4-4FB7-A466-D2F9021E559B}" type="datetimeFigureOut">
              <a:rPr lang="cs-CZ" smtClean="0"/>
              <a:t>31.03.2026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93324-7826-46C7-BADC-8A0C1CAF1E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01220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B4909-C5A4-4FB7-A466-D2F9021E559B}" type="datetimeFigureOut">
              <a:rPr lang="cs-CZ" smtClean="0"/>
              <a:t>31.03.2026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93324-7826-46C7-BADC-8A0C1CAF1E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2756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B4909-C5A4-4FB7-A466-D2F9021E559B}" type="datetimeFigureOut">
              <a:rPr lang="cs-CZ" smtClean="0"/>
              <a:t>31.03.2026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93324-7826-46C7-BADC-8A0C1CAF1E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8652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B4909-C5A4-4FB7-A466-D2F9021E559B}" type="datetimeFigureOut">
              <a:rPr lang="cs-CZ" smtClean="0"/>
              <a:t>31.03.2026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93324-7826-46C7-BADC-8A0C1CAF1E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43645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B4909-C5A4-4FB7-A466-D2F9021E559B}" type="datetimeFigureOut">
              <a:rPr lang="cs-CZ" smtClean="0"/>
              <a:t>31.03.2026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93324-7826-46C7-BADC-8A0C1CAF1E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36578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B4909-C5A4-4FB7-A466-D2F9021E559B}" type="datetimeFigureOut">
              <a:rPr lang="cs-CZ" smtClean="0"/>
              <a:t>31.03.2026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93324-7826-46C7-BADC-8A0C1CAF1E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953378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B4909-C5A4-4FB7-A466-D2F9021E559B}" type="datetimeFigureOut">
              <a:rPr lang="cs-CZ" smtClean="0"/>
              <a:t>31.03.2026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93324-7826-46C7-BADC-8A0C1CAF1E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14437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B4909-C5A4-4FB7-A466-D2F9021E559B}" type="datetimeFigureOut">
              <a:rPr lang="cs-CZ" smtClean="0"/>
              <a:t>31.03.2026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93324-7826-46C7-BADC-8A0C1CAF1E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82606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FB4909-C5A4-4FB7-A466-D2F9021E559B}" type="datetimeFigureOut">
              <a:rPr lang="cs-CZ" smtClean="0"/>
              <a:t>31.03.2026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D93324-7826-46C7-BADC-8A0C1CAF1E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40465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ascak.cz/data/android/physicsatschool/template.php?s=opt_rozptylka&amp;l=cz" TargetMode="External"/><Relationship Id="rId2" Type="http://schemas.openxmlformats.org/officeDocument/2006/relationships/hyperlink" Target="https://www.vascak.cz/data/android/physicsatschool/template.php?s=opt_spojka&amp;l=cz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11.png"/><Relationship Id="rId7" Type="http://schemas.openxmlformats.org/officeDocument/2006/relationships/image" Target="../media/image7.png"/><Relationship Id="rId2" Type="http://schemas.openxmlformats.org/officeDocument/2006/relationships/hyperlink" Target="https://www.vascak.cz/data/android/physicsatschool/template.php?s=opt_dioptrie&amp;l=cz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vascak.cz/data/android/physicsatschool/template.php?s=opt_rozptylka&amp;l=cz" TargetMode="External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0.png"/><Relationship Id="rId13" Type="http://schemas.openxmlformats.org/officeDocument/2006/relationships/image" Target="../media/image28.png"/><Relationship Id="rId3" Type="http://schemas.openxmlformats.org/officeDocument/2006/relationships/image" Target="../media/image180.png"/><Relationship Id="rId7" Type="http://schemas.openxmlformats.org/officeDocument/2006/relationships/image" Target="../media/image23.png"/><Relationship Id="rId12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0.png"/><Relationship Id="rId11" Type="http://schemas.openxmlformats.org/officeDocument/2006/relationships/image" Target="../media/image26.png"/><Relationship Id="rId5" Type="http://schemas.openxmlformats.org/officeDocument/2006/relationships/image" Target="../media/image200.png"/><Relationship Id="rId15" Type="http://schemas.openxmlformats.org/officeDocument/2006/relationships/image" Target="../media/image30.png"/><Relationship Id="rId10" Type="http://schemas.openxmlformats.org/officeDocument/2006/relationships/image" Target="../media/image25.png"/><Relationship Id="rId4" Type="http://schemas.openxmlformats.org/officeDocument/2006/relationships/image" Target="../media/image190.png"/><Relationship Id="rId9" Type="http://schemas.openxmlformats.org/officeDocument/2006/relationships/image" Target="../media/image24.png"/><Relationship Id="rId14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image" Target="../media/image40.pn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12" Type="http://schemas.openxmlformats.org/officeDocument/2006/relationships/slide" Target="slide20.xml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11" Type="http://schemas.openxmlformats.org/officeDocument/2006/relationships/image" Target="../media/image39.png"/><Relationship Id="rId5" Type="http://schemas.openxmlformats.org/officeDocument/2006/relationships/image" Target="../media/image34.png"/><Relationship Id="rId10" Type="http://schemas.openxmlformats.org/officeDocument/2006/relationships/hyperlink" Target="https://www.vascak.cz/data/android/physicsatschool/template.php?s=opt_spojka&amp;l=cz" TargetMode="External"/><Relationship Id="rId4" Type="http://schemas.openxmlformats.org/officeDocument/2006/relationships/image" Target="../media/image33.png"/><Relationship Id="rId9" Type="http://schemas.openxmlformats.org/officeDocument/2006/relationships/image" Target="../media/image3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0.png"/><Relationship Id="rId7" Type="http://schemas.openxmlformats.org/officeDocument/2006/relationships/image" Target="../media/image291.png"/><Relationship Id="rId2" Type="http://schemas.openxmlformats.org/officeDocument/2006/relationships/hyperlink" Target="https://www.vascak.cz/data/android/physicsatschool/template.php?s=opt_rozptylka&amp;l=cz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0.png"/><Relationship Id="rId5" Type="http://schemas.openxmlformats.org/officeDocument/2006/relationships/image" Target="../media/image270.png"/><Relationship Id="rId4" Type="http://schemas.openxmlformats.org/officeDocument/2006/relationships/image" Target="../media/image26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0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0.png"/><Relationship Id="rId4" Type="http://schemas.openxmlformats.org/officeDocument/2006/relationships/image" Target="../media/image4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0.png"/><Relationship Id="rId2" Type="http://schemas.openxmlformats.org/officeDocument/2006/relationships/image" Target="../media/image29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0.png"/><Relationship Id="rId2" Type="http://schemas.openxmlformats.org/officeDocument/2006/relationships/image" Target="../media/image3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34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0.png"/><Relationship Id="rId4" Type="http://schemas.openxmlformats.org/officeDocument/2006/relationships/image" Target="../media/image35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37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836126" y="1868684"/>
            <a:ext cx="4397828" cy="1672454"/>
          </a:xfrm>
        </p:spPr>
        <p:txBody>
          <a:bodyPr>
            <a:normAutofit fontScale="90000"/>
          </a:bodyPr>
          <a:lstStyle/>
          <a:p>
            <a:r>
              <a:rPr lang="cs-CZ" dirty="0"/>
              <a:t>Čočky</a:t>
            </a:r>
            <a:br>
              <a:rPr lang="cs-CZ" dirty="0"/>
            </a:br>
            <a:r>
              <a:rPr lang="cs-CZ" dirty="0" err="1"/>
              <a:t>Fyz</a:t>
            </a:r>
            <a:r>
              <a:rPr lang="cs-CZ" dirty="0"/>
              <a:t> 114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370216" y="3615071"/>
            <a:ext cx="5451566" cy="2348732"/>
          </a:xfrm>
        </p:spPr>
        <p:txBody>
          <a:bodyPr>
            <a:normAutofit fontScale="62500" lnSpcReduction="20000"/>
          </a:bodyPr>
          <a:lstStyle/>
          <a:p>
            <a:r>
              <a:rPr lang="cs-CZ" dirty="0">
                <a:hlinkClick r:id="rId2"/>
              </a:rPr>
              <a:t>Spojná čočka</a:t>
            </a:r>
            <a:endParaRPr lang="cs-CZ" dirty="0"/>
          </a:p>
          <a:p>
            <a:r>
              <a:rPr lang="cs-CZ" dirty="0">
                <a:hlinkClick r:id="rId3"/>
              </a:rPr>
              <a:t>Rozptylná čočka</a:t>
            </a:r>
            <a:endParaRPr lang="cs-CZ" dirty="0"/>
          </a:p>
          <a:p>
            <a:r>
              <a:rPr lang="cs-CZ" dirty="0"/>
              <a:t>Významné směry </a:t>
            </a:r>
            <a:r>
              <a:rPr lang="cs-CZ" dirty="0" err="1"/>
              <a:t>paraxiálních</a:t>
            </a:r>
            <a:r>
              <a:rPr lang="cs-CZ" dirty="0"/>
              <a:t> paprsků</a:t>
            </a:r>
          </a:p>
          <a:p>
            <a:r>
              <a:rPr lang="cs-CZ" dirty="0"/>
              <a:t>Konstrukce obrazu</a:t>
            </a:r>
          </a:p>
          <a:p>
            <a:r>
              <a:rPr lang="cs-CZ" dirty="0"/>
              <a:t>Zobrazovací rovnice čoček</a:t>
            </a:r>
          </a:p>
          <a:p>
            <a:r>
              <a:rPr lang="cs-CZ" dirty="0"/>
              <a:t>Optická mohutnost</a:t>
            </a:r>
          </a:p>
          <a:p>
            <a:r>
              <a:rPr lang="cs-CZ" dirty="0"/>
              <a:t>Příčné zvětšení čočky</a:t>
            </a:r>
          </a:p>
          <a:p>
            <a:r>
              <a:rPr lang="cs-CZ" dirty="0"/>
              <a:t>Barevná vada čočky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600437" y="6025458"/>
            <a:ext cx="15305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29. 3. 2026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ACDF719F-B2EB-EFDA-22A1-DE0A971D9C6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4891" y="630726"/>
            <a:ext cx="3602217" cy="900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45831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39634" y="248977"/>
            <a:ext cx="10711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Čočky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339635" y="862149"/>
            <a:ext cx="114866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Čočky jsou ve většině optických přístrojů základními zobrazovacími prvky. Zobrazení čočkou je založeno na </a:t>
            </a:r>
            <a:r>
              <a:rPr lang="cs-CZ" b="1" dirty="0"/>
              <a:t>lomu světla</a:t>
            </a:r>
            <a:r>
              <a:rPr lang="cs-CZ" dirty="0"/>
              <a:t>.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339634" y="1349829"/>
            <a:ext cx="1153014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Základní typy čoček rozlišujeme podle šíření světelných paprsků po průchodu čočkou. Jestliže paprsky dopadající na čočku  přicházející z velmi vzdáleného zdroje, tedy paprsky rovnoběžné, sbíhají do jednoho bodu, nazýváme </a:t>
            </a:r>
            <a:r>
              <a:rPr lang="cs-CZ" b="1" dirty="0"/>
              <a:t>čočku spojnou</a:t>
            </a:r>
            <a:r>
              <a:rPr lang="cs-CZ" dirty="0"/>
              <a:t>, krátce </a:t>
            </a:r>
            <a:r>
              <a:rPr lang="cs-CZ" b="1" dirty="0"/>
              <a:t>spojkou.</a:t>
            </a:r>
            <a:r>
              <a:rPr lang="cs-CZ" dirty="0"/>
              <a:t> Jestliže se tytéž paprsky po průchodu čočkou rozbíhají, nazýváme </a:t>
            </a:r>
            <a:r>
              <a:rPr lang="cs-CZ" b="1" dirty="0"/>
              <a:t>čočku rozptylnou</a:t>
            </a:r>
            <a:r>
              <a:rPr lang="cs-CZ" dirty="0"/>
              <a:t>, krátce </a:t>
            </a:r>
            <a:r>
              <a:rPr lang="cs-CZ" b="1" dirty="0"/>
              <a:t>rozptylkou</a:t>
            </a:r>
            <a:r>
              <a:rPr lang="cs-CZ" dirty="0"/>
              <a:t>.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858655" y="5277393"/>
            <a:ext cx="34834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Zobrazení čočkou spojnou - spojkou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6992762" y="5277393"/>
            <a:ext cx="40930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Zobrazení čočkou rozptylnou - rozptylkou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995" y="2551384"/>
            <a:ext cx="3721089" cy="200008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3"/>
          <a:srcRect l="20447" t="11795" r="20103" b="14752"/>
          <a:stretch/>
        </p:blipFill>
        <p:spPr>
          <a:xfrm>
            <a:off x="7452850" y="2551384"/>
            <a:ext cx="2802195" cy="2308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42563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10576981" y="5604124"/>
            <a:ext cx="10962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hlinkClick r:id="rId2"/>
              </a:rPr>
              <a:t>Animace</a:t>
            </a:r>
            <a:endParaRPr lang="cs-CZ" dirty="0"/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7708532C-D047-5D3C-B64E-9456BCCD22EE}"/>
              </a:ext>
            </a:extLst>
          </p:cNvPr>
          <p:cNvSpPr txBox="1"/>
          <p:nvPr/>
        </p:nvSpPr>
        <p:spPr>
          <a:xfrm>
            <a:off x="2275668" y="240224"/>
            <a:ext cx="76406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/>
              <a:t>Spojná čočka (spojka) – základní pojmy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B5CEA644-2A60-28EB-CEB2-A0B50CED1445}"/>
                  </a:ext>
                </a:extLst>
              </p:cNvPr>
              <p:cNvSpPr txBox="1"/>
              <p:nvPr/>
            </p:nvSpPr>
            <p:spPr>
              <a:xfrm>
                <a:off x="174173" y="2491274"/>
                <a:ext cx="3209731" cy="34163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 -  středy optických ploch</a:t>
                </a:r>
              </a:p>
              <a:p>
                <a:endParaRPr lang="cs-CZ" dirty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 -  vrcholy čočky</a:t>
                </a:r>
              </a:p>
              <a:p>
                <a:endParaRPr lang="cs-CZ" dirty="0"/>
              </a:p>
              <a:p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𝑂</m:t>
                    </m:r>
                  </m:oMath>
                </a14:m>
                <a:r>
                  <a:rPr lang="cs-CZ" dirty="0"/>
                  <a:t>         -  střed čočky</a:t>
                </a:r>
              </a:p>
              <a:p>
                <a:endParaRPr lang="cs-CZ" dirty="0"/>
              </a:p>
              <a:p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𝑟</m:t>
                    </m:r>
                  </m:oMath>
                </a14:m>
                <a:r>
                  <a:rPr lang="cs-CZ" dirty="0"/>
                  <a:t>           -  poloměr čočky</a:t>
                </a:r>
              </a:p>
              <a:p>
                <a:endParaRPr lang="cs-CZ" dirty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   -  ohniska čočky</a:t>
                </a:r>
              </a:p>
              <a:p>
                <a:endParaRPr lang="cs-CZ" dirty="0"/>
              </a:p>
              <a:p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𝑓</m:t>
                    </m:r>
                  </m:oMath>
                </a14:m>
                <a:r>
                  <a:rPr lang="cs-CZ" dirty="0"/>
                  <a:t>            -  ohnisková vzdálenost</a:t>
                </a:r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B5CEA644-2A60-28EB-CEB2-A0B50CED144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4173" y="2491274"/>
                <a:ext cx="3209731" cy="3416320"/>
              </a:xfrm>
              <a:prstGeom prst="rect">
                <a:avLst/>
              </a:prstGeom>
              <a:blipFill>
                <a:blip r:embed="rId3"/>
                <a:stretch>
                  <a:fillRect l="-570" t="-107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Obrázek 12">
            <a:extLst>
              <a:ext uri="{FF2B5EF4-FFF2-40B4-BE49-F238E27FC236}">
                <a16:creationId xmlns:a16="http://schemas.microsoft.com/office/drawing/2014/main" id="{5D283A6C-A9BC-E40F-F9C3-67395F23D4E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9410" y="1045663"/>
            <a:ext cx="6001988" cy="4468082"/>
          </a:xfrm>
          <a:prstGeom prst="rect">
            <a:avLst/>
          </a:prstGeom>
        </p:spPr>
      </p:pic>
      <p:sp>
        <p:nvSpPr>
          <p:cNvPr id="14" name="TextovéPole 13">
            <a:extLst>
              <a:ext uri="{FF2B5EF4-FFF2-40B4-BE49-F238E27FC236}">
                <a16:creationId xmlns:a16="http://schemas.microsoft.com/office/drawing/2014/main" id="{94588622-C695-9324-DA4E-6A3F19E702E3}"/>
              </a:ext>
            </a:extLst>
          </p:cNvPr>
          <p:cNvSpPr txBox="1"/>
          <p:nvPr/>
        </p:nvSpPr>
        <p:spPr>
          <a:xfrm>
            <a:off x="9722501" y="3095038"/>
            <a:ext cx="18480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Optická osa čočky</a:t>
            </a:r>
          </a:p>
        </p:txBody>
      </p:sp>
      <p:sp>
        <p:nvSpPr>
          <p:cNvPr id="18" name="Ovál 17">
            <a:extLst>
              <a:ext uri="{FF2B5EF4-FFF2-40B4-BE49-F238E27FC236}">
                <a16:creationId xmlns:a16="http://schemas.microsoft.com/office/drawing/2014/main" id="{725E1985-AC4C-4577-2C8E-0FCAD194740C}"/>
              </a:ext>
            </a:extLst>
          </p:cNvPr>
          <p:cNvSpPr/>
          <p:nvPr/>
        </p:nvSpPr>
        <p:spPr>
          <a:xfrm>
            <a:off x="5878290" y="3233051"/>
            <a:ext cx="93306" cy="9330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vál 18">
            <a:extLst>
              <a:ext uri="{FF2B5EF4-FFF2-40B4-BE49-F238E27FC236}">
                <a16:creationId xmlns:a16="http://schemas.microsoft.com/office/drawing/2014/main" id="{D9F85A2E-9D02-3195-488B-F7838E8D68AC}"/>
              </a:ext>
            </a:extLst>
          </p:cNvPr>
          <p:cNvSpPr/>
          <p:nvPr/>
        </p:nvSpPr>
        <p:spPr>
          <a:xfrm>
            <a:off x="8303289" y="3233051"/>
            <a:ext cx="93306" cy="9330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>
                <a:extLst>
                  <a:ext uri="{FF2B5EF4-FFF2-40B4-BE49-F238E27FC236}">
                    <a16:creationId xmlns:a16="http://schemas.microsoft.com/office/drawing/2014/main" id="{433BD675-85B0-A20D-3910-537CB35AD00E}"/>
                  </a:ext>
                </a:extLst>
              </p:cNvPr>
              <p:cNvSpPr txBox="1"/>
              <p:nvPr/>
            </p:nvSpPr>
            <p:spPr>
              <a:xfrm>
                <a:off x="5742996" y="3335087"/>
                <a:ext cx="4572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3" name="TextovéPole 22">
                <a:extLst>
                  <a:ext uri="{FF2B5EF4-FFF2-40B4-BE49-F238E27FC236}">
                    <a16:creationId xmlns:a16="http://schemas.microsoft.com/office/drawing/2014/main" id="{433BD675-85B0-A20D-3910-537CB35AD00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42996" y="3335087"/>
                <a:ext cx="457200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>
                <a:extLst>
                  <a:ext uri="{FF2B5EF4-FFF2-40B4-BE49-F238E27FC236}">
                    <a16:creationId xmlns:a16="http://schemas.microsoft.com/office/drawing/2014/main" id="{4FEDEF18-753B-5245-C86A-DEC10B978C2E}"/>
                  </a:ext>
                </a:extLst>
              </p:cNvPr>
              <p:cNvSpPr txBox="1"/>
              <p:nvPr/>
            </p:nvSpPr>
            <p:spPr>
              <a:xfrm>
                <a:off x="8158664" y="3326357"/>
                <a:ext cx="4572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4" name="TextovéPole 23">
                <a:extLst>
                  <a:ext uri="{FF2B5EF4-FFF2-40B4-BE49-F238E27FC236}">
                    <a16:creationId xmlns:a16="http://schemas.microsoft.com/office/drawing/2014/main" id="{4FEDEF18-753B-5245-C86A-DEC10B978C2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58664" y="3326357"/>
                <a:ext cx="457200" cy="36933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6" name="Přímá spojnice 25">
            <a:extLst>
              <a:ext uri="{FF2B5EF4-FFF2-40B4-BE49-F238E27FC236}">
                <a16:creationId xmlns:a16="http://schemas.microsoft.com/office/drawing/2014/main" id="{BF4AD503-7C16-E793-68BC-02E6570E8598}"/>
              </a:ext>
            </a:extLst>
          </p:cNvPr>
          <p:cNvCxnSpPr/>
          <p:nvPr/>
        </p:nvCxnSpPr>
        <p:spPr>
          <a:xfrm flipV="1">
            <a:off x="5924943" y="2911145"/>
            <a:ext cx="0" cy="32190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>
            <a:extLst>
              <a:ext uri="{FF2B5EF4-FFF2-40B4-BE49-F238E27FC236}">
                <a16:creationId xmlns:a16="http://schemas.microsoft.com/office/drawing/2014/main" id="{A795EEA5-8301-11B9-4FDB-B0B4EFF56F41}"/>
              </a:ext>
            </a:extLst>
          </p:cNvPr>
          <p:cNvCxnSpPr/>
          <p:nvPr/>
        </p:nvCxnSpPr>
        <p:spPr>
          <a:xfrm flipV="1">
            <a:off x="8349943" y="2911145"/>
            <a:ext cx="0" cy="32190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>
            <a:extLst>
              <a:ext uri="{FF2B5EF4-FFF2-40B4-BE49-F238E27FC236}">
                <a16:creationId xmlns:a16="http://schemas.microsoft.com/office/drawing/2014/main" id="{E54DCC68-794D-51D3-1170-69CE4592B2ED}"/>
              </a:ext>
            </a:extLst>
          </p:cNvPr>
          <p:cNvCxnSpPr/>
          <p:nvPr/>
        </p:nvCxnSpPr>
        <p:spPr>
          <a:xfrm flipV="1">
            <a:off x="7146293" y="2934085"/>
            <a:ext cx="0" cy="32190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se šipkou 29">
            <a:extLst>
              <a:ext uri="{FF2B5EF4-FFF2-40B4-BE49-F238E27FC236}">
                <a16:creationId xmlns:a16="http://schemas.microsoft.com/office/drawing/2014/main" id="{E68F35C0-DCB9-EDD0-B2F0-A8EDA22D0F74}"/>
              </a:ext>
            </a:extLst>
          </p:cNvPr>
          <p:cNvCxnSpPr/>
          <p:nvPr/>
        </p:nvCxnSpPr>
        <p:spPr>
          <a:xfrm>
            <a:off x="5924943" y="3072098"/>
            <a:ext cx="122135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Přímá spojnice se šipkou 30">
            <a:extLst>
              <a:ext uri="{FF2B5EF4-FFF2-40B4-BE49-F238E27FC236}">
                <a16:creationId xmlns:a16="http://schemas.microsoft.com/office/drawing/2014/main" id="{FE8B48BA-1B10-985C-4982-EEF36655E945}"/>
              </a:ext>
            </a:extLst>
          </p:cNvPr>
          <p:cNvCxnSpPr/>
          <p:nvPr/>
        </p:nvCxnSpPr>
        <p:spPr>
          <a:xfrm>
            <a:off x="7147252" y="3072098"/>
            <a:ext cx="122135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ovéPole 31">
                <a:extLst>
                  <a:ext uri="{FF2B5EF4-FFF2-40B4-BE49-F238E27FC236}">
                    <a16:creationId xmlns:a16="http://schemas.microsoft.com/office/drawing/2014/main" id="{AE268063-CCA9-8ADF-8447-46DFAAD88DBE}"/>
                  </a:ext>
                </a:extLst>
              </p:cNvPr>
              <p:cNvSpPr txBox="1"/>
              <p:nvPr/>
            </p:nvSpPr>
            <p:spPr>
              <a:xfrm>
                <a:off x="6287272" y="2633760"/>
                <a:ext cx="40121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dirty="0" smtClean="0">
                          <a:latin typeface="Cambria Math" panose="02040503050406030204" pitchFamily="18" charset="0"/>
                        </a:rPr>
                        <m:t>𝑓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2" name="TextovéPole 31">
                <a:extLst>
                  <a:ext uri="{FF2B5EF4-FFF2-40B4-BE49-F238E27FC236}">
                    <a16:creationId xmlns:a16="http://schemas.microsoft.com/office/drawing/2014/main" id="{AE268063-CCA9-8ADF-8447-46DFAAD88DB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87272" y="2633760"/>
                <a:ext cx="401217" cy="369332"/>
              </a:xfrm>
              <a:prstGeom prst="rect">
                <a:avLst/>
              </a:prstGeom>
              <a:blipFill>
                <a:blip r:embed="rId7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ovéPole 32">
                <a:extLst>
                  <a:ext uri="{FF2B5EF4-FFF2-40B4-BE49-F238E27FC236}">
                    <a16:creationId xmlns:a16="http://schemas.microsoft.com/office/drawing/2014/main" id="{504377FF-CFF9-314E-D80F-2CE3297AA363}"/>
                  </a:ext>
                </a:extLst>
              </p:cNvPr>
              <p:cNvSpPr txBox="1"/>
              <p:nvPr/>
            </p:nvSpPr>
            <p:spPr>
              <a:xfrm>
                <a:off x="7631964" y="2642879"/>
                <a:ext cx="40121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dirty="0" smtClean="0">
                          <a:latin typeface="Cambria Math" panose="02040503050406030204" pitchFamily="18" charset="0"/>
                        </a:rPr>
                        <m:t>𝑓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3" name="TextovéPole 32">
                <a:extLst>
                  <a:ext uri="{FF2B5EF4-FFF2-40B4-BE49-F238E27FC236}">
                    <a16:creationId xmlns:a16="http://schemas.microsoft.com/office/drawing/2014/main" id="{504377FF-CFF9-314E-D80F-2CE3297AA36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31964" y="2642879"/>
                <a:ext cx="401217" cy="369332"/>
              </a:xfrm>
              <a:prstGeom prst="rect">
                <a:avLst/>
              </a:prstGeom>
              <a:blipFill>
                <a:blip r:embed="rId8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ovéPole 33">
                <a:extLst>
                  <a:ext uri="{FF2B5EF4-FFF2-40B4-BE49-F238E27FC236}">
                    <a16:creationId xmlns:a16="http://schemas.microsoft.com/office/drawing/2014/main" id="{5940317F-A96C-3919-6659-1114792A9A29}"/>
                  </a:ext>
                </a:extLst>
              </p:cNvPr>
              <p:cNvSpPr txBox="1"/>
              <p:nvPr/>
            </p:nvSpPr>
            <p:spPr>
              <a:xfrm>
                <a:off x="4205771" y="5638568"/>
                <a:ext cx="5881043" cy="99168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Pro velikost ohniskové vzdálenosti platí tzv. čočková rovnice: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𝑓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=(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𝑛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−1)∙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sSub>
                                <m:sSubPr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𝑟</m:t>
                                  </m:r>
                                </m:e>
                                <m:sub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</m:den>
                          </m:f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sSub>
                                <m:sSubPr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𝑟</m:t>
                                  </m:r>
                                </m:e>
                                <m:sub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den>
                          </m:f>
                        </m:e>
                      </m:d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4" name="TextovéPole 33">
                <a:extLst>
                  <a:ext uri="{FF2B5EF4-FFF2-40B4-BE49-F238E27FC236}">
                    <a16:creationId xmlns:a16="http://schemas.microsoft.com/office/drawing/2014/main" id="{5940317F-A96C-3919-6659-1114792A9A2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05771" y="5638568"/>
                <a:ext cx="5881043" cy="991682"/>
              </a:xfrm>
              <a:prstGeom prst="rect">
                <a:avLst/>
              </a:prstGeom>
              <a:blipFill>
                <a:blip r:embed="rId9"/>
                <a:stretch>
                  <a:fillRect l="-933" t="-368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179213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3B21F203-917F-C998-882E-459C7CAFFC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983" y="1451178"/>
            <a:ext cx="10963058" cy="4581934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ADE920BB-509F-C7EE-D52F-F87643AACB43}"/>
              </a:ext>
            </a:extLst>
          </p:cNvPr>
          <p:cNvSpPr txBox="1"/>
          <p:nvPr/>
        </p:nvSpPr>
        <p:spPr>
          <a:xfrm>
            <a:off x="2622442" y="501722"/>
            <a:ext cx="69471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/>
              <a:t>Spojné čočky (spojky) – typy spojek</a:t>
            </a:r>
          </a:p>
        </p:txBody>
      </p:sp>
    </p:spTree>
    <p:extLst>
      <p:ext uri="{BB962C8B-B14F-4D97-AF65-F5344CB8AC3E}">
        <p14:creationId xmlns:p14="http://schemas.microsoft.com/office/powerpoint/2010/main" val="32145291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5BCB22E-C8DD-D4D9-F77C-686FBAB534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0093" y="1036082"/>
            <a:ext cx="7479030" cy="4785836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42A70A20-D86B-0986-FACF-DF7CC0F95207}"/>
              </a:ext>
            </a:extLst>
          </p:cNvPr>
          <p:cNvSpPr txBox="1"/>
          <p:nvPr/>
        </p:nvSpPr>
        <p:spPr>
          <a:xfrm>
            <a:off x="1831410" y="202902"/>
            <a:ext cx="85291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/>
              <a:t>Rozptylná čočka (rozptylka) – základní pojmy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5BF96303-FC1E-91D1-264A-62C923386CBD}"/>
                  </a:ext>
                </a:extLst>
              </p:cNvPr>
              <p:cNvSpPr txBox="1"/>
              <p:nvPr/>
            </p:nvSpPr>
            <p:spPr>
              <a:xfrm>
                <a:off x="410547" y="2127380"/>
                <a:ext cx="3209731" cy="34163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 -  středy optických ploch</a:t>
                </a:r>
              </a:p>
              <a:p>
                <a:endParaRPr lang="cs-CZ" dirty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 -  vrcholy čočky</a:t>
                </a:r>
              </a:p>
              <a:p>
                <a:endParaRPr lang="cs-CZ" dirty="0"/>
              </a:p>
              <a:p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𝑂</m:t>
                    </m:r>
                  </m:oMath>
                </a14:m>
                <a:r>
                  <a:rPr lang="cs-CZ" dirty="0"/>
                  <a:t>         -  střed čočky</a:t>
                </a:r>
              </a:p>
              <a:p>
                <a:endParaRPr lang="cs-CZ" dirty="0"/>
              </a:p>
              <a:p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𝑟</m:t>
                    </m:r>
                  </m:oMath>
                </a14:m>
                <a:r>
                  <a:rPr lang="cs-CZ" dirty="0"/>
                  <a:t>           -  poloměr čočky</a:t>
                </a:r>
              </a:p>
              <a:p>
                <a:endParaRPr lang="cs-CZ" dirty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   -  ohniska čočky</a:t>
                </a:r>
              </a:p>
              <a:p>
                <a:endParaRPr lang="cs-CZ" dirty="0"/>
              </a:p>
              <a:p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𝑓</m:t>
                    </m:r>
                  </m:oMath>
                </a14:m>
                <a:r>
                  <a:rPr lang="cs-CZ" dirty="0"/>
                  <a:t>            -  ohnisková vzdálenost</a:t>
                </a:r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5BF96303-FC1E-91D1-264A-62C923386CB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0547" y="2127380"/>
                <a:ext cx="3209731" cy="3416320"/>
              </a:xfrm>
              <a:prstGeom prst="rect">
                <a:avLst/>
              </a:prstGeom>
              <a:blipFill>
                <a:blip r:embed="rId3"/>
                <a:stretch>
                  <a:fillRect l="-569" t="-107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Ovál 5">
            <a:extLst>
              <a:ext uri="{FF2B5EF4-FFF2-40B4-BE49-F238E27FC236}">
                <a16:creationId xmlns:a16="http://schemas.microsoft.com/office/drawing/2014/main" id="{9AD768DF-8E9D-D937-D489-D96569235156}"/>
              </a:ext>
            </a:extLst>
          </p:cNvPr>
          <p:cNvSpPr/>
          <p:nvPr/>
        </p:nvSpPr>
        <p:spPr>
          <a:xfrm>
            <a:off x="6298165" y="3363685"/>
            <a:ext cx="93306" cy="9330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>
            <a:extLst>
              <a:ext uri="{FF2B5EF4-FFF2-40B4-BE49-F238E27FC236}">
                <a16:creationId xmlns:a16="http://schemas.microsoft.com/office/drawing/2014/main" id="{FF1F6DD7-0B1B-C389-0426-C47ECB07EBE7}"/>
              </a:ext>
            </a:extLst>
          </p:cNvPr>
          <p:cNvSpPr/>
          <p:nvPr/>
        </p:nvSpPr>
        <p:spPr>
          <a:xfrm>
            <a:off x="8723164" y="3363685"/>
            <a:ext cx="93306" cy="9330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2B6165F2-8D9C-8F10-4FE6-1975C62F73D2}"/>
                  </a:ext>
                </a:extLst>
              </p:cNvPr>
              <p:cNvSpPr txBox="1"/>
              <p:nvPr/>
            </p:nvSpPr>
            <p:spPr>
              <a:xfrm>
                <a:off x="6162871" y="3465721"/>
                <a:ext cx="4572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2B6165F2-8D9C-8F10-4FE6-1975C62F73D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62871" y="3465721"/>
                <a:ext cx="457200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9108F52F-1675-407B-B02B-BC46776F8CEF}"/>
                  </a:ext>
                </a:extLst>
              </p:cNvPr>
              <p:cNvSpPr txBox="1"/>
              <p:nvPr/>
            </p:nvSpPr>
            <p:spPr>
              <a:xfrm>
                <a:off x="8578539" y="3456991"/>
                <a:ext cx="4572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9108F52F-1675-407B-B02B-BC46776F8CE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78539" y="3456991"/>
                <a:ext cx="457200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Přímá spojnice se šipkou 9">
            <a:extLst>
              <a:ext uri="{FF2B5EF4-FFF2-40B4-BE49-F238E27FC236}">
                <a16:creationId xmlns:a16="http://schemas.microsoft.com/office/drawing/2014/main" id="{F21D6E1C-718A-B367-132D-70B3EE8331D9}"/>
              </a:ext>
            </a:extLst>
          </p:cNvPr>
          <p:cNvCxnSpPr/>
          <p:nvPr/>
        </p:nvCxnSpPr>
        <p:spPr>
          <a:xfrm>
            <a:off x="6344818" y="3202732"/>
            <a:ext cx="122135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Přímá spojnice se šipkou 10">
            <a:extLst>
              <a:ext uri="{FF2B5EF4-FFF2-40B4-BE49-F238E27FC236}">
                <a16:creationId xmlns:a16="http://schemas.microsoft.com/office/drawing/2014/main" id="{75D22DA9-CCA3-D0EA-8D95-AB9AFD2F9D45}"/>
              </a:ext>
            </a:extLst>
          </p:cNvPr>
          <p:cNvCxnSpPr/>
          <p:nvPr/>
        </p:nvCxnSpPr>
        <p:spPr>
          <a:xfrm>
            <a:off x="7567127" y="3202732"/>
            <a:ext cx="122135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D6BF8F96-FD44-2F2E-7C7D-FF89ABD3B19D}"/>
                  </a:ext>
                </a:extLst>
              </p:cNvPr>
              <p:cNvSpPr txBox="1"/>
              <p:nvPr/>
            </p:nvSpPr>
            <p:spPr>
              <a:xfrm>
                <a:off x="6707147" y="2764394"/>
                <a:ext cx="40121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dirty="0" smtClean="0">
                          <a:latin typeface="Cambria Math" panose="02040503050406030204" pitchFamily="18" charset="0"/>
                        </a:rPr>
                        <m:t>𝑓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D6BF8F96-FD44-2F2E-7C7D-FF89ABD3B19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07147" y="2764394"/>
                <a:ext cx="401217" cy="369332"/>
              </a:xfrm>
              <a:prstGeom prst="rect">
                <a:avLst/>
              </a:prstGeom>
              <a:blipFill>
                <a:blip r:embed="rId6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C214306C-A6D7-8AB9-4D48-EF70D69F0228}"/>
                  </a:ext>
                </a:extLst>
              </p:cNvPr>
              <p:cNvSpPr txBox="1"/>
              <p:nvPr/>
            </p:nvSpPr>
            <p:spPr>
              <a:xfrm>
                <a:off x="8051839" y="2773513"/>
                <a:ext cx="40121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dirty="0" smtClean="0">
                          <a:latin typeface="Cambria Math" panose="02040503050406030204" pitchFamily="18" charset="0"/>
                        </a:rPr>
                        <m:t>𝑓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C214306C-A6D7-8AB9-4D48-EF70D69F022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51839" y="2773513"/>
                <a:ext cx="401217" cy="369332"/>
              </a:xfrm>
              <a:prstGeom prst="rect">
                <a:avLst/>
              </a:prstGeom>
              <a:blipFill>
                <a:blip r:embed="rId7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5" name="Přímá spojnice 14">
            <a:extLst>
              <a:ext uri="{FF2B5EF4-FFF2-40B4-BE49-F238E27FC236}">
                <a16:creationId xmlns:a16="http://schemas.microsoft.com/office/drawing/2014/main" id="{ACC40D90-93B5-74DC-649E-4E82FA346E11}"/>
              </a:ext>
            </a:extLst>
          </p:cNvPr>
          <p:cNvCxnSpPr>
            <a:stCxn id="6" idx="0"/>
          </p:cNvCxnSpPr>
          <p:nvPr/>
        </p:nvCxnSpPr>
        <p:spPr>
          <a:xfrm flipV="1">
            <a:off x="6344818" y="3013788"/>
            <a:ext cx="0" cy="34989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>
            <a:extLst>
              <a:ext uri="{FF2B5EF4-FFF2-40B4-BE49-F238E27FC236}">
                <a16:creationId xmlns:a16="http://schemas.microsoft.com/office/drawing/2014/main" id="{663884E8-600D-D91A-3DD1-8E10B586DBE1}"/>
              </a:ext>
            </a:extLst>
          </p:cNvPr>
          <p:cNvCxnSpPr/>
          <p:nvPr/>
        </p:nvCxnSpPr>
        <p:spPr>
          <a:xfrm flipV="1">
            <a:off x="8760490" y="3040207"/>
            <a:ext cx="0" cy="34989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>
            <a:extLst>
              <a:ext uri="{FF2B5EF4-FFF2-40B4-BE49-F238E27FC236}">
                <a16:creationId xmlns:a16="http://schemas.microsoft.com/office/drawing/2014/main" id="{88F8DBCE-D5D6-D097-5394-AEFB660ED2B7}"/>
              </a:ext>
            </a:extLst>
          </p:cNvPr>
          <p:cNvCxnSpPr/>
          <p:nvPr/>
        </p:nvCxnSpPr>
        <p:spPr>
          <a:xfrm flipV="1">
            <a:off x="7566168" y="3040420"/>
            <a:ext cx="0" cy="34989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F3E94AEE-1028-F7A9-9979-7640D694D27D}"/>
              </a:ext>
            </a:extLst>
          </p:cNvPr>
          <p:cNvSpPr txBox="1"/>
          <p:nvPr/>
        </p:nvSpPr>
        <p:spPr>
          <a:xfrm>
            <a:off x="10363201" y="5875283"/>
            <a:ext cx="10825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hlinkClick r:id="rId8"/>
              </a:rPr>
              <a:t>Animace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444747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01A83B5-6BCE-3568-4B6B-46C5829C3F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9408" y="1428750"/>
            <a:ext cx="9473184" cy="4000500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FCF16BE9-6220-2BEB-4229-28422B0CBCB3}"/>
              </a:ext>
            </a:extLst>
          </p:cNvPr>
          <p:cNvSpPr txBox="1"/>
          <p:nvPr/>
        </p:nvSpPr>
        <p:spPr>
          <a:xfrm>
            <a:off x="1920821" y="501722"/>
            <a:ext cx="83503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/>
              <a:t>Rozptylné čočky (rozptylky) – typy rozptylek</a:t>
            </a:r>
          </a:p>
        </p:txBody>
      </p:sp>
    </p:spTree>
    <p:extLst>
      <p:ext uri="{BB962C8B-B14F-4D97-AF65-F5344CB8AC3E}">
        <p14:creationId xmlns:p14="http://schemas.microsoft.com/office/powerpoint/2010/main" val="7678251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DE76F0E-AFD3-D132-9634-3DF0BDD205B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172" t="29764" r="4196" b="26778"/>
          <a:stretch>
            <a:fillRect/>
          </a:stretch>
        </p:blipFill>
        <p:spPr>
          <a:xfrm>
            <a:off x="242595" y="1436908"/>
            <a:ext cx="6130213" cy="1938250"/>
          </a:xfrm>
          <a:prstGeom prst="rect">
            <a:avLst/>
          </a:prstGeom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9D706726-EED1-8F34-1520-55819FCAAE54}"/>
              </a:ext>
            </a:extLst>
          </p:cNvPr>
          <p:cNvSpPr txBox="1"/>
          <p:nvPr/>
        </p:nvSpPr>
        <p:spPr>
          <a:xfrm>
            <a:off x="867746" y="3153741"/>
            <a:ext cx="48799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Paprsky procházející optickým středem tenké čočky nemění po lomu svůj směr.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D848E14C-3699-593B-4276-DEBE0079BE9D}"/>
              </a:ext>
            </a:extLst>
          </p:cNvPr>
          <p:cNvSpPr txBox="1"/>
          <p:nvPr/>
        </p:nvSpPr>
        <p:spPr>
          <a:xfrm>
            <a:off x="2545703" y="251927"/>
            <a:ext cx="71005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/>
              <a:t>Význačné směry </a:t>
            </a:r>
            <a:r>
              <a:rPr lang="cs-CZ" sz="3600" dirty="0" err="1"/>
              <a:t>paraxiálních</a:t>
            </a:r>
            <a:r>
              <a:rPr lang="cs-CZ" sz="3600" dirty="0"/>
              <a:t> paprsků</a:t>
            </a: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C57D974C-6C47-496E-C165-D526C8D6914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1392" y="1088721"/>
            <a:ext cx="5307330" cy="2065020"/>
          </a:xfrm>
          <a:prstGeom prst="rect">
            <a:avLst/>
          </a:prstGeom>
        </p:spPr>
      </p:pic>
      <p:sp>
        <p:nvSpPr>
          <p:cNvPr id="10" name="TextovéPole 9">
            <a:extLst>
              <a:ext uri="{FF2B5EF4-FFF2-40B4-BE49-F238E27FC236}">
                <a16:creationId xmlns:a16="http://schemas.microsoft.com/office/drawing/2014/main" id="{C708A504-B67A-3A07-270A-E4EDF9512E8D}"/>
              </a:ext>
            </a:extLst>
          </p:cNvPr>
          <p:cNvSpPr txBox="1"/>
          <p:nvPr/>
        </p:nvSpPr>
        <p:spPr>
          <a:xfrm>
            <a:off x="6885102" y="3153740"/>
            <a:ext cx="48799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Paprsky rovnoběžné s optickou osou se lámou do ohniska.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3E0D4A94-4A23-6871-C71F-694E813048FD}"/>
              </a:ext>
            </a:extLst>
          </p:cNvPr>
          <p:cNvSpPr txBox="1"/>
          <p:nvPr/>
        </p:nvSpPr>
        <p:spPr>
          <a:xfrm>
            <a:off x="1268964" y="904055"/>
            <a:ext cx="802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spojka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2CDC0B57-F490-E889-6481-A456775D9CC6}"/>
              </a:ext>
            </a:extLst>
          </p:cNvPr>
          <p:cNvSpPr txBox="1"/>
          <p:nvPr/>
        </p:nvSpPr>
        <p:spPr>
          <a:xfrm>
            <a:off x="7632441" y="904055"/>
            <a:ext cx="802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spojka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58CBD4B9-BD69-CF07-B87A-E179AAB10E87}"/>
              </a:ext>
            </a:extLst>
          </p:cNvPr>
          <p:cNvSpPr txBox="1"/>
          <p:nvPr/>
        </p:nvSpPr>
        <p:spPr>
          <a:xfrm>
            <a:off x="9979094" y="904055"/>
            <a:ext cx="1054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rozptylka</a:t>
            </a:r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AC6FAC57-E185-8D8E-00A2-214E998CDA3E}"/>
              </a:ext>
            </a:extLst>
          </p:cNvPr>
          <p:cNvSpPr txBox="1"/>
          <p:nvPr/>
        </p:nvSpPr>
        <p:spPr>
          <a:xfrm>
            <a:off x="4324738" y="904055"/>
            <a:ext cx="1054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rozptylka</a:t>
            </a:r>
          </a:p>
        </p:txBody>
      </p:sp>
      <p:pic>
        <p:nvPicPr>
          <p:cNvPr id="16" name="Obrázek 15">
            <a:extLst>
              <a:ext uri="{FF2B5EF4-FFF2-40B4-BE49-F238E27FC236}">
                <a16:creationId xmlns:a16="http://schemas.microsoft.com/office/drawing/2014/main" id="{DCBD0435-4FDE-5D87-5D78-A3AAE95F15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3255" y="4358473"/>
            <a:ext cx="5825490" cy="187756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A231452E-D344-76D3-BC4D-A37C5A79A646}"/>
                  </a:ext>
                </a:extLst>
              </p:cNvPr>
              <p:cNvSpPr txBox="1"/>
              <p:nvPr/>
            </p:nvSpPr>
            <p:spPr>
              <a:xfrm>
                <a:off x="2598574" y="5610627"/>
                <a:ext cx="1726164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sz="1200" i="1" dirty="0" smtClean="0">
                        <a:latin typeface="Cambria Math" panose="02040503050406030204" pitchFamily="18" charset="0"/>
                      </a:rPr>
                      <m:t>𝐹</m:t>
                    </m:r>
                  </m:oMath>
                </a14:m>
                <a:r>
                  <a:rPr lang="cs-CZ" sz="1200" dirty="0"/>
                  <a:t> – předmětové ohnisko</a:t>
                </a:r>
              </a:p>
            </p:txBody>
          </p:sp>
        </mc:Choice>
        <mc:Fallback xmlns="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A231452E-D344-76D3-BC4D-A37C5A79A64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98574" y="5610627"/>
                <a:ext cx="1726164" cy="276999"/>
              </a:xfrm>
              <a:prstGeom prst="rect">
                <a:avLst/>
              </a:prstGeom>
              <a:blipFill>
                <a:blip r:embed="rId5"/>
                <a:stretch>
                  <a:fillRect b="-152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ovéPole 17">
            <a:extLst>
              <a:ext uri="{FF2B5EF4-FFF2-40B4-BE49-F238E27FC236}">
                <a16:creationId xmlns:a16="http://schemas.microsoft.com/office/drawing/2014/main" id="{46CB8903-6F45-020F-642F-CA0CC8A9A6CE}"/>
              </a:ext>
            </a:extLst>
          </p:cNvPr>
          <p:cNvSpPr txBox="1"/>
          <p:nvPr/>
        </p:nvSpPr>
        <p:spPr>
          <a:xfrm>
            <a:off x="2541037" y="6236741"/>
            <a:ext cx="71099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Paprsky procházející ohniskem jsou po lomu rovnoběžné s optickou osou.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B9DC0431-C6F0-1A6C-434D-6B2420EB5364}"/>
              </a:ext>
            </a:extLst>
          </p:cNvPr>
          <p:cNvSpPr txBox="1"/>
          <p:nvPr/>
        </p:nvSpPr>
        <p:spPr>
          <a:xfrm>
            <a:off x="4189445" y="3964521"/>
            <a:ext cx="802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spojka</a:t>
            </a:r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F147894B-461F-1641-796B-08C1F796633D}"/>
              </a:ext>
            </a:extLst>
          </p:cNvPr>
          <p:cNvSpPr txBox="1"/>
          <p:nvPr/>
        </p:nvSpPr>
        <p:spPr>
          <a:xfrm>
            <a:off x="7200125" y="3964520"/>
            <a:ext cx="1054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rozptylka</a:t>
            </a:r>
          </a:p>
        </p:txBody>
      </p:sp>
    </p:spTree>
    <p:extLst>
      <p:ext uri="{BB962C8B-B14F-4D97-AF65-F5344CB8AC3E}">
        <p14:creationId xmlns:p14="http://schemas.microsoft.com/office/powerpoint/2010/main" val="8291339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FFB45C95-3A40-2167-8270-93F9C4E18F35}"/>
                  </a:ext>
                </a:extLst>
              </p:cNvPr>
              <p:cNvSpPr txBox="1"/>
              <p:nvPr/>
            </p:nvSpPr>
            <p:spPr>
              <a:xfrm>
                <a:off x="563851" y="352390"/>
                <a:ext cx="11071421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cs-CZ" b="1" dirty="0"/>
                  <a:t>Konstrukce obrazu vytvořeného spojkou  </a:t>
                </a:r>
                <a:r>
                  <a:rPr lang="cs-CZ" dirty="0"/>
                  <a:t>(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b="0" i="1">
                        <a:latin typeface="Cambria Math" panose="02040503050406030204" pitchFamily="18" charset="0"/>
                      </a:rPr>
                      <m:t>P</m:t>
                    </m:r>
                    <m:r>
                      <a:rPr lang="cs-CZ" b="0">
                        <a:latin typeface="Cambria Math" panose="02040503050406030204" pitchFamily="18" charset="0"/>
                      </a:rPr>
                      <m:t>ř</m:t>
                    </m:r>
                    <m:r>
                      <m:rPr>
                        <m:sty m:val="p"/>
                      </m:rPr>
                      <a:rPr lang="cs-CZ" b="0" i="1">
                        <a:latin typeface="Cambria Math" panose="02040503050406030204" pitchFamily="18" charset="0"/>
                      </a:rPr>
                      <m:t>edm</m:t>
                    </m:r>
                    <m:r>
                      <a:rPr lang="cs-CZ" b="0">
                        <a:latin typeface="Cambria Math" panose="02040503050406030204" pitchFamily="18" charset="0"/>
                      </a:rPr>
                      <m:t>ě</m:t>
                    </m:r>
                    <m:r>
                      <m:rPr>
                        <m:sty m:val="p"/>
                      </m:rPr>
                      <a:rPr lang="cs-CZ" b="0" i="1">
                        <a:latin typeface="Cambria Math" panose="02040503050406030204" pitchFamily="18" charset="0"/>
                      </a:rPr>
                      <m:t>tov</m:t>
                    </m:r>
                    <m:r>
                      <a:rPr lang="cs-CZ" b="0">
                        <a:latin typeface="Cambria Math" panose="02040503050406030204" pitchFamily="18" charset="0"/>
                      </a:rPr>
                      <m:t>á </m:t>
                    </m:r>
                    <m:r>
                      <m:rPr>
                        <m:sty m:val="p"/>
                      </m:rPr>
                      <a:rPr lang="cs-CZ" b="0" i="1">
                        <a:latin typeface="Cambria Math" panose="02040503050406030204" pitchFamily="18" charset="0"/>
                      </a:rPr>
                      <m:t>vzd</m:t>
                    </m:r>
                    <m:r>
                      <a:rPr lang="cs-CZ" b="0">
                        <a:latin typeface="Cambria Math" panose="02040503050406030204" pitchFamily="18" charset="0"/>
                      </a:rPr>
                      <m:t>á</m:t>
                    </m:r>
                    <m:r>
                      <m:rPr>
                        <m:sty m:val="p"/>
                      </m:rPr>
                      <a:rPr lang="cs-CZ" b="0" i="1">
                        <a:latin typeface="Cambria Math" panose="02040503050406030204" pitchFamily="18" charset="0"/>
                      </a:rPr>
                      <m:t>lenost</m:t>
                    </m:r>
                    <m:r>
                      <a:rPr lang="cs-CZ" b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1">
                        <a:latin typeface="Cambria Math" panose="02040503050406030204" pitchFamily="18" charset="0"/>
                      </a:rPr>
                      <m:t>je</m:t>
                    </m:r>
                    <m:r>
                      <a:rPr lang="cs-CZ" b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1">
                        <a:latin typeface="Cambria Math" panose="02040503050406030204" pitchFamily="18" charset="0"/>
                      </a:rPr>
                      <m:t>v</m:t>
                    </m:r>
                    <m:r>
                      <a:rPr lang="cs-CZ" b="0">
                        <a:latin typeface="Cambria Math" panose="02040503050406030204" pitchFamily="18" charset="0"/>
                      </a:rPr>
                      <m:t>ě</m:t>
                    </m:r>
                    <m:r>
                      <m:rPr>
                        <m:sty m:val="p"/>
                      </m:rPr>
                      <a:rPr lang="cs-CZ" b="0" i="1">
                        <a:latin typeface="Cambria Math" panose="02040503050406030204" pitchFamily="18" charset="0"/>
                      </a:rPr>
                      <m:t>t</m:t>
                    </m:r>
                    <m:r>
                      <a:rPr lang="cs-CZ" b="0">
                        <a:latin typeface="Cambria Math" panose="02040503050406030204" pitchFamily="18" charset="0"/>
                      </a:rPr>
                      <m:t>ší </m:t>
                    </m:r>
                    <m:r>
                      <m:rPr>
                        <m:sty m:val="p"/>
                      </m:rPr>
                      <a:rPr lang="cs-CZ" b="0" i="1">
                        <a:latin typeface="Cambria Math" panose="02040503050406030204" pitchFamily="18" charset="0"/>
                      </a:rPr>
                      <m:t>ne</m:t>
                    </m:r>
                    <m:r>
                      <a:rPr lang="cs-CZ" b="0">
                        <a:latin typeface="Cambria Math" panose="02040503050406030204" pitchFamily="18" charset="0"/>
                      </a:rPr>
                      <m:t>ž </m:t>
                    </m:r>
                    <m:r>
                      <m:rPr>
                        <m:sty m:val="p"/>
                      </m:rPr>
                      <a:rPr lang="cs-CZ" b="0" i="1">
                        <a:latin typeface="Cambria Math" panose="02040503050406030204" pitchFamily="18" charset="0"/>
                      </a:rPr>
                      <m:t>ohniskov</m:t>
                    </m:r>
                    <m:r>
                      <a:rPr lang="cs-CZ" b="0">
                        <a:latin typeface="Cambria Math" panose="02040503050406030204" pitchFamily="18" charset="0"/>
                      </a:rPr>
                      <m:t>á </m:t>
                    </m:r>
                    <m:r>
                      <m:rPr>
                        <m:sty m:val="p"/>
                      </m:rPr>
                      <a:rPr lang="cs-CZ" b="0" i="1">
                        <a:latin typeface="Cambria Math" panose="02040503050406030204" pitchFamily="18" charset="0"/>
                      </a:rPr>
                      <m:t>vzd</m:t>
                    </m:r>
                    <m:r>
                      <a:rPr lang="cs-CZ" b="0">
                        <a:latin typeface="Cambria Math" panose="02040503050406030204" pitchFamily="18" charset="0"/>
                      </a:rPr>
                      <m:t>á</m:t>
                    </m:r>
                    <m:r>
                      <m:rPr>
                        <m:sty m:val="p"/>
                      </m:rPr>
                      <a:rPr lang="cs-CZ" b="0" i="1">
                        <a:latin typeface="Cambria Math" panose="02040503050406030204" pitchFamily="18" charset="0"/>
                      </a:rPr>
                      <m:t>lenost</m:t>
                    </m:r>
                    <m:r>
                      <a:rPr lang="cs-CZ" b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FFB45C95-3A40-2167-8270-93F9C4E18F3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3851" y="352390"/>
                <a:ext cx="11071421" cy="369332"/>
              </a:xfrm>
              <a:prstGeom prst="rect">
                <a:avLst/>
              </a:prstGeom>
              <a:blipFill>
                <a:blip r:embed="rId2"/>
                <a:stretch>
                  <a:fillRect l="-440" t="-10000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" name="Přímá spojnice 2">
            <a:extLst>
              <a:ext uri="{FF2B5EF4-FFF2-40B4-BE49-F238E27FC236}">
                <a16:creationId xmlns:a16="http://schemas.microsoft.com/office/drawing/2014/main" id="{A3404EBC-3907-DBE0-6BE8-D4903F440217}"/>
              </a:ext>
            </a:extLst>
          </p:cNvPr>
          <p:cNvCxnSpPr/>
          <p:nvPr/>
        </p:nvCxnSpPr>
        <p:spPr>
          <a:xfrm flipV="1">
            <a:off x="1046136" y="3429000"/>
            <a:ext cx="8702298" cy="0"/>
          </a:xfrm>
          <a:prstGeom prst="line">
            <a:avLst/>
          </a:prstGeom>
          <a:ln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" name="Přímá spojnice 4"/>
          <p:cNvCxnSpPr/>
          <p:nvPr/>
        </p:nvCxnSpPr>
        <p:spPr>
          <a:xfrm flipH="1">
            <a:off x="6072996" y="1293962"/>
            <a:ext cx="17253" cy="430458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 flipH="1">
            <a:off x="5917721" y="1285336"/>
            <a:ext cx="163902" cy="33643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 flipH="1">
            <a:off x="6090249" y="5244861"/>
            <a:ext cx="163902" cy="33643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6072996" y="1285336"/>
            <a:ext cx="180000" cy="324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5880056" y="5251076"/>
            <a:ext cx="180000" cy="324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ál 12"/>
          <p:cNvSpPr/>
          <p:nvPr/>
        </p:nvSpPr>
        <p:spPr>
          <a:xfrm>
            <a:off x="7530861" y="3406482"/>
            <a:ext cx="79539" cy="79539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4612455" y="3400546"/>
            <a:ext cx="79539" cy="79539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Šipka dolů 17"/>
          <p:cNvSpPr/>
          <p:nvPr/>
        </p:nvSpPr>
        <p:spPr>
          <a:xfrm rot="10800000">
            <a:off x="2475781" y="2018581"/>
            <a:ext cx="241540" cy="141041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0" name="Přímá spojnice 19"/>
          <p:cNvCxnSpPr>
            <a:stCxn id="18" idx="2"/>
          </p:cNvCxnSpPr>
          <p:nvPr/>
        </p:nvCxnSpPr>
        <p:spPr>
          <a:xfrm>
            <a:off x="2596551" y="2018581"/>
            <a:ext cx="3485072" cy="0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/>
          <p:nvPr/>
        </p:nvCxnSpPr>
        <p:spPr>
          <a:xfrm>
            <a:off x="6090249" y="2018581"/>
            <a:ext cx="2820838" cy="2700068"/>
          </a:xfrm>
          <a:prstGeom prst="straightConnector1">
            <a:avLst/>
          </a:prstGeom>
          <a:ln w="28575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>
            <a:stCxn id="18" idx="2"/>
          </p:cNvCxnSpPr>
          <p:nvPr/>
        </p:nvCxnSpPr>
        <p:spPr>
          <a:xfrm>
            <a:off x="2596551" y="2018581"/>
            <a:ext cx="3485072" cy="2441276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se šipkou 27"/>
          <p:cNvCxnSpPr/>
          <p:nvPr/>
        </p:nvCxnSpPr>
        <p:spPr>
          <a:xfrm flipV="1">
            <a:off x="6060056" y="4433977"/>
            <a:ext cx="3144329" cy="0"/>
          </a:xfrm>
          <a:prstGeom prst="straightConnector1">
            <a:avLst/>
          </a:prstGeom>
          <a:ln w="28575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Šipka dolů 28"/>
          <p:cNvSpPr/>
          <p:nvPr/>
        </p:nvSpPr>
        <p:spPr>
          <a:xfrm>
            <a:off x="8515244" y="3428987"/>
            <a:ext cx="241540" cy="10080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1" name="Přímá spojnice se šipkou 30"/>
          <p:cNvCxnSpPr>
            <a:stCxn id="18" idx="0"/>
          </p:cNvCxnSpPr>
          <p:nvPr/>
        </p:nvCxnSpPr>
        <p:spPr>
          <a:xfrm flipV="1">
            <a:off x="2596551" y="3428987"/>
            <a:ext cx="6814868" cy="13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ovéPole 31"/>
              <p:cNvSpPr txBox="1"/>
              <p:nvPr/>
            </p:nvSpPr>
            <p:spPr>
              <a:xfrm>
                <a:off x="4518514" y="2900544"/>
                <a:ext cx="26741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2" name="TextovéPole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18514" y="2900544"/>
                <a:ext cx="267419" cy="369332"/>
              </a:xfrm>
              <a:prstGeom prst="rect">
                <a:avLst/>
              </a:prstGeom>
              <a:blipFill>
                <a:blip r:embed="rId3"/>
                <a:stretch>
                  <a:fillRect r="-3409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ovéPole 32"/>
              <p:cNvSpPr txBox="1"/>
              <p:nvPr/>
            </p:nvSpPr>
            <p:spPr>
              <a:xfrm>
                <a:off x="7397151" y="3555493"/>
                <a:ext cx="26741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3" name="TextovéPole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97151" y="3555493"/>
                <a:ext cx="267419" cy="369332"/>
              </a:xfrm>
              <a:prstGeom prst="rect">
                <a:avLst/>
              </a:prstGeom>
              <a:blipFill>
                <a:blip r:embed="rId4"/>
                <a:stretch>
                  <a:fillRect r="-3636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5" name="Přímá spojnice 34"/>
          <p:cNvCxnSpPr>
            <a:stCxn id="16" idx="4"/>
          </p:cNvCxnSpPr>
          <p:nvPr/>
        </p:nvCxnSpPr>
        <p:spPr>
          <a:xfrm flipH="1">
            <a:off x="4652223" y="3480085"/>
            <a:ext cx="2" cy="76411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se šipkou 36"/>
          <p:cNvCxnSpPr/>
          <p:nvPr/>
        </p:nvCxnSpPr>
        <p:spPr>
          <a:xfrm flipV="1">
            <a:off x="4652223" y="4140679"/>
            <a:ext cx="1407833" cy="8627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ovéPole 37"/>
              <p:cNvSpPr txBox="1"/>
              <p:nvPr/>
            </p:nvSpPr>
            <p:spPr>
              <a:xfrm>
                <a:off x="4847476" y="3771346"/>
                <a:ext cx="22342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𝑓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8" name="TextovéPole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47476" y="3771346"/>
                <a:ext cx="223422" cy="369332"/>
              </a:xfrm>
              <a:prstGeom prst="rect">
                <a:avLst/>
              </a:prstGeom>
              <a:blipFill>
                <a:blip r:embed="rId5"/>
                <a:stretch>
                  <a:fillRect l="-8108" r="-45946"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0" name="Přímá spojnice 39"/>
          <p:cNvCxnSpPr>
            <a:stCxn id="18" idx="0"/>
          </p:cNvCxnSpPr>
          <p:nvPr/>
        </p:nvCxnSpPr>
        <p:spPr>
          <a:xfrm flipH="1">
            <a:off x="2596550" y="3429000"/>
            <a:ext cx="1" cy="141041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se šipkou 41"/>
          <p:cNvCxnSpPr/>
          <p:nvPr/>
        </p:nvCxnSpPr>
        <p:spPr>
          <a:xfrm>
            <a:off x="2596550" y="4718649"/>
            <a:ext cx="3463506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ovéPole 42"/>
              <p:cNvSpPr txBox="1"/>
              <p:nvPr/>
            </p:nvSpPr>
            <p:spPr>
              <a:xfrm>
                <a:off x="3847381" y="4304581"/>
                <a:ext cx="30192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𝑎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3" name="TextovéPole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47381" y="4304581"/>
                <a:ext cx="301925" cy="36933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5" name="Přímá spojnice 44"/>
          <p:cNvCxnSpPr>
            <a:stCxn id="29" idx="2"/>
          </p:cNvCxnSpPr>
          <p:nvPr/>
        </p:nvCxnSpPr>
        <p:spPr>
          <a:xfrm>
            <a:off x="8636014" y="4436987"/>
            <a:ext cx="0" cy="576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nice se šipkou 46"/>
          <p:cNvCxnSpPr/>
          <p:nvPr/>
        </p:nvCxnSpPr>
        <p:spPr>
          <a:xfrm>
            <a:off x="6072996" y="4961254"/>
            <a:ext cx="2563018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ovéPole 47"/>
              <p:cNvSpPr txBox="1"/>
              <p:nvPr/>
            </p:nvSpPr>
            <p:spPr>
              <a:xfrm>
                <a:off x="7119250" y="4637493"/>
                <a:ext cx="30192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𝑏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8" name="TextovéPole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19250" y="4637493"/>
                <a:ext cx="301925" cy="36933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9" name="TextovéPole 48">
            <a:extLst>
              <a:ext uri="{FF2B5EF4-FFF2-40B4-BE49-F238E27FC236}">
                <a16:creationId xmlns:a16="http://schemas.microsoft.com/office/drawing/2014/main" id="{E5C88AF6-0D3E-A55D-F80A-6B53BA4106A0}"/>
              </a:ext>
            </a:extLst>
          </p:cNvPr>
          <p:cNvSpPr txBox="1"/>
          <p:nvPr/>
        </p:nvSpPr>
        <p:spPr>
          <a:xfrm>
            <a:off x="5559432" y="702055"/>
            <a:ext cx="10616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Tenká čočka spojka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3051410" y="4842191"/>
            <a:ext cx="21911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(předmětová vzdálenost)</a:t>
            </a:r>
          </a:p>
        </p:txBody>
      </p:sp>
      <p:sp>
        <p:nvSpPr>
          <p:cNvPr id="34" name="TextovéPole 33"/>
          <p:cNvSpPr txBox="1"/>
          <p:nvPr/>
        </p:nvSpPr>
        <p:spPr>
          <a:xfrm>
            <a:off x="6457358" y="5009729"/>
            <a:ext cx="18361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(obrazová vzdálenost)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547095" y="4140203"/>
            <a:ext cx="165529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(Ohnisková vzdálenost)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1227559" y="5916365"/>
                <a:ext cx="973688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Obraz předmětu, který je ve vzdálenosti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𝑓</m:t>
                    </m:r>
                  </m:oMath>
                </a14:m>
                <a:r>
                  <a:rPr lang="cs-CZ" dirty="0"/>
                  <a:t>, vytvořený spojkou, je </a:t>
                </a:r>
                <a:r>
                  <a:rPr lang="cs-CZ" b="1" dirty="0"/>
                  <a:t>převrácený, zmenšený, skutečný</a:t>
                </a:r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27559" y="5916365"/>
                <a:ext cx="9736883" cy="369332"/>
              </a:xfrm>
              <a:prstGeom prst="rect">
                <a:avLst/>
              </a:prstGeom>
              <a:blipFill>
                <a:blip r:embed="rId8"/>
                <a:stretch>
                  <a:fillRect l="-501" t="-10000" r="-125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Ovál 11">
            <a:extLst>
              <a:ext uri="{FF2B5EF4-FFF2-40B4-BE49-F238E27FC236}">
                <a16:creationId xmlns:a16="http://schemas.microsoft.com/office/drawing/2014/main" id="{85904E18-C550-04C1-987E-E3122A1EA772}"/>
              </a:ext>
            </a:extLst>
          </p:cNvPr>
          <p:cNvSpPr/>
          <p:nvPr/>
        </p:nvSpPr>
        <p:spPr>
          <a:xfrm>
            <a:off x="2549105" y="1956423"/>
            <a:ext cx="94889" cy="94889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>
                <a:extLst>
                  <a:ext uri="{FF2B5EF4-FFF2-40B4-BE49-F238E27FC236}">
                    <a16:creationId xmlns:a16="http://schemas.microsoft.com/office/drawing/2014/main" id="{1861EAE8-B451-63C7-F41D-F534A7C301FE}"/>
                  </a:ext>
                </a:extLst>
              </p:cNvPr>
              <p:cNvSpPr txBox="1"/>
              <p:nvPr/>
            </p:nvSpPr>
            <p:spPr>
              <a:xfrm>
                <a:off x="2386347" y="1625196"/>
                <a:ext cx="34734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dirty="0" smtClean="0">
                          <a:latin typeface="Cambria Math" panose="02040503050406030204" pitchFamily="18" charset="0"/>
                        </a:rPr>
                        <m:t>𝐴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4" name="TextovéPole 13">
                <a:extLst>
                  <a:ext uri="{FF2B5EF4-FFF2-40B4-BE49-F238E27FC236}">
                    <a16:creationId xmlns:a16="http://schemas.microsoft.com/office/drawing/2014/main" id="{1861EAE8-B451-63C7-F41D-F534A7C301F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86347" y="1625196"/>
                <a:ext cx="347345" cy="369332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Ovál 14">
            <a:extLst>
              <a:ext uri="{FF2B5EF4-FFF2-40B4-BE49-F238E27FC236}">
                <a16:creationId xmlns:a16="http://schemas.microsoft.com/office/drawing/2014/main" id="{E56A967E-56B0-4E62-8631-C57C09BC5446}"/>
              </a:ext>
            </a:extLst>
          </p:cNvPr>
          <p:cNvSpPr/>
          <p:nvPr/>
        </p:nvSpPr>
        <p:spPr>
          <a:xfrm>
            <a:off x="8589889" y="4396986"/>
            <a:ext cx="94889" cy="94889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A47BA50A-B639-FF0A-30B3-9EE7A122BF81}"/>
                  </a:ext>
                </a:extLst>
              </p:cNvPr>
              <p:cNvSpPr txBox="1"/>
              <p:nvPr/>
            </p:nvSpPr>
            <p:spPr>
              <a:xfrm>
                <a:off x="8341750" y="4465328"/>
                <a:ext cx="277377" cy="39299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´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A47BA50A-B639-FF0A-30B3-9EE7A122BF8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41750" y="4465328"/>
                <a:ext cx="277377" cy="392993"/>
              </a:xfrm>
              <a:prstGeom prst="rect">
                <a:avLst/>
              </a:prstGeom>
              <a:blipFill>
                <a:blip r:embed="rId10"/>
                <a:stretch>
                  <a:fillRect r="-2173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>
                <a:extLst>
                  <a:ext uri="{FF2B5EF4-FFF2-40B4-BE49-F238E27FC236}">
                    <a16:creationId xmlns:a16="http://schemas.microsoft.com/office/drawing/2014/main" id="{CABFE387-B4CF-E6E7-A7E4-F0231CA93662}"/>
                  </a:ext>
                </a:extLst>
              </p:cNvPr>
              <p:cNvSpPr txBox="1"/>
              <p:nvPr/>
            </p:nvSpPr>
            <p:spPr>
              <a:xfrm>
                <a:off x="6044357" y="3403445"/>
                <a:ext cx="35456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dirty="0" smtClean="0">
                          <a:latin typeface="Cambria Math" panose="02040503050406030204" pitchFamily="18" charset="0"/>
                        </a:rPr>
                        <m:t>𝑂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3" name="TextovéPole 22">
                <a:extLst>
                  <a:ext uri="{FF2B5EF4-FFF2-40B4-BE49-F238E27FC236}">
                    <a16:creationId xmlns:a16="http://schemas.microsoft.com/office/drawing/2014/main" id="{CABFE387-B4CF-E6E7-A7E4-F0231CA9366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44357" y="3403445"/>
                <a:ext cx="354563" cy="369332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ovéPole 24">
            <a:extLst>
              <a:ext uri="{FF2B5EF4-FFF2-40B4-BE49-F238E27FC236}">
                <a16:creationId xmlns:a16="http://schemas.microsoft.com/office/drawing/2014/main" id="{3D3912D8-B969-7F54-E76E-71E3F78438FD}"/>
              </a:ext>
            </a:extLst>
          </p:cNvPr>
          <p:cNvSpPr txBox="1"/>
          <p:nvPr/>
        </p:nvSpPr>
        <p:spPr>
          <a:xfrm>
            <a:off x="1227559" y="2509935"/>
            <a:ext cx="10018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Předmět</a:t>
            </a:r>
          </a:p>
        </p:txBody>
      </p:sp>
      <p:sp>
        <p:nvSpPr>
          <p:cNvPr id="27" name="TextovéPole 26">
            <a:extLst>
              <a:ext uri="{FF2B5EF4-FFF2-40B4-BE49-F238E27FC236}">
                <a16:creationId xmlns:a16="http://schemas.microsoft.com/office/drawing/2014/main" id="{39065A76-BB86-FFCE-018C-EBF393710E35}"/>
              </a:ext>
            </a:extLst>
          </p:cNvPr>
          <p:cNvSpPr txBox="1"/>
          <p:nvPr/>
        </p:nvSpPr>
        <p:spPr>
          <a:xfrm>
            <a:off x="8835484" y="3797622"/>
            <a:ext cx="7599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Obraz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ovéPole 29">
                <a:extLst>
                  <a:ext uri="{FF2B5EF4-FFF2-40B4-BE49-F238E27FC236}">
                    <a16:creationId xmlns:a16="http://schemas.microsoft.com/office/drawing/2014/main" id="{FF64D80E-6700-1071-71BD-E01BD186588E}"/>
                  </a:ext>
                </a:extLst>
              </p:cNvPr>
              <p:cNvSpPr txBox="1"/>
              <p:nvPr/>
            </p:nvSpPr>
            <p:spPr>
              <a:xfrm>
                <a:off x="2998468" y="1592929"/>
                <a:ext cx="2654477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000" dirty="0"/>
                  <a:t>Paprsek rovnoběžný s optickou osou vycházející z bodu A se na čočce láme do ohniska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000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sz="1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endParaRPr lang="cs-CZ" sz="1000" dirty="0"/>
              </a:p>
            </p:txBody>
          </p:sp>
        </mc:Choice>
        <mc:Fallback xmlns="">
          <p:sp>
            <p:nvSpPr>
              <p:cNvPr id="30" name="TextovéPole 29">
                <a:extLst>
                  <a:ext uri="{FF2B5EF4-FFF2-40B4-BE49-F238E27FC236}">
                    <a16:creationId xmlns:a16="http://schemas.microsoft.com/office/drawing/2014/main" id="{FF64D80E-6700-1071-71BD-E01BD186588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8468" y="1592929"/>
                <a:ext cx="2654477" cy="400110"/>
              </a:xfrm>
              <a:prstGeom prst="rect">
                <a:avLst/>
              </a:prstGeom>
              <a:blipFill>
                <a:blip r:embed="rId12"/>
                <a:stretch>
                  <a:fillRect b="-909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ovéPole 35">
                <a:extLst>
                  <a:ext uri="{FF2B5EF4-FFF2-40B4-BE49-F238E27FC236}">
                    <a16:creationId xmlns:a16="http://schemas.microsoft.com/office/drawing/2014/main" id="{62648CC7-7CD2-D495-5E47-B93BC7BD27D9}"/>
                  </a:ext>
                </a:extLst>
              </p:cNvPr>
              <p:cNvSpPr txBox="1"/>
              <p:nvPr/>
            </p:nvSpPr>
            <p:spPr>
              <a:xfrm>
                <a:off x="3590855" y="2229902"/>
                <a:ext cx="2490767" cy="5539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000" dirty="0"/>
                  <a:t>Paprsek vycházející z bodu A </a:t>
                </a:r>
                <a:r>
                  <a:rPr lang="cs-CZ" sz="1000" dirty="0" err="1"/>
                  <a:t>a</a:t>
                </a:r>
                <a:r>
                  <a:rPr lang="cs-CZ" sz="1000" dirty="0"/>
                  <a:t> mířící do ohniska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000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sz="10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sz="1000" dirty="0"/>
                  <a:t>se po průchodu čočkou láme do směru rovnoběžného s optickou osou</a:t>
                </a:r>
              </a:p>
            </p:txBody>
          </p:sp>
        </mc:Choice>
        <mc:Fallback xmlns="">
          <p:sp>
            <p:nvSpPr>
              <p:cNvPr id="36" name="TextovéPole 35">
                <a:extLst>
                  <a:ext uri="{FF2B5EF4-FFF2-40B4-BE49-F238E27FC236}">
                    <a16:creationId xmlns:a16="http://schemas.microsoft.com/office/drawing/2014/main" id="{62648CC7-7CD2-D495-5E47-B93BC7BD27D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0855" y="2229902"/>
                <a:ext cx="2490767" cy="553998"/>
              </a:xfrm>
              <a:prstGeom prst="rect">
                <a:avLst/>
              </a:prstGeom>
              <a:blipFill>
                <a:blip r:embed="rId13"/>
                <a:stretch>
                  <a:fillRect b="-549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ovéPole 38">
                <a:extLst>
                  <a:ext uri="{FF2B5EF4-FFF2-40B4-BE49-F238E27FC236}">
                    <a16:creationId xmlns:a16="http://schemas.microsoft.com/office/drawing/2014/main" id="{EB39B48A-9FAE-2DC4-DE54-C2310D38DCBD}"/>
                  </a:ext>
                </a:extLst>
              </p:cNvPr>
              <p:cNvSpPr txBox="1"/>
              <p:nvPr/>
            </p:nvSpPr>
            <p:spPr>
              <a:xfrm>
                <a:off x="8682139" y="4758089"/>
                <a:ext cx="2093235" cy="406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000" dirty="0"/>
                  <a:t>Průsečík obou paprsků – zeleného a modrého, je obrazem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10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sz="1000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p>
                        <m:r>
                          <a:rPr lang="cs-CZ" sz="1000">
                            <a:latin typeface="Cambria Math" panose="02040503050406030204" pitchFamily="18" charset="0"/>
                          </a:rPr>
                          <m:t>´</m:t>
                        </m:r>
                      </m:sup>
                    </m:sSup>
                  </m:oMath>
                </a14:m>
                <a:r>
                  <a:rPr lang="cs-CZ" sz="1000" dirty="0"/>
                  <a:t> bodu </a:t>
                </a:r>
                <a14:m>
                  <m:oMath xmlns:m="http://schemas.openxmlformats.org/officeDocument/2006/math">
                    <m:r>
                      <a:rPr lang="cs-CZ" sz="1000" dirty="0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endParaRPr lang="cs-CZ" sz="1000" dirty="0"/>
              </a:p>
            </p:txBody>
          </p:sp>
        </mc:Choice>
        <mc:Fallback xmlns="">
          <p:sp>
            <p:nvSpPr>
              <p:cNvPr id="39" name="TextovéPole 38">
                <a:extLst>
                  <a:ext uri="{FF2B5EF4-FFF2-40B4-BE49-F238E27FC236}">
                    <a16:creationId xmlns:a16="http://schemas.microsoft.com/office/drawing/2014/main" id="{EB39B48A-9FAE-2DC4-DE54-C2310D38DCB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82139" y="4758089"/>
                <a:ext cx="2093235" cy="406330"/>
              </a:xfrm>
              <a:prstGeom prst="rect">
                <a:avLst/>
              </a:prstGeom>
              <a:blipFill>
                <a:blip r:embed="rId14"/>
                <a:stretch>
                  <a:fillRect b="-909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1" name="Přímá spojnice se šipkou 50">
            <a:extLst>
              <a:ext uri="{FF2B5EF4-FFF2-40B4-BE49-F238E27FC236}">
                <a16:creationId xmlns:a16="http://schemas.microsoft.com/office/drawing/2014/main" id="{3152AB74-33B0-15C6-52B6-5381B4F55262}"/>
              </a:ext>
            </a:extLst>
          </p:cNvPr>
          <p:cNvCxnSpPr>
            <a:cxnSpLocks/>
            <a:stCxn id="12" idx="4"/>
          </p:cNvCxnSpPr>
          <p:nvPr/>
        </p:nvCxnSpPr>
        <p:spPr>
          <a:xfrm>
            <a:off x="2596550" y="2051312"/>
            <a:ext cx="6607835" cy="261712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ovéPole 54">
                <a:extLst>
                  <a:ext uri="{FF2B5EF4-FFF2-40B4-BE49-F238E27FC236}">
                    <a16:creationId xmlns:a16="http://schemas.microsoft.com/office/drawing/2014/main" id="{6AA3CB74-2A69-89C8-4A76-63DAA95C8AEC}"/>
                  </a:ext>
                </a:extLst>
              </p:cNvPr>
              <p:cNvSpPr txBox="1"/>
              <p:nvPr/>
            </p:nvSpPr>
            <p:spPr>
              <a:xfrm>
                <a:off x="7184576" y="2374228"/>
                <a:ext cx="3144416" cy="406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000" dirty="0"/>
                  <a:t>Paprsek vycházející z bodu </a:t>
                </a:r>
                <a14:m>
                  <m:oMath xmlns:m="http://schemas.openxmlformats.org/officeDocument/2006/math">
                    <m:r>
                      <a:rPr lang="cs-CZ" sz="1000" dirty="0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cs-CZ" sz="1000" dirty="0"/>
                  <a:t> </a:t>
                </a:r>
                <a:r>
                  <a:rPr lang="cs-CZ" sz="1000" dirty="0" err="1"/>
                  <a:t>a</a:t>
                </a:r>
                <a:r>
                  <a:rPr lang="cs-CZ" sz="1000" dirty="0"/>
                  <a:t> mířící do středu </a:t>
                </a:r>
                <a14:m>
                  <m:oMath xmlns:m="http://schemas.openxmlformats.org/officeDocument/2006/math">
                    <m:r>
                      <a:rPr lang="cs-CZ" sz="1000" dirty="0">
                        <a:latin typeface="Cambria Math" panose="02040503050406030204" pitchFamily="18" charset="0"/>
                      </a:rPr>
                      <m:t>𝑂</m:t>
                    </m:r>
                  </m:oMath>
                </a14:m>
                <a:r>
                  <a:rPr lang="cs-CZ" sz="1000" dirty="0"/>
                  <a:t> čočky nemění směr a prochází také obrazem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10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sz="1000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p>
                        <m:r>
                          <a:rPr lang="cs-CZ" sz="1000">
                            <a:latin typeface="Cambria Math" panose="02040503050406030204" pitchFamily="18" charset="0"/>
                          </a:rPr>
                          <m:t>´</m:t>
                        </m:r>
                      </m:sup>
                    </m:sSup>
                  </m:oMath>
                </a14:m>
                <a:r>
                  <a:rPr lang="cs-CZ" sz="1000" dirty="0"/>
                  <a:t> bodu </a:t>
                </a:r>
                <a14:m>
                  <m:oMath xmlns:m="http://schemas.openxmlformats.org/officeDocument/2006/math">
                    <m:r>
                      <a:rPr lang="cs-CZ" sz="1000" dirty="0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endParaRPr lang="cs-CZ" sz="1000" dirty="0"/>
              </a:p>
            </p:txBody>
          </p:sp>
        </mc:Choice>
        <mc:Fallback xmlns="">
          <p:sp>
            <p:nvSpPr>
              <p:cNvPr id="55" name="TextovéPole 54">
                <a:extLst>
                  <a:ext uri="{FF2B5EF4-FFF2-40B4-BE49-F238E27FC236}">
                    <a16:creationId xmlns:a16="http://schemas.microsoft.com/office/drawing/2014/main" id="{6AA3CB74-2A69-89C8-4A76-63DAA95C8AE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84576" y="2374228"/>
                <a:ext cx="3144416" cy="406330"/>
              </a:xfrm>
              <a:prstGeom prst="rect">
                <a:avLst/>
              </a:prstGeom>
              <a:blipFill>
                <a:blip r:embed="rId15"/>
                <a:stretch>
                  <a:fillRect b="-895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6" name="Šipka: dolů 55">
            <a:extLst>
              <a:ext uri="{FF2B5EF4-FFF2-40B4-BE49-F238E27FC236}">
                <a16:creationId xmlns:a16="http://schemas.microsoft.com/office/drawing/2014/main" id="{16481C36-80BC-2A2A-81E4-BA45D08BD380}"/>
              </a:ext>
            </a:extLst>
          </p:cNvPr>
          <p:cNvSpPr/>
          <p:nvPr/>
        </p:nvSpPr>
        <p:spPr>
          <a:xfrm rot="1619742">
            <a:off x="6947544" y="2761250"/>
            <a:ext cx="212221" cy="971442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15111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B32040B-0E92-35CD-FF5F-61A315C8A38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917" y="1218540"/>
            <a:ext cx="3809619" cy="145046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B892FA1C-8709-5EA3-7EEB-346722B973BD}"/>
                  </a:ext>
                </a:extLst>
              </p:cNvPr>
              <p:cNvSpPr txBox="1"/>
              <p:nvPr/>
            </p:nvSpPr>
            <p:spPr>
              <a:xfrm>
                <a:off x="403656" y="849208"/>
                <a:ext cx="447624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Předmět ve vzdálenosti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2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𝑓</m:t>
                    </m:r>
                  </m:oMath>
                </a14:m>
                <a:r>
                  <a:rPr lang="cs-CZ" dirty="0"/>
                  <a:t> od čočky (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=2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𝑓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B892FA1C-8709-5EA3-7EEB-346722B973B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3656" y="849208"/>
                <a:ext cx="4476242" cy="369332"/>
              </a:xfrm>
              <a:prstGeom prst="rect">
                <a:avLst/>
              </a:prstGeom>
              <a:blipFill>
                <a:blip r:embed="rId3"/>
                <a:stretch>
                  <a:fillRect l="-1088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ovéPole 4">
            <a:extLst>
              <a:ext uri="{FF2B5EF4-FFF2-40B4-BE49-F238E27FC236}">
                <a16:creationId xmlns:a16="http://schemas.microsoft.com/office/drawing/2014/main" id="{CE36CA45-55CF-BF65-ABB1-4981396F381E}"/>
              </a:ext>
            </a:extLst>
          </p:cNvPr>
          <p:cNvSpPr txBox="1"/>
          <p:nvPr/>
        </p:nvSpPr>
        <p:spPr>
          <a:xfrm>
            <a:off x="692917" y="2811029"/>
            <a:ext cx="38096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Obraz je skutečný, převrácený a stejně velký jako předmět.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F25B4B85-57C0-77BA-F349-503038C53C2E}"/>
                  </a:ext>
                </a:extLst>
              </p:cNvPr>
              <p:cNvSpPr txBox="1"/>
              <p:nvPr/>
            </p:nvSpPr>
            <p:spPr>
              <a:xfrm>
                <a:off x="3009123" y="186612"/>
                <a:ext cx="617375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Konstrukce obrazu pro různé vzdálenosti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𝒂</m:t>
                    </m:r>
                  </m:oMath>
                </a14:m>
                <a:r>
                  <a:rPr lang="cs-CZ" b="1" dirty="0"/>
                  <a:t> předmětu od čočky</a:t>
                </a:r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F25B4B85-57C0-77BA-F349-503038C53C2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09123" y="186612"/>
                <a:ext cx="6173755" cy="369332"/>
              </a:xfrm>
              <a:prstGeom prst="rect">
                <a:avLst/>
              </a:prstGeom>
              <a:blipFill>
                <a:blip r:embed="rId4"/>
                <a:stretch>
                  <a:fillRect l="-889" t="-10000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Obrázek 7">
            <a:extLst>
              <a:ext uri="{FF2B5EF4-FFF2-40B4-BE49-F238E27FC236}">
                <a16:creationId xmlns:a16="http://schemas.microsoft.com/office/drawing/2014/main" id="{3988FB72-6019-3C0C-7B8D-87A08392F01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849208"/>
            <a:ext cx="4408551" cy="2032254"/>
          </a:xfrm>
          <a:prstGeom prst="rect">
            <a:avLst/>
          </a:prstGeom>
        </p:spPr>
      </p:pic>
      <p:cxnSp>
        <p:nvCxnSpPr>
          <p:cNvPr id="10" name="Přímá spojnice se šipkou 9">
            <a:extLst>
              <a:ext uri="{FF2B5EF4-FFF2-40B4-BE49-F238E27FC236}">
                <a16:creationId xmlns:a16="http://schemas.microsoft.com/office/drawing/2014/main" id="{100165F4-A544-C82F-4F8D-2D994F185D59}"/>
              </a:ext>
            </a:extLst>
          </p:cNvPr>
          <p:cNvCxnSpPr>
            <a:cxnSpLocks/>
          </p:cNvCxnSpPr>
          <p:nvPr/>
        </p:nvCxnSpPr>
        <p:spPr>
          <a:xfrm>
            <a:off x="6503436" y="1604865"/>
            <a:ext cx="1567543" cy="1045480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vál 15">
            <a:extLst>
              <a:ext uri="{FF2B5EF4-FFF2-40B4-BE49-F238E27FC236}">
                <a16:creationId xmlns:a16="http://schemas.microsoft.com/office/drawing/2014/main" id="{538A3714-FAB8-C6AB-D8CF-76945A6391BC}"/>
              </a:ext>
            </a:extLst>
          </p:cNvPr>
          <p:cNvSpPr/>
          <p:nvPr/>
        </p:nvSpPr>
        <p:spPr>
          <a:xfrm>
            <a:off x="7128588" y="2015635"/>
            <a:ext cx="46653" cy="46653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DAF87A94-6797-3FE8-390E-1EAA43D3BB69}"/>
                  </a:ext>
                </a:extLst>
              </p:cNvPr>
              <p:cNvSpPr txBox="1"/>
              <p:nvPr/>
            </p:nvSpPr>
            <p:spPr>
              <a:xfrm>
                <a:off x="5497068" y="845482"/>
                <a:ext cx="629127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Předmět ve vzdálenosti větší než </a:t>
                </a:r>
                <a14:m>
                  <m:oMath xmlns:m="http://schemas.openxmlformats.org/officeDocument/2006/math"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𝑓</m:t>
                    </m:r>
                  </m:oMath>
                </a14:m>
                <a:r>
                  <a:rPr lang="cs-CZ" dirty="0"/>
                  <a:t> a menší než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2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𝑓</m:t>
                    </m:r>
                  </m:oMath>
                </a14:m>
                <a:r>
                  <a:rPr lang="cs-CZ" dirty="0"/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𝑓</m:t>
                        </m:r>
                        <m: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&gt;</m:t>
                        </m:r>
                        <m: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𝑎</m:t>
                        </m:r>
                        <m: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&gt;</m:t>
                        </m:r>
                        <m: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𝑓</m:t>
                        </m:r>
                      </m:e>
                    </m:d>
                  </m:oMath>
                </a14:m>
                <a:r>
                  <a:rPr lang="cs-CZ" dirty="0"/>
                  <a:t> </a:t>
                </a:r>
              </a:p>
            </p:txBody>
          </p:sp>
        </mc:Choice>
        <mc:Fallback xmlns="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DAF87A94-6797-3FE8-390E-1EAA43D3BB6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97068" y="845482"/>
                <a:ext cx="6291276" cy="369332"/>
              </a:xfrm>
              <a:prstGeom prst="rect">
                <a:avLst/>
              </a:prstGeom>
              <a:blipFill>
                <a:blip r:embed="rId6"/>
                <a:stretch>
                  <a:fillRect l="-872" t="-10000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ovéPole 17">
            <a:extLst>
              <a:ext uri="{FF2B5EF4-FFF2-40B4-BE49-F238E27FC236}">
                <a16:creationId xmlns:a16="http://schemas.microsoft.com/office/drawing/2014/main" id="{9919DB23-7656-7548-A7A4-6510BE7C8420}"/>
              </a:ext>
            </a:extLst>
          </p:cNvPr>
          <p:cNvSpPr txBox="1"/>
          <p:nvPr/>
        </p:nvSpPr>
        <p:spPr>
          <a:xfrm>
            <a:off x="6503436" y="2806158"/>
            <a:ext cx="40494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Obraz je skutečný, převrácený a zvětšený.</a:t>
            </a:r>
          </a:p>
        </p:txBody>
      </p:sp>
      <p:cxnSp>
        <p:nvCxnSpPr>
          <p:cNvPr id="24" name="Přímá spojnice 23">
            <a:extLst>
              <a:ext uri="{FF2B5EF4-FFF2-40B4-BE49-F238E27FC236}">
                <a16:creationId xmlns:a16="http://schemas.microsoft.com/office/drawing/2014/main" id="{082DD0C5-4404-981E-64DA-39FFCB304C59}"/>
              </a:ext>
            </a:extLst>
          </p:cNvPr>
          <p:cNvCxnSpPr/>
          <p:nvPr/>
        </p:nvCxnSpPr>
        <p:spPr>
          <a:xfrm flipV="1">
            <a:off x="0" y="3429000"/>
            <a:ext cx="12192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>
                <a:extLst>
                  <a:ext uri="{FF2B5EF4-FFF2-40B4-BE49-F238E27FC236}">
                    <a16:creationId xmlns:a16="http://schemas.microsoft.com/office/drawing/2014/main" id="{B0BBC7ED-0D4C-FDAC-C5D2-ADA1C675FB6F}"/>
                  </a:ext>
                </a:extLst>
              </p:cNvPr>
              <p:cNvSpPr txBox="1"/>
              <p:nvPr/>
            </p:nvSpPr>
            <p:spPr>
              <a:xfrm>
                <a:off x="317241" y="3601616"/>
                <a:ext cx="456265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Předmět v ohnisku čočky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</m:d>
                  </m:oMath>
                </a14:m>
                <a:r>
                  <a:rPr lang="cs-CZ" dirty="0"/>
                  <a:t> </a:t>
                </a:r>
              </a:p>
            </p:txBody>
          </p:sp>
        </mc:Choice>
        <mc:Fallback xmlns="">
          <p:sp>
            <p:nvSpPr>
              <p:cNvPr id="25" name="TextovéPole 24">
                <a:extLst>
                  <a:ext uri="{FF2B5EF4-FFF2-40B4-BE49-F238E27FC236}">
                    <a16:creationId xmlns:a16="http://schemas.microsoft.com/office/drawing/2014/main" id="{B0BBC7ED-0D4C-FDAC-C5D2-ADA1C675FB6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7241" y="3601616"/>
                <a:ext cx="4562657" cy="369332"/>
              </a:xfrm>
              <a:prstGeom prst="rect">
                <a:avLst/>
              </a:prstGeom>
              <a:blipFill>
                <a:blip r:embed="rId7"/>
                <a:stretch>
                  <a:fillRect l="-1068" t="-10000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7" name="Obrázek 26">
            <a:extLst>
              <a:ext uri="{FF2B5EF4-FFF2-40B4-BE49-F238E27FC236}">
                <a16:creationId xmlns:a16="http://schemas.microsoft.com/office/drawing/2014/main" id="{0BA6015C-E26E-B90C-D960-C577A25D85E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192" y="4115204"/>
            <a:ext cx="4779169" cy="1851660"/>
          </a:xfrm>
          <a:prstGeom prst="rect">
            <a:avLst/>
          </a:prstGeom>
        </p:spPr>
      </p:pic>
      <p:cxnSp>
        <p:nvCxnSpPr>
          <p:cNvPr id="29" name="Přímá spojnice se šipkou 28">
            <a:extLst>
              <a:ext uri="{FF2B5EF4-FFF2-40B4-BE49-F238E27FC236}">
                <a16:creationId xmlns:a16="http://schemas.microsoft.com/office/drawing/2014/main" id="{6072D4DF-1294-DBD5-A7A2-CE4D7E8692B7}"/>
              </a:ext>
            </a:extLst>
          </p:cNvPr>
          <p:cNvCxnSpPr/>
          <p:nvPr/>
        </p:nvCxnSpPr>
        <p:spPr>
          <a:xfrm>
            <a:off x="1464906" y="4572000"/>
            <a:ext cx="2472612" cy="1240971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ovéPole 30">
            <a:extLst>
              <a:ext uri="{FF2B5EF4-FFF2-40B4-BE49-F238E27FC236}">
                <a16:creationId xmlns:a16="http://schemas.microsoft.com/office/drawing/2014/main" id="{0816749F-0B5B-B556-6341-DF37B82A5925}"/>
              </a:ext>
            </a:extLst>
          </p:cNvPr>
          <p:cNvSpPr txBox="1"/>
          <p:nvPr/>
        </p:nvSpPr>
        <p:spPr>
          <a:xfrm>
            <a:off x="692917" y="6008792"/>
            <a:ext cx="27594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Obraz leží v nekonečnu</a:t>
            </a:r>
          </a:p>
        </p:txBody>
      </p:sp>
      <p:pic>
        <p:nvPicPr>
          <p:cNvPr id="33" name="Obrázek 32">
            <a:extLst>
              <a:ext uri="{FF2B5EF4-FFF2-40B4-BE49-F238E27FC236}">
                <a16:creationId xmlns:a16="http://schemas.microsoft.com/office/drawing/2014/main" id="{3FBC9C2F-EB08-E6DC-9C1E-2724E41FC29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3382" y="3993284"/>
            <a:ext cx="3834765" cy="2095500"/>
          </a:xfrm>
          <a:prstGeom prst="rect">
            <a:avLst/>
          </a:prstGeom>
        </p:spPr>
      </p:pic>
      <p:sp>
        <p:nvSpPr>
          <p:cNvPr id="35" name="TextovéPole 34">
            <a:extLst>
              <a:ext uri="{FF2B5EF4-FFF2-40B4-BE49-F238E27FC236}">
                <a16:creationId xmlns:a16="http://schemas.microsoft.com/office/drawing/2014/main" id="{610D9B32-79D6-4E10-6E2B-3AB0AE202EF2}"/>
              </a:ext>
            </a:extLst>
          </p:cNvPr>
          <p:cNvSpPr txBox="1"/>
          <p:nvPr/>
        </p:nvSpPr>
        <p:spPr>
          <a:xfrm>
            <a:off x="6252960" y="3601616"/>
            <a:ext cx="56217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Předmět ve vzdálenosti menší než je ohnisková vzdálenost</a:t>
            </a:r>
          </a:p>
        </p:txBody>
      </p:sp>
      <p:sp>
        <p:nvSpPr>
          <p:cNvPr id="36" name="TextovéPole 35">
            <a:extLst>
              <a:ext uri="{FF2B5EF4-FFF2-40B4-BE49-F238E27FC236}">
                <a16:creationId xmlns:a16="http://schemas.microsoft.com/office/drawing/2014/main" id="{910CCBAB-EFC6-97B8-D304-660E2422164F}"/>
              </a:ext>
            </a:extLst>
          </p:cNvPr>
          <p:cNvSpPr txBox="1"/>
          <p:nvPr/>
        </p:nvSpPr>
        <p:spPr>
          <a:xfrm>
            <a:off x="6606073" y="6288833"/>
            <a:ext cx="457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Obraz je neskutečný, přímý a zvětšený</a:t>
            </a:r>
          </a:p>
        </p:txBody>
      </p:sp>
      <p:sp>
        <p:nvSpPr>
          <p:cNvPr id="37" name="TextovéPole 36">
            <a:extLst>
              <a:ext uri="{FF2B5EF4-FFF2-40B4-BE49-F238E27FC236}">
                <a16:creationId xmlns:a16="http://schemas.microsoft.com/office/drawing/2014/main" id="{1B21806E-0ADC-5E3F-31A6-1D2FDE958FCE}"/>
              </a:ext>
            </a:extLst>
          </p:cNvPr>
          <p:cNvSpPr txBox="1"/>
          <p:nvPr/>
        </p:nvSpPr>
        <p:spPr>
          <a:xfrm>
            <a:off x="10887083" y="6288833"/>
            <a:ext cx="122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hlinkClick r:id="rId10"/>
              </a:rPr>
              <a:t>Animace 1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ovéPole 37">
                <a:extLst>
                  <a:ext uri="{FF2B5EF4-FFF2-40B4-BE49-F238E27FC236}">
                    <a16:creationId xmlns:a16="http://schemas.microsoft.com/office/drawing/2014/main" id="{49CBBAAF-4186-5CC5-0BDB-762C78EFC7CF}"/>
                  </a:ext>
                </a:extLst>
              </p:cNvPr>
              <p:cNvSpPr txBox="1"/>
              <p:nvPr/>
            </p:nvSpPr>
            <p:spPr>
              <a:xfrm>
                <a:off x="7781731" y="4515492"/>
                <a:ext cx="289248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400" i="1" dirty="0" smtClean="0">
                          <a:latin typeface="Cambria Math" panose="02040503050406030204" pitchFamily="18" charset="0"/>
                        </a:rPr>
                        <m:t>𝑎</m:t>
                      </m:r>
                    </m:oMath>
                  </m:oMathPara>
                </a14:m>
                <a:endParaRPr lang="cs-CZ" sz="1400" dirty="0"/>
              </a:p>
            </p:txBody>
          </p:sp>
        </mc:Choice>
        <mc:Fallback xmlns="">
          <p:sp>
            <p:nvSpPr>
              <p:cNvPr id="38" name="TextovéPole 37">
                <a:extLst>
                  <a:ext uri="{FF2B5EF4-FFF2-40B4-BE49-F238E27FC236}">
                    <a16:creationId xmlns:a16="http://schemas.microsoft.com/office/drawing/2014/main" id="{49CBBAAF-4186-5CC5-0BDB-762C78EFC7C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81731" y="4515492"/>
                <a:ext cx="289248" cy="307777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9" name="Obrázek 38">
            <a:hlinkClick r:id="rId12" action="ppaction://hlinksldjump"/>
            <a:extLst>
              <a:ext uri="{FF2B5EF4-FFF2-40B4-BE49-F238E27FC236}">
                <a16:creationId xmlns:a16="http://schemas.microsoft.com/office/drawing/2014/main" id="{6466A6EE-0652-86FD-EC56-0AAA73B11347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5928" y="5523458"/>
            <a:ext cx="793115" cy="1147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7740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0625956" y="851338"/>
            <a:ext cx="1224000" cy="367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hlinkClick r:id="rId2"/>
              </a:rPr>
              <a:t>Animace 2</a:t>
            </a:r>
            <a:endParaRPr lang="cs-CZ" dirty="0"/>
          </a:p>
        </p:txBody>
      </p:sp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A3404EBC-3907-DBE0-6BE8-D4903F440217}"/>
              </a:ext>
            </a:extLst>
          </p:cNvPr>
          <p:cNvCxnSpPr/>
          <p:nvPr/>
        </p:nvCxnSpPr>
        <p:spPr>
          <a:xfrm flipV="1">
            <a:off x="1046136" y="3429000"/>
            <a:ext cx="8702298" cy="0"/>
          </a:xfrm>
          <a:prstGeom prst="line">
            <a:avLst/>
          </a:prstGeom>
          <a:ln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Přímá spojnice 6">
            <a:extLst>
              <a:ext uri="{FF2B5EF4-FFF2-40B4-BE49-F238E27FC236}">
                <a16:creationId xmlns:a16="http://schemas.microsoft.com/office/drawing/2014/main" id="{E4B29F30-CD2D-49C7-7F53-FF23A2F7D387}"/>
              </a:ext>
            </a:extLst>
          </p:cNvPr>
          <p:cNvCxnSpPr>
            <a:cxnSpLocks/>
          </p:cNvCxnSpPr>
          <p:nvPr/>
        </p:nvCxnSpPr>
        <p:spPr>
          <a:xfrm rot="16200000" flipV="1">
            <a:off x="4296000" y="3498482"/>
            <a:ext cx="3600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DB5A5A01-2B9F-F7CD-BA44-679DD15E8E4B}"/>
              </a:ext>
            </a:extLst>
          </p:cNvPr>
          <p:cNvCxnSpPr/>
          <p:nvPr/>
        </p:nvCxnSpPr>
        <p:spPr>
          <a:xfrm flipH="1" flipV="1">
            <a:off x="5920353" y="1418095"/>
            <a:ext cx="167898" cy="28038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>
            <a:extLst>
              <a:ext uri="{FF2B5EF4-FFF2-40B4-BE49-F238E27FC236}">
                <a16:creationId xmlns:a16="http://schemas.microsoft.com/office/drawing/2014/main" id="{F71BD862-D7B7-7999-6585-638AE5F504E8}"/>
              </a:ext>
            </a:extLst>
          </p:cNvPr>
          <p:cNvCxnSpPr/>
          <p:nvPr/>
        </p:nvCxnSpPr>
        <p:spPr>
          <a:xfrm flipH="1" flipV="1">
            <a:off x="6096000" y="5298482"/>
            <a:ext cx="167898" cy="28038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>
            <a:extLst>
              <a:ext uri="{FF2B5EF4-FFF2-40B4-BE49-F238E27FC236}">
                <a16:creationId xmlns:a16="http://schemas.microsoft.com/office/drawing/2014/main" id="{95362364-861A-1219-66D0-B215E6839897}"/>
              </a:ext>
            </a:extLst>
          </p:cNvPr>
          <p:cNvCxnSpPr>
            <a:cxnSpLocks/>
          </p:cNvCxnSpPr>
          <p:nvPr/>
        </p:nvCxnSpPr>
        <p:spPr>
          <a:xfrm flipV="1">
            <a:off x="6096000" y="1418095"/>
            <a:ext cx="142855" cy="29588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>
            <a:extLst>
              <a:ext uri="{FF2B5EF4-FFF2-40B4-BE49-F238E27FC236}">
                <a16:creationId xmlns:a16="http://schemas.microsoft.com/office/drawing/2014/main" id="{B8E0484E-3B31-ED4F-7BC5-E3FF5FA053A7}"/>
              </a:ext>
            </a:extLst>
          </p:cNvPr>
          <p:cNvCxnSpPr>
            <a:cxnSpLocks/>
          </p:cNvCxnSpPr>
          <p:nvPr/>
        </p:nvCxnSpPr>
        <p:spPr>
          <a:xfrm flipV="1">
            <a:off x="5920353" y="5306939"/>
            <a:ext cx="175646" cy="28422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Šipka: dolů 15">
            <a:extLst>
              <a:ext uri="{FF2B5EF4-FFF2-40B4-BE49-F238E27FC236}">
                <a16:creationId xmlns:a16="http://schemas.microsoft.com/office/drawing/2014/main" id="{EF03E099-CA53-380B-A081-31A1DEFD93C3}"/>
              </a:ext>
            </a:extLst>
          </p:cNvPr>
          <p:cNvSpPr/>
          <p:nvPr/>
        </p:nvSpPr>
        <p:spPr>
          <a:xfrm rot="10800000">
            <a:off x="1991531" y="2557220"/>
            <a:ext cx="216000" cy="871778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>
            <a:extLst>
              <a:ext uri="{FF2B5EF4-FFF2-40B4-BE49-F238E27FC236}">
                <a16:creationId xmlns:a16="http://schemas.microsoft.com/office/drawing/2014/main" id="{083549E5-DF80-3722-57BD-C159514D84E2}"/>
              </a:ext>
            </a:extLst>
          </p:cNvPr>
          <p:cNvSpPr/>
          <p:nvPr/>
        </p:nvSpPr>
        <p:spPr>
          <a:xfrm>
            <a:off x="4624692" y="3406139"/>
            <a:ext cx="45719" cy="45719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vál 19">
            <a:extLst>
              <a:ext uri="{FF2B5EF4-FFF2-40B4-BE49-F238E27FC236}">
                <a16:creationId xmlns:a16="http://schemas.microsoft.com/office/drawing/2014/main" id="{ABFF0670-4248-DD97-D31A-79F86468D6D1}"/>
              </a:ext>
            </a:extLst>
          </p:cNvPr>
          <p:cNvSpPr/>
          <p:nvPr/>
        </p:nvSpPr>
        <p:spPr>
          <a:xfrm>
            <a:off x="3190188" y="3406139"/>
            <a:ext cx="45719" cy="45719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vál 20">
            <a:extLst>
              <a:ext uri="{FF2B5EF4-FFF2-40B4-BE49-F238E27FC236}">
                <a16:creationId xmlns:a16="http://schemas.microsoft.com/office/drawing/2014/main" id="{B95AF27C-FC96-92C0-5806-346903B5EF29}"/>
              </a:ext>
            </a:extLst>
          </p:cNvPr>
          <p:cNvSpPr/>
          <p:nvPr/>
        </p:nvSpPr>
        <p:spPr>
          <a:xfrm>
            <a:off x="7490980" y="3418022"/>
            <a:ext cx="45719" cy="45719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vál 21">
            <a:extLst>
              <a:ext uri="{FF2B5EF4-FFF2-40B4-BE49-F238E27FC236}">
                <a16:creationId xmlns:a16="http://schemas.microsoft.com/office/drawing/2014/main" id="{D4325FB7-D92A-26AA-069C-178C2B3CBB27}"/>
              </a:ext>
            </a:extLst>
          </p:cNvPr>
          <p:cNvSpPr/>
          <p:nvPr/>
        </p:nvSpPr>
        <p:spPr>
          <a:xfrm>
            <a:off x="8954539" y="3406139"/>
            <a:ext cx="45719" cy="45719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>
                <a:extLst>
                  <a:ext uri="{FF2B5EF4-FFF2-40B4-BE49-F238E27FC236}">
                    <a16:creationId xmlns:a16="http://schemas.microsoft.com/office/drawing/2014/main" id="{6012E325-B816-AE85-F888-2B5F1FBF37C8}"/>
                  </a:ext>
                </a:extLst>
              </p:cNvPr>
              <p:cNvSpPr txBox="1"/>
              <p:nvPr/>
            </p:nvSpPr>
            <p:spPr>
              <a:xfrm>
                <a:off x="4472577" y="3461544"/>
                <a:ext cx="18326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3" name="TextovéPole 22">
                <a:extLst>
                  <a:ext uri="{FF2B5EF4-FFF2-40B4-BE49-F238E27FC236}">
                    <a16:creationId xmlns:a16="http://schemas.microsoft.com/office/drawing/2014/main" id="{6012E325-B816-AE85-F888-2B5F1FBF37C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72577" y="3461544"/>
                <a:ext cx="183262" cy="369332"/>
              </a:xfrm>
              <a:prstGeom prst="rect">
                <a:avLst/>
              </a:prstGeom>
              <a:blipFill>
                <a:blip r:embed="rId3"/>
                <a:stretch>
                  <a:fillRect r="-9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>
                <a:extLst>
                  <a:ext uri="{FF2B5EF4-FFF2-40B4-BE49-F238E27FC236}">
                    <a16:creationId xmlns:a16="http://schemas.microsoft.com/office/drawing/2014/main" id="{8CA425CD-B529-DBAE-9DD4-DB703458FC12}"/>
                  </a:ext>
                </a:extLst>
              </p:cNvPr>
              <p:cNvSpPr txBox="1"/>
              <p:nvPr/>
            </p:nvSpPr>
            <p:spPr>
              <a:xfrm>
                <a:off x="7374833" y="3423823"/>
                <a:ext cx="18326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4" name="TextovéPole 23">
                <a:extLst>
                  <a:ext uri="{FF2B5EF4-FFF2-40B4-BE49-F238E27FC236}">
                    <a16:creationId xmlns:a16="http://schemas.microsoft.com/office/drawing/2014/main" id="{8CA425CD-B529-DBAE-9DD4-DB703458FC1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74833" y="3423823"/>
                <a:ext cx="183262" cy="369332"/>
              </a:xfrm>
              <a:prstGeom prst="rect">
                <a:avLst/>
              </a:prstGeom>
              <a:blipFill>
                <a:blip r:embed="rId4"/>
                <a:stretch>
                  <a:fillRect r="-9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>
                <a:extLst>
                  <a:ext uri="{FF2B5EF4-FFF2-40B4-BE49-F238E27FC236}">
                    <a16:creationId xmlns:a16="http://schemas.microsoft.com/office/drawing/2014/main" id="{E9188D2C-C71E-E89B-F6BD-D3B42A70989C}"/>
                  </a:ext>
                </a:extLst>
              </p:cNvPr>
              <p:cNvSpPr txBox="1"/>
              <p:nvPr/>
            </p:nvSpPr>
            <p:spPr>
              <a:xfrm>
                <a:off x="3045585" y="3461544"/>
                <a:ext cx="3254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5" name="TextovéPole 24">
                <a:extLst>
                  <a:ext uri="{FF2B5EF4-FFF2-40B4-BE49-F238E27FC236}">
                    <a16:creationId xmlns:a16="http://schemas.microsoft.com/office/drawing/2014/main" id="{E9188D2C-C71E-E89B-F6BD-D3B42A70989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5585" y="3461544"/>
                <a:ext cx="325464" cy="369332"/>
              </a:xfrm>
              <a:prstGeom prst="rect">
                <a:avLst/>
              </a:prstGeom>
              <a:blipFill>
                <a:blip r:embed="rId5"/>
                <a:stretch>
                  <a:fillRect r="-754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>
                <a:extLst>
                  <a:ext uri="{FF2B5EF4-FFF2-40B4-BE49-F238E27FC236}">
                    <a16:creationId xmlns:a16="http://schemas.microsoft.com/office/drawing/2014/main" id="{A6F64B83-070D-637B-30B1-6E049667D298}"/>
                  </a:ext>
                </a:extLst>
              </p:cNvPr>
              <p:cNvSpPr txBox="1"/>
              <p:nvPr/>
            </p:nvSpPr>
            <p:spPr>
              <a:xfrm>
                <a:off x="8834193" y="3456812"/>
                <a:ext cx="3254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6" name="TextovéPole 25">
                <a:extLst>
                  <a:ext uri="{FF2B5EF4-FFF2-40B4-BE49-F238E27FC236}">
                    <a16:creationId xmlns:a16="http://schemas.microsoft.com/office/drawing/2014/main" id="{A6F64B83-070D-637B-30B1-6E049667D29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34193" y="3456812"/>
                <a:ext cx="325464" cy="369332"/>
              </a:xfrm>
              <a:prstGeom prst="rect">
                <a:avLst/>
              </a:prstGeom>
              <a:blipFill>
                <a:blip r:embed="rId6"/>
                <a:stretch>
                  <a:fillRect r="-740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8" name="Přímá spojnice 27">
            <a:extLst>
              <a:ext uri="{FF2B5EF4-FFF2-40B4-BE49-F238E27FC236}">
                <a16:creationId xmlns:a16="http://schemas.microsoft.com/office/drawing/2014/main" id="{E79BF65C-61C4-DFB9-7AED-0DB6845BB804}"/>
              </a:ext>
            </a:extLst>
          </p:cNvPr>
          <p:cNvCxnSpPr>
            <a:stCxn id="16" idx="2"/>
          </p:cNvCxnSpPr>
          <p:nvPr/>
        </p:nvCxnSpPr>
        <p:spPr>
          <a:xfrm>
            <a:off x="2099531" y="2557220"/>
            <a:ext cx="3988720" cy="0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>
            <a:extLst>
              <a:ext uri="{FF2B5EF4-FFF2-40B4-BE49-F238E27FC236}">
                <a16:creationId xmlns:a16="http://schemas.microsoft.com/office/drawing/2014/main" id="{DE683E1E-45D1-4920-B202-04E5D07E3F3F}"/>
              </a:ext>
            </a:extLst>
          </p:cNvPr>
          <p:cNvCxnSpPr>
            <a:cxnSpLocks/>
          </p:cNvCxnSpPr>
          <p:nvPr/>
        </p:nvCxnSpPr>
        <p:spPr>
          <a:xfrm flipV="1">
            <a:off x="4680488" y="2566647"/>
            <a:ext cx="1407763" cy="858124"/>
          </a:xfrm>
          <a:prstGeom prst="line">
            <a:avLst/>
          </a:prstGeom>
          <a:ln w="28575">
            <a:solidFill>
              <a:srgbClr val="00B05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se šipkou 33">
            <a:extLst>
              <a:ext uri="{FF2B5EF4-FFF2-40B4-BE49-F238E27FC236}">
                <a16:creationId xmlns:a16="http://schemas.microsoft.com/office/drawing/2014/main" id="{C6A92309-F729-A159-E4A8-7F3F05DC3E4F}"/>
              </a:ext>
            </a:extLst>
          </p:cNvPr>
          <p:cNvCxnSpPr/>
          <p:nvPr/>
        </p:nvCxnSpPr>
        <p:spPr>
          <a:xfrm flipV="1">
            <a:off x="6096645" y="899871"/>
            <a:ext cx="2820692" cy="1658319"/>
          </a:xfrm>
          <a:prstGeom prst="straightConnector1">
            <a:avLst/>
          </a:prstGeom>
          <a:ln w="28575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se šipkou 35">
            <a:extLst>
              <a:ext uri="{FF2B5EF4-FFF2-40B4-BE49-F238E27FC236}">
                <a16:creationId xmlns:a16="http://schemas.microsoft.com/office/drawing/2014/main" id="{E2C6D643-6A58-55F9-CD65-0D1082C809B3}"/>
              </a:ext>
            </a:extLst>
          </p:cNvPr>
          <p:cNvCxnSpPr>
            <a:stCxn id="16" idx="2"/>
          </p:cNvCxnSpPr>
          <p:nvPr/>
        </p:nvCxnSpPr>
        <p:spPr>
          <a:xfrm>
            <a:off x="2099531" y="2557220"/>
            <a:ext cx="7563662" cy="1666068"/>
          </a:xfrm>
          <a:prstGeom prst="straightConnector1">
            <a:avLst/>
          </a:prstGeom>
          <a:ln w="28575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Šipka: dolů 36">
            <a:extLst>
              <a:ext uri="{FF2B5EF4-FFF2-40B4-BE49-F238E27FC236}">
                <a16:creationId xmlns:a16="http://schemas.microsoft.com/office/drawing/2014/main" id="{29DAF905-032D-E9B5-BA1C-BE2419794561}"/>
              </a:ext>
            </a:extLst>
          </p:cNvPr>
          <p:cNvSpPr/>
          <p:nvPr/>
        </p:nvSpPr>
        <p:spPr>
          <a:xfrm rot="10800000">
            <a:off x="4979198" y="3201291"/>
            <a:ext cx="197032" cy="248216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TextovéPole 37">
            <a:extLst>
              <a:ext uri="{FF2B5EF4-FFF2-40B4-BE49-F238E27FC236}">
                <a16:creationId xmlns:a16="http://schemas.microsoft.com/office/drawing/2014/main" id="{DEDD169D-3765-A787-9D47-9A9E929B722B}"/>
              </a:ext>
            </a:extLst>
          </p:cNvPr>
          <p:cNvSpPr txBox="1"/>
          <p:nvPr/>
        </p:nvSpPr>
        <p:spPr>
          <a:xfrm>
            <a:off x="505419" y="5512914"/>
            <a:ext cx="44712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 startAt="3"/>
            </a:pPr>
            <a:r>
              <a:rPr lang="cs-CZ" b="1" dirty="0">
                <a:solidFill>
                  <a:schemeClr val="accent4">
                    <a:lumMod val="50000"/>
                  </a:schemeClr>
                </a:solidFill>
              </a:rPr>
              <a:t>Paprsek</a:t>
            </a:r>
            <a:r>
              <a:rPr lang="cs-CZ" dirty="0"/>
              <a:t> směřující do ohniska za čočkou po průchodu čočkou je rovnoběžný s osou</a:t>
            </a:r>
          </a:p>
        </p:txBody>
      </p:sp>
      <p:grpSp>
        <p:nvGrpSpPr>
          <p:cNvPr id="63" name="Skupina 62">
            <a:extLst>
              <a:ext uri="{FF2B5EF4-FFF2-40B4-BE49-F238E27FC236}">
                <a16:creationId xmlns:a16="http://schemas.microsoft.com/office/drawing/2014/main" id="{3BC9966D-ED0A-47F2-3EA5-DEC198F8F58E}"/>
              </a:ext>
            </a:extLst>
          </p:cNvPr>
          <p:cNvGrpSpPr/>
          <p:nvPr/>
        </p:nvGrpSpPr>
        <p:grpSpPr>
          <a:xfrm>
            <a:off x="3576970" y="2108173"/>
            <a:ext cx="383197" cy="383197"/>
            <a:chOff x="3576970" y="2108173"/>
            <a:chExt cx="383197" cy="383197"/>
          </a:xfrm>
        </p:grpSpPr>
        <p:sp>
          <p:nvSpPr>
            <p:cNvPr id="40" name="Ovál 39">
              <a:extLst>
                <a:ext uri="{FF2B5EF4-FFF2-40B4-BE49-F238E27FC236}">
                  <a16:creationId xmlns:a16="http://schemas.microsoft.com/office/drawing/2014/main" id="{E46C5004-2121-9DAA-144C-EA54D66E24E3}"/>
                </a:ext>
              </a:extLst>
            </p:cNvPr>
            <p:cNvSpPr/>
            <p:nvPr/>
          </p:nvSpPr>
          <p:spPr>
            <a:xfrm>
              <a:off x="3576970" y="2108173"/>
              <a:ext cx="383197" cy="383197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1" name="TextovéPole 40">
              <a:extLst>
                <a:ext uri="{FF2B5EF4-FFF2-40B4-BE49-F238E27FC236}">
                  <a16:creationId xmlns:a16="http://schemas.microsoft.com/office/drawing/2014/main" id="{66C9D760-25DA-35B4-60AD-2456AEDB2035}"/>
                </a:ext>
              </a:extLst>
            </p:cNvPr>
            <p:cNvSpPr txBox="1"/>
            <p:nvPr/>
          </p:nvSpPr>
          <p:spPr>
            <a:xfrm>
              <a:off x="3611207" y="2115924"/>
              <a:ext cx="17823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1</a:t>
              </a:r>
            </a:p>
          </p:txBody>
        </p:sp>
      </p:grpSp>
      <p:grpSp>
        <p:nvGrpSpPr>
          <p:cNvPr id="64" name="Skupina 63">
            <a:extLst>
              <a:ext uri="{FF2B5EF4-FFF2-40B4-BE49-F238E27FC236}">
                <a16:creationId xmlns:a16="http://schemas.microsoft.com/office/drawing/2014/main" id="{A90D3830-5FF4-B5FB-9011-908AB722B66D}"/>
              </a:ext>
            </a:extLst>
          </p:cNvPr>
          <p:cNvGrpSpPr/>
          <p:nvPr/>
        </p:nvGrpSpPr>
        <p:grpSpPr>
          <a:xfrm>
            <a:off x="6950474" y="1433593"/>
            <a:ext cx="383197" cy="383197"/>
            <a:chOff x="6950474" y="1433593"/>
            <a:chExt cx="383197" cy="383197"/>
          </a:xfrm>
        </p:grpSpPr>
        <p:sp>
          <p:nvSpPr>
            <p:cNvPr id="42" name="Ovál 41">
              <a:extLst>
                <a:ext uri="{FF2B5EF4-FFF2-40B4-BE49-F238E27FC236}">
                  <a16:creationId xmlns:a16="http://schemas.microsoft.com/office/drawing/2014/main" id="{540A3F52-34A3-1C27-B74F-C1D76C2125C0}"/>
                </a:ext>
              </a:extLst>
            </p:cNvPr>
            <p:cNvSpPr/>
            <p:nvPr/>
          </p:nvSpPr>
          <p:spPr>
            <a:xfrm>
              <a:off x="6950474" y="1433593"/>
              <a:ext cx="383197" cy="383197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3" name="TextovéPole 42">
              <a:extLst>
                <a:ext uri="{FF2B5EF4-FFF2-40B4-BE49-F238E27FC236}">
                  <a16:creationId xmlns:a16="http://schemas.microsoft.com/office/drawing/2014/main" id="{43D84E4F-E552-44B9-24CB-0612BFD6F94D}"/>
                </a:ext>
              </a:extLst>
            </p:cNvPr>
            <p:cNvSpPr txBox="1"/>
            <p:nvPr/>
          </p:nvSpPr>
          <p:spPr>
            <a:xfrm>
              <a:off x="6984711" y="1441344"/>
              <a:ext cx="17823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1</a:t>
              </a:r>
            </a:p>
          </p:txBody>
        </p:sp>
      </p:grpSp>
      <p:grpSp>
        <p:nvGrpSpPr>
          <p:cNvPr id="66" name="Skupina 65">
            <a:extLst>
              <a:ext uri="{FF2B5EF4-FFF2-40B4-BE49-F238E27FC236}">
                <a16:creationId xmlns:a16="http://schemas.microsoft.com/office/drawing/2014/main" id="{B5974CF8-6E66-A19D-B11F-13AE3EB8CA11}"/>
              </a:ext>
            </a:extLst>
          </p:cNvPr>
          <p:cNvGrpSpPr/>
          <p:nvPr/>
        </p:nvGrpSpPr>
        <p:grpSpPr>
          <a:xfrm>
            <a:off x="3392057" y="2944719"/>
            <a:ext cx="383197" cy="383197"/>
            <a:chOff x="3392057" y="2944719"/>
            <a:chExt cx="383197" cy="383197"/>
          </a:xfrm>
        </p:grpSpPr>
        <p:sp>
          <p:nvSpPr>
            <p:cNvPr id="44" name="Ovál 43">
              <a:extLst>
                <a:ext uri="{FF2B5EF4-FFF2-40B4-BE49-F238E27FC236}">
                  <a16:creationId xmlns:a16="http://schemas.microsoft.com/office/drawing/2014/main" id="{69D4150C-9A06-1359-51D7-F3D49A3C76C1}"/>
                </a:ext>
              </a:extLst>
            </p:cNvPr>
            <p:cNvSpPr/>
            <p:nvPr/>
          </p:nvSpPr>
          <p:spPr>
            <a:xfrm>
              <a:off x="3392057" y="2944719"/>
              <a:ext cx="383197" cy="383197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5" name="TextovéPole 44">
              <a:extLst>
                <a:ext uri="{FF2B5EF4-FFF2-40B4-BE49-F238E27FC236}">
                  <a16:creationId xmlns:a16="http://schemas.microsoft.com/office/drawing/2014/main" id="{B79D381A-6FB3-FE3B-1019-9821C1EFD4FE}"/>
                </a:ext>
              </a:extLst>
            </p:cNvPr>
            <p:cNvSpPr txBox="1"/>
            <p:nvPr/>
          </p:nvSpPr>
          <p:spPr>
            <a:xfrm>
              <a:off x="3426294" y="2952470"/>
              <a:ext cx="17823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2</a:t>
              </a:r>
            </a:p>
          </p:txBody>
        </p:sp>
      </p:grpSp>
      <p:cxnSp>
        <p:nvCxnSpPr>
          <p:cNvPr id="49" name="Přímá spojnice 48">
            <a:extLst>
              <a:ext uri="{FF2B5EF4-FFF2-40B4-BE49-F238E27FC236}">
                <a16:creationId xmlns:a16="http://schemas.microsoft.com/office/drawing/2014/main" id="{AC3D2F72-4A23-4ABE-8682-B8EE26C11C3E}"/>
              </a:ext>
            </a:extLst>
          </p:cNvPr>
          <p:cNvCxnSpPr>
            <a:cxnSpLocks/>
          </p:cNvCxnSpPr>
          <p:nvPr/>
        </p:nvCxnSpPr>
        <p:spPr>
          <a:xfrm>
            <a:off x="5088975" y="3226292"/>
            <a:ext cx="1008000" cy="0"/>
          </a:xfrm>
          <a:prstGeom prst="line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nice 51">
            <a:extLst>
              <a:ext uri="{FF2B5EF4-FFF2-40B4-BE49-F238E27FC236}">
                <a16:creationId xmlns:a16="http://schemas.microsoft.com/office/drawing/2014/main" id="{651A9DB0-6AFF-E01C-4487-92412F9B21D6}"/>
              </a:ext>
            </a:extLst>
          </p:cNvPr>
          <p:cNvCxnSpPr>
            <a:cxnSpLocks/>
          </p:cNvCxnSpPr>
          <p:nvPr/>
        </p:nvCxnSpPr>
        <p:spPr>
          <a:xfrm>
            <a:off x="6088251" y="3216478"/>
            <a:ext cx="2407403" cy="392011"/>
          </a:xfrm>
          <a:prstGeom prst="line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nice se šipkou 53">
            <a:extLst>
              <a:ext uri="{FF2B5EF4-FFF2-40B4-BE49-F238E27FC236}">
                <a16:creationId xmlns:a16="http://schemas.microsoft.com/office/drawing/2014/main" id="{7EB291EF-8121-193A-72DE-18DFC7EBD4D6}"/>
              </a:ext>
            </a:extLst>
          </p:cNvPr>
          <p:cNvCxnSpPr>
            <a:cxnSpLocks/>
          </p:cNvCxnSpPr>
          <p:nvPr/>
        </p:nvCxnSpPr>
        <p:spPr>
          <a:xfrm flipV="1">
            <a:off x="6085900" y="3215509"/>
            <a:ext cx="3848514" cy="9386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Přímá spojnice 57">
            <a:extLst>
              <a:ext uri="{FF2B5EF4-FFF2-40B4-BE49-F238E27FC236}">
                <a16:creationId xmlns:a16="http://schemas.microsoft.com/office/drawing/2014/main" id="{F7333189-1BC1-2B47-A4D3-17011DF0FBAA}"/>
              </a:ext>
            </a:extLst>
          </p:cNvPr>
          <p:cNvCxnSpPr>
            <a:cxnSpLocks/>
          </p:cNvCxnSpPr>
          <p:nvPr/>
        </p:nvCxnSpPr>
        <p:spPr>
          <a:xfrm>
            <a:off x="2098888" y="2572718"/>
            <a:ext cx="3996468" cy="658289"/>
          </a:xfrm>
          <a:prstGeom prst="line">
            <a:avLst/>
          </a:prstGeom>
          <a:ln w="28575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5" name="Skupina 64">
            <a:extLst>
              <a:ext uri="{FF2B5EF4-FFF2-40B4-BE49-F238E27FC236}">
                <a16:creationId xmlns:a16="http://schemas.microsoft.com/office/drawing/2014/main" id="{985A969A-B631-C374-4974-4D0D79002991}"/>
              </a:ext>
            </a:extLst>
          </p:cNvPr>
          <p:cNvGrpSpPr/>
          <p:nvPr/>
        </p:nvGrpSpPr>
        <p:grpSpPr>
          <a:xfrm>
            <a:off x="4705778" y="2613113"/>
            <a:ext cx="383197" cy="383197"/>
            <a:chOff x="4705778" y="2613113"/>
            <a:chExt cx="383197" cy="383197"/>
          </a:xfrm>
        </p:grpSpPr>
        <p:sp>
          <p:nvSpPr>
            <p:cNvPr id="59" name="Ovál 58">
              <a:extLst>
                <a:ext uri="{FF2B5EF4-FFF2-40B4-BE49-F238E27FC236}">
                  <a16:creationId xmlns:a16="http://schemas.microsoft.com/office/drawing/2014/main" id="{24B92A78-5C1E-31F2-BAB2-F83F56A05411}"/>
                </a:ext>
              </a:extLst>
            </p:cNvPr>
            <p:cNvSpPr/>
            <p:nvPr/>
          </p:nvSpPr>
          <p:spPr>
            <a:xfrm>
              <a:off x="4705778" y="2613113"/>
              <a:ext cx="383197" cy="383197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0" name="TextovéPole 59">
              <a:extLst>
                <a:ext uri="{FF2B5EF4-FFF2-40B4-BE49-F238E27FC236}">
                  <a16:creationId xmlns:a16="http://schemas.microsoft.com/office/drawing/2014/main" id="{2F8A815E-32A7-3F60-279E-C8243C3E51BE}"/>
                </a:ext>
              </a:extLst>
            </p:cNvPr>
            <p:cNvSpPr txBox="1"/>
            <p:nvPr/>
          </p:nvSpPr>
          <p:spPr>
            <a:xfrm>
              <a:off x="4740015" y="2620864"/>
              <a:ext cx="17823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3</a:t>
              </a:r>
            </a:p>
          </p:txBody>
        </p:sp>
      </p:grpSp>
      <p:grpSp>
        <p:nvGrpSpPr>
          <p:cNvPr id="67" name="Skupina 66">
            <a:extLst>
              <a:ext uri="{FF2B5EF4-FFF2-40B4-BE49-F238E27FC236}">
                <a16:creationId xmlns:a16="http://schemas.microsoft.com/office/drawing/2014/main" id="{CF9C71CB-3567-C40A-DAA8-9DF24B498A99}"/>
              </a:ext>
            </a:extLst>
          </p:cNvPr>
          <p:cNvGrpSpPr/>
          <p:nvPr/>
        </p:nvGrpSpPr>
        <p:grpSpPr>
          <a:xfrm>
            <a:off x="7472124" y="2797054"/>
            <a:ext cx="383197" cy="383197"/>
            <a:chOff x="7472124" y="2797054"/>
            <a:chExt cx="383197" cy="383197"/>
          </a:xfrm>
        </p:grpSpPr>
        <p:sp>
          <p:nvSpPr>
            <p:cNvPr id="61" name="Ovál 60">
              <a:extLst>
                <a:ext uri="{FF2B5EF4-FFF2-40B4-BE49-F238E27FC236}">
                  <a16:creationId xmlns:a16="http://schemas.microsoft.com/office/drawing/2014/main" id="{C26E295A-BF9F-E113-6D07-003D2E37DC2D}"/>
                </a:ext>
              </a:extLst>
            </p:cNvPr>
            <p:cNvSpPr/>
            <p:nvPr/>
          </p:nvSpPr>
          <p:spPr>
            <a:xfrm>
              <a:off x="7472124" y="2797054"/>
              <a:ext cx="383197" cy="383197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2" name="TextovéPole 61">
              <a:extLst>
                <a:ext uri="{FF2B5EF4-FFF2-40B4-BE49-F238E27FC236}">
                  <a16:creationId xmlns:a16="http://schemas.microsoft.com/office/drawing/2014/main" id="{8170CD62-819A-055E-809A-207BE4C2A909}"/>
                </a:ext>
              </a:extLst>
            </p:cNvPr>
            <p:cNvSpPr txBox="1"/>
            <p:nvPr/>
          </p:nvSpPr>
          <p:spPr>
            <a:xfrm>
              <a:off x="7506361" y="2804805"/>
              <a:ext cx="17823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3</a:t>
              </a:r>
            </a:p>
          </p:txBody>
        </p:sp>
      </p:grpSp>
      <p:grpSp>
        <p:nvGrpSpPr>
          <p:cNvPr id="68" name="Skupina 67">
            <a:extLst>
              <a:ext uri="{FF2B5EF4-FFF2-40B4-BE49-F238E27FC236}">
                <a16:creationId xmlns:a16="http://schemas.microsoft.com/office/drawing/2014/main" id="{87DED4F8-A667-D9F6-32D0-ECE602E1DC8D}"/>
              </a:ext>
            </a:extLst>
          </p:cNvPr>
          <p:cNvGrpSpPr/>
          <p:nvPr/>
        </p:nvGrpSpPr>
        <p:grpSpPr>
          <a:xfrm>
            <a:off x="7549082" y="3882214"/>
            <a:ext cx="383197" cy="383197"/>
            <a:chOff x="3392057" y="2944719"/>
            <a:chExt cx="383197" cy="383197"/>
          </a:xfrm>
        </p:grpSpPr>
        <p:sp>
          <p:nvSpPr>
            <p:cNvPr id="69" name="Ovál 68">
              <a:extLst>
                <a:ext uri="{FF2B5EF4-FFF2-40B4-BE49-F238E27FC236}">
                  <a16:creationId xmlns:a16="http://schemas.microsoft.com/office/drawing/2014/main" id="{6FCDFE61-ADAD-D842-438F-FA062BCBFDAE}"/>
                </a:ext>
              </a:extLst>
            </p:cNvPr>
            <p:cNvSpPr/>
            <p:nvPr/>
          </p:nvSpPr>
          <p:spPr>
            <a:xfrm>
              <a:off x="3392057" y="2944719"/>
              <a:ext cx="383197" cy="383197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0" name="TextovéPole 69">
              <a:extLst>
                <a:ext uri="{FF2B5EF4-FFF2-40B4-BE49-F238E27FC236}">
                  <a16:creationId xmlns:a16="http://schemas.microsoft.com/office/drawing/2014/main" id="{9C35947D-0E6C-BC77-02BC-7C5FA564AB01}"/>
                </a:ext>
              </a:extLst>
            </p:cNvPr>
            <p:cNvSpPr txBox="1"/>
            <p:nvPr/>
          </p:nvSpPr>
          <p:spPr>
            <a:xfrm>
              <a:off x="3426294" y="2952470"/>
              <a:ext cx="17823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2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72" name="TextovéPole 71">
                <a:extLst>
                  <a:ext uri="{FF2B5EF4-FFF2-40B4-BE49-F238E27FC236}">
                    <a16:creationId xmlns:a16="http://schemas.microsoft.com/office/drawing/2014/main" id="{AD191ED6-A7C9-04A5-3C43-646DCBEC5797}"/>
                  </a:ext>
                </a:extLst>
              </p:cNvPr>
              <p:cNvSpPr txBox="1"/>
              <p:nvPr/>
            </p:nvSpPr>
            <p:spPr>
              <a:xfrm>
                <a:off x="492905" y="3918821"/>
                <a:ext cx="4404471" cy="92333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342900" indent="-342900">
                  <a:buAutoNum type="arabicPeriod"/>
                </a:pPr>
                <a:r>
                  <a:rPr lang="cs-CZ" b="1" dirty="0">
                    <a:solidFill>
                      <a:srgbClr val="00B050"/>
                    </a:solidFill>
                  </a:rPr>
                  <a:t>Paprsek</a:t>
                </a:r>
                <a:r>
                  <a:rPr lang="cs-CZ" dirty="0"/>
                  <a:t> rovnoběžný s optickou osou po průchodu čočkou se rozbíhá tak, jako by vycházel z ohniska na stejné straně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72" name="TextovéPole 71">
                <a:extLst>
                  <a:ext uri="{FF2B5EF4-FFF2-40B4-BE49-F238E27FC236}">
                    <a16:creationId xmlns:a16="http://schemas.microsoft.com/office/drawing/2014/main" id="{AD191ED6-A7C9-04A5-3C43-646DCBEC579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2905" y="3918821"/>
                <a:ext cx="4404471" cy="923330"/>
              </a:xfrm>
              <a:prstGeom prst="rect">
                <a:avLst/>
              </a:prstGeom>
              <a:blipFill>
                <a:blip r:embed="rId7"/>
                <a:stretch>
                  <a:fillRect l="-1247" t="-3974" b="-993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4" name="TextovéPole 73">
            <a:extLst>
              <a:ext uri="{FF2B5EF4-FFF2-40B4-BE49-F238E27FC236}">
                <a16:creationId xmlns:a16="http://schemas.microsoft.com/office/drawing/2014/main" id="{FE292FA7-9E2A-7940-1D3F-2C36DF4B918A}"/>
              </a:ext>
            </a:extLst>
          </p:cNvPr>
          <p:cNvSpPr txBox="1"/>
          <p:nvPr/>
        </p:nvSpPr>
        <p:spPr>
          <a:xfrm>
            <a:off x="492905" y="4869368"/>
            <a:ext cx="43886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2"/>
            </a:pPr>
            <a:r>
              <a:rPr lang="cs-CZ" b="1" dirty="0">
                <a:solidFill>
                  <a:srgbClr val="00B0F0"/>
                </a:solidFill>
              </a:rPr>
              <a:t>Paprsek</a:t>
            </a:r>
            <a:r>
              <a:rPr lang="cs-CZ" dirty="0"/>
              <a:t> procházející optickým středem nemění směr</a:t>
            </a:r>
          </a:p>
        </p:txBody>
      </p:sp>
      <p:sp>
        <p:nvSpPr>
          <p:cNvPr id="77" name="TextovéPole 76">
            <a:extLst>
              <a:ext uri="{FF2B5EF4-FFF2-40B4-BE49-F238E27FC236}">
                <a16:creationId xmlns:a16="http://schemas.microsoft.com/office/drawing/2014/main" id="{FFB45C95-3A40-2167-8270-93F9C4E18F35}"/>
              </a:ext>
            </a:extLst>
          </p:cNvPr>
          <p:cNvSpPr txBox="1"/>
          <p:nvPr/>
        </p:nvSpPr>
        <p:spPr>
          <a:xfrm>
            <a:off x="563853" y="352390"/>
            <a:ext cx="435439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Konstrukce obrazu vytvořeného rozptylkou</a:t>
            </a:r>
          </a:p>
        </p:txBody>
      </p:sp>
      <p:sp>
        <p:nvSpPr>
          <p:cNvPr id="78" name="TextovéPole 77">
            <a:extLst>
              <a:ext uri="{FF2B5EF4-FFF2-40B4-BE49-F238E27FC236}">
                <a16:creationId xmlns:a16="http://schemas.microsoft.com/office/drawing/2014/main" id="{DAEE3E44-BBEC-991F-C2C1-4BC370C728B3}"/>
              </a:ext>
            </a:extLst>
          </p:cNvPr>
          <p:cNvSpPr txBox="1"/>
          <p:nvPr/>
        </p:nvSpPr>
        <p:spPr>
          <a:xfrm>
            <a:off x="6358406" y="4462152"/>
            <a:ext cx="537789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Vlastnosti obrazu</a:t>
            </a:r>
          </a:p>
          <a:p>
            <a:pPr marL="342900" indent="-342900">
              <a:buAutoNum type="arabicPeriod"/>
            </a:pPr>
            <a:r>
              <a:rPr lang="cs-CZ" dirty="0"/>
              <a:t>Obraz je zdánlivý (virtuální), nelze ho promítnout na stínítko</a:t>
            </a:r>
          </a:p>
          <a:p>
            <a:pPr marL="342900" indent="-342900">
              <a:buAutoNum type="arabicPeriod"/>
            </a:pPr>
            <a:r>
              <a:rPr lang="cs-CZ" dirty="0"/>
              <a:t>Obraz je vzpřímený</a:t>
            </a:r>
          </a:p>
          <a:p>
            <a:pPr marL="342900" indent="-342900">
              <a:buAutoNum type="arabicPeriod"/>
            </a:pPr>
            <a:r>
              <a:rPr lang="cs-CZ" dirty="0"/>
              <a:t>Obraz je zmenšený</a:t>
            </a:r>
          </a:p>
          <a:p>
            <a:pPr marL="342900" indent="-342900">
              <a:buAutoNum type="arabicPeriod"/>
            </a:pPr>
            <a:r>
              <a:rPr lang="cs-CZ" dirty="0"/>
              <a:t>Nachází se mezi čočkou a ohniskem</a:t>
            </a:r>
          </a:p>
        </p:txBody>
      </p:sp>
      <p:sp>
        <p:nvSpPr>
          <p:cNvPr id="82" name="TextovéPole 81">
            <a:extLst>
              <a:ext uri="{FF2B5EF4-FFF2-40B4-BE49-F238E27FC236}">
                <a16:creationId xmlns:a16="http://schemas.microsoft.com/office/drawing/2014/main" id="{6995F14D-CB43-0246-18A6-1DA43ED79582}"/>
              </a:ext>
            </a:extLst>
          </p:cNvPr>
          <p:cNvSpPr txBox="1"/>
          <p:nvPr/>
        </p:nvSpPr>
        <p:spPr>
          <a:xfrm>
            <a:off x="379708" y="3136317"/>
            <a:ext cx="106680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/>
              <a:t>Optická osa</a:t>
            </a:r>
          </a:p>
        </p:txBody>
      </p:sp>
      <p:sp>
        <p:nvSpPr>
          <p:cNvPr id="83" name="TextovéPole 82">
            <a:extLst>
              <a:ext uri="{FF2B5EF4-FFF2-40B4-BE49-F238E27FC236}">
                <a16:creationId xmlns:a16="http://schemas.microsoft.com/office/drawing/2014/main" id="{E5C88AF6-0D3E-A55D-F80A-6B53BA4106A0}"/>
              </a:ext>
            </a:extLst>
          </p:cNvPr>
          <p:cNvSpPr txBox="1"/>
          <p:nvPr/>
        </p:nvSpPr>
        <p:spPr>
          <a:xfrm>
            <a:off x="5566079" y="883808"/>
            <a:ext cx="10616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Tenká čočka rozptylka</a:t>
            </a:r>
          </a:p>
        </p:txBody>
      </p:sp>
      <p:sp>
        <p:nvSpPr>
          <p:cNvPr id="85" name="TextovéPole 84">
            <a:extLst>
              <a:ext uri="{FF2B5EF4-FFF2-40B4-BE49-F238E27FC236}">
                <a16:creationId xmlns:a16="http://schemas.microsoft.com/office/drawing/2014/main" id="{B22AE5AA-FEB4-17CB-1D95-1905D2A7143A}"/>
              </a:ext>
            </a:extLst>
          </p:cNvPr>
          <p:cNvSpPr txBox="1"/>
          <p:nvPr/>
        </p:nvSpPr>
        <p:spPr>
          <a:xfrm>
            <a:off x="3826024" y="6373676"/>
            <a:ext cx="453995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Obraz je vždy zdánlivý, vzpřímený a zmenšený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94841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8" grpId="0"/>
      <p:bldP spid="72" grpId="0"/>
      <p:bldP spid="7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46982" y="301925"/>
            <a:ext cx="2786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Zobrazovací rovnice čoček</a:t>
            </a:r>
            <a:endParaRPr lang="cs-CZ" b="1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2"/>
          <a:srcRect l="11900" t="19163" r="21735" b="42614"/>
          <a:stretch/>
        </p:blipFill>
        <p:spPr>
          <a:xfrm>
            <a:off x="1896440" y="875070"/>
            <a:ext cx="8399121" cy="3224981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4" name="TextovéPole 3"/>
              <p:cNvSpPr txBox="1"/>
              <p:nvPr/>
            </p:nvSpPr>
            <p:spPr>
              <a:xfrm>
                <a:off x="4881716" y="4336031"/>
                <a:ext cx="2428568" cy="11038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32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32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3200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den>
                      </m:f>
                      <m:r>
                        <a:rPr lang="cs-CZ" sz="3200" b="0" i="1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cs-CZ" sz="32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32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p>
                            <m:sSupPr>
                              <m:ctrlPr>
                                <a:rPr lang="cs-CZ" sz="32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sz="3200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cs-CZ" sz="3200" b="0" i="1" smtClean="0">
                                  <a:latin typeface="Cambria Math" panose="02040503050406030204" pitchFamily="18" charset="0"/>
                                </a:rPr>
                                <m:t>´</m:t>
                              </m:r>
                            </m:sup>
                          </m:sSup>
                        </m:den>
                      </m:f>
                      <m:r>
                        <a:rPr lang="cs-CZ" sz="32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32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32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3200" b="0" i="1" smtClean="0">
                              <a:latin typeface="Cambria Math" panose="02040503050406030204" pitchFamily="18" charset="0"/>
                            </a:rPr>
                            <m:t>𝑓</m:t>
                          </m:r>
                        </m:den>
                      </m:f>
                    </m:oMath>
                  </m:oMathPara>
                </a14:m>
                <a:endParaRPr lang="cs-CZ" sz="3200" dirty="0"/>
              </a:p>
            </p:txBody>
          </p:sp>
        </mc:Choice>
        <mc:Fallback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81716" y="4336031"/>
                <a:ext cx="2428568" cy="1103828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ovéPole 4"/>
          <p:cNvSpPr txBox="1"/>
          <p:nvPr/>
        </p:nvSpPr>
        <p:spPr>
          <a:xfrm>
            <a:off x="2997610" y="5745953"/>
            <a:ext cx="6196781" cy="64633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Součet převrácených hodnot předmětové a obrazové vzdálenosti </a:t>
            </a:r>
          </a:p>
          <a:p>
            <a:r>
              <a:rPr lang="cs-CZ" dirty="0" smtClean="0"/>
              <a:t>se rovná převrácené hodnotě ohniskové vzdálenosti.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796278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ovéPole 1"/>
              <p:cNvSpPr txBox="1"/>
              <p:nvPr/>
            </p:nvSpPr>
            <p:spPr>
              <a:xfrm>
                <a:off x="668594" y="383458"/>
                <a:ext cx="303816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Optická mohutnost čočky </a:t>
                </a:r>
                <a14:m>
                  <m:oMath xmlns:m="http://schemas.openxmlformats.org/officeDocument/2006/math">
                    <m:r>
                      <a:rPr lang="el-GR" b="1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𝝋</m:t>
                    </m:r>
                  </m:oMath>
                </a14:m>
                <a:endParaRPr lang="cs-CZ" b="1" dirty="0"/>
              </a:p>
            </p:txBody>
          </p:sp>
        </mc:Choice>
        <mc:Fallback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8594" y="383458"/>
                <a:ext cx="3038167" cy="369332"/>
              </a:xfrm>
              <a:prstGeom prst="rect">
                <a:avLst/>
              </a:prstGeom>
              <a:blipFill>
                <a:blip r:embed="rId2"/>
                <a:stretch>
                  <a:fillRect l="-1807" t="-10000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" name="TextovéPole 3"/>
              <p:cNvSpPr txBox="1"/>
              <p:nvPr/>
            </p:nvSpPr>
            <p:spPr>
              <a:xfrm>
                <a:off x="668594" y="963562"/>
                <a:ext cx="10982632" cy="45311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Optická mohutnost čočky je rovna převrácené hodnotě ohniskové vzdálenosti</a:t>
                </a:r>
              </a:p>
              <a:p>
                <a:endParaRPr lang="cs-CZ" dirty="0"/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𝜑</m:t>
                      </m:r>
                      <m:r>
                        <a:rPr lang="cs-CZ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𝑓</m:t>
                          </m:r>
                        </m:den>
                      </m:f>
                    </m:oMath>
                  </m:oMathPara>
                </a14:m>
                <a:endParaRPr lang="cs-CZ" sz="2800" dirty="0" smtClean="0"/>
              </a:p>
              <a:p>
                <a:endParaRPr lang="cs-CZ" dirty="0"/>
              </a:p>
              <a:p>
                <a:r>
                  <a:rPr lang="cs-CZ" dirty="0" smtClean="0"/>
                  <a:t>Měrná jednotka optické mohutnosti</a:t>
                </a:r>
              </a:p>
              <a:p>
                <a:endParaRPr lang="cs-CZ" dirty="0" smtClean="0"/>
              </a:p>
              <a:p>
                <a:endParaRPr lang="cs-CZ" dirty="0"/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cs-CZ" sz="2400"/>
                          </m:ctrlPr>
                        </m:dPr>
                        <m:e>
                          <m:r>
                            <a:rPr lang="cs-CZ" sz="2400"/>
                            <m:t>𝜑</m:t>
                          </m:r>
                        </m:e>
                      </m:d>
                      <m:r>
                        <a:rPr lang="cs-CZ" sz="2400"/>
                        <m:t>=</m:t>
                      </m:r>
                      <m:f>
                        <m:fPr>
                          <m:ctrlPr>
                            <a:rPr lang="cs-CZ" sz="2400"/>
                          </m:ctrlPr>
                        </m:fPr>
                        <m:num>
                          <m:r>
                            <a:rPr lang="cs-CZ" sz="2400"/>
                            <m:t>1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cs-CZ" sz="2400"/>
                            <m:t>m</m:t>
                          </m:r>
                        </m:den>
                      </m:f>
                      <m:r>
                        <a:rPr lang="cs-CZ" sz="2400"/>
                        <m:t>=</m:t>
                      </m:r>
                      <m:sSup>
                        <m:sSupPr>
                          <m:ctrlPr>
                            <a:rPr lang="cs-CZ" sz="2400"/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sz="2400"/>
                            <m:t>m</m:t>
                          </m:r>
                        </m:e>
                        <m:sup>
                          <m:r>
                            <a:rPr lang="cs-CZ" sz="2400"/>
                            <m:t>−1</m:t>
                          </m:r>
                        </m:sup>
                      </m:sSup>
                      <m:r>
                        <a:rPr lang="cs-CZ" sz="2400"/>
                        <m:t>=</m:t>
                      </m:r>
                      <m:r>
                        <m:rPr>
                          <m:sty m:val="p"/>
                        </m:rPr>
                        <a:rPr lang="cs-CZ" sz="2400"/>
                        <m:t>D</m:t>
                      </m:r>
                      <m:r>
                        <a:rPr lang="cs-CZ" sz="2400"/>
                        <m:t>     </m:t>
                      </m:r>
                      <m:d>
                        <m:dPr>
                          <m:ctrlPr>
                            <a:rPr lang="cs-CZ" sz="240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cs-CZ" sz="2400"/>
                            <m:t>dioptrie</m:t>
                          </m:r>
                        </m:e>
                      </m:d>
                    </m:oMath>
                  </m:oMathPara>
                </a14:m>
                <a:endParaRPr lang="cs-CZ" sz="2400" dirty="0" smtClean="0"/>
              </a:p>
              <a:p>
                <a:endParaRPr lang="cs-CZ" sz="2400" dirty="0" smtClean="0"/>
              </a:p>
              <a:p>
                <a:pPr algn="ctr"/>
                <a:r>
                  <a:rPr lang="cs-CZ" dirty="0" smtClean="0"/>
                  <a:t>Spojky mají optickou mohutnost kladnou,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𝜑</m:t>
                    </m:r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&gt;0.</m:t>
                    </m:r>
                  </m:oMath>
                </a14:m>
                <a:endParaRPr lang="cs-CZ" b="0" dirty="0" smtClean="0">
                  <a:ea typeface="Cambria Math" panose="02040503050406030204" pitchFamily="18" charset="0"/>
                </a:endParaRPr>
              </a:p>
              <a:p>
                <a:pPr algn="ctr"/>
                <a:endParaRPr lang="cs-CZ" dirty="0" smtClean="0"/>
              </a:p>
              <a:p>
                <a:pPr algn="ctr"/>
                <a:r>
                  <a:rPr lang="cs-CZ" dirty="0" smtClean="0"/>
                  <a:t>Rozptylky mají optickou mohutnost zápornou,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𝜑</m:t>
                    </m:r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&lt;0</m:t>
                    </m:r>
                  </m:oMath>
                </a14:m>
                <a:r>
                  <a:rPr lang="cs-CZ" dirty="0" smtClean="0"/>
                  <a:t>.</a:t>
                </a:r>
                <a:endParaRPr lang="cs-CZ" dirty="0"/>
              </a:p>
            </p:txBody>
          </p:sp>
        </mc:Choice>
        <mc:Fallback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8594" y="963562"/>
                <a:ext cx="10982632" cy="4531112"/>
              </a:xfrm>
              <a:prstGeom prst="rect">
                <a:avLst/>
              </a:prstGeom>
              <a:blipFill>
                <a:blip r:embed="rId3"/>
                <a:stretch>
                  <a:fillRect l="-500" t="-673" b="-12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970340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/>
          <a:srcRect t="40755" r="34788" b="13222"/>
          <a:stretch/>
        </p:blipFill>
        <p:spPr>
          <a:xfrm>
            <a:off x="3519995" y="3554084"/>
            <a:ext cx="5152011" cy="2424021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534838" y="353683"/>
            <a:ext cx="22687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Příčné zvětšení čoček</a:t>
            </a:r>
            <a:endParaRPr lang="cs-CZ" b="1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TextovéPole 3"/>
              <p:cNvSpPr txBox="1"/>
              <p:nvPr/>
            </p:nvSpPr>
            <p:spPr>
              <a:xfrm>
                <a:off x="612475" y="871268"/>
                <a:ext cx="10084280" cy="39299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Příčné zvětšení čoček je  poměr výšky obrazu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´</m:t>
                        </m:r>
                      </m:sup>
                    </m:sSup>
                  </m:oMath>
                </a14:m>
                <a:r>
                  <a:rPr lang="cs-CZ" dirty="0" smtClean="0"/>
                  <a:t> a předmětu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cs-CZ" dirty="0" smtClean="0"/>
                  <a:t>.</a:t>
                </a:r>
                <a:endParaRPr lang="cs-CZ" dirty="0"/>
              </a:p>
            </p:txBody>
          </p:sp>
        </mc:Choice>
        <mc:Fallback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2475" y="871268"/>
                <a:ext cx="10084280" cy="392993"/>
              </a:xfrm>
              <a:prstGeom prst="rect">
                <a:avLst/>
              </a:prstGeom>
              <a:blipFill>
                <a:blip r:embed="rId3"/>
                <a:stretch>
                  <a:fillRect l="-483" t="-6250" b="-218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/>
          <a:srcRect t="19135" b="61374"/>
          <a:stretch/>
        </p:blipFill>
        <p:spPr>
          <a:xfrm>
            <a:off x="2145792" y="1708029"/>
            <a:ext cx="7900416" cy="102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3973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2"/>
          <a:srcRect r="33935" b="25677"/>
          <a:stretch/>
        </p:blipFill>
        <p:spPr>
          <a:xfrm>
            <a:off x="2993922" y="1102442"/>
            <a:ext cx="6204156" cy="4653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90453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/>
          <a:srcRect l="26464" t="40977" r="27245" b="24381"/>
          <a:stretch/>
        </p:blipFill>
        <p:spPr>
          <a:xfrm>
            <a:off x="353961" y="1425189"/>
            <a:ext cx="8525692" cy="358877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9222372" y="3568977"/>
                <a:ext cx="2760617" cy="26027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Zákon lomu světla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func>
                            <m:func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cs-CZ" i="0" smtClean="0">
                                  <a:latin typeface="Cambria Math" panose="02040503050406030204" pitchFamily="18" charset="0"/>
                                </a:rPr>
                                <m:t>sin</m:t>
                              </m:r>
                            </m:fName>
                            <m:e>
                              <m:r>
                                <a:rPr lang="cs-CZ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𝛼</m:t>
                              </m:r>
                            </m:e>
                          </m:func>
                        </m:num>
                        <m:den>
                          <m:func>
                            <m:func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cs-CZ" i="0" smtClean="0">
                                  <a:latin typeface="Cambria Math" panose="02040503050406030204" pitchFamily="18" charset="0"/>
                                </a:rPr>
                                <m:t>sin</m:t>
                              </m:r>
                            </m:fName>
                            <m:e>
                              <m:r>
                                <a:rPr lang="cs-CZ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𝛽</m:t>
                              </m:r>
                            </m:e>
                          </m:func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sin</m:t>
                          </m:r>
                        </m:fName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𝛽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</m:t>
                          </m:r>
                        </m:e>
                      </m:func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func>
                            <m:func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cs-CZ" b="0" i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sin</m:t>
                              </m:r>
                            </m:fName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𝛼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∙</m:t>
                              </m:r>
                              <m:sSub>
                                <m:sSubPr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𝑣</m:t>
                                  </m:r>
                                </m:e>
                                <m:sub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e>
                          </m:func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l-GR" b="0" i="1" smtClean="0">
                          <a:latin typeface="Cambria Math" panose="02040503050406030204" pitchFamily="18" charset="0"/>
                        </a:rPr>
                        <m:t>λ</m:t>
                      </m:r>
                      <m:r>
                        <a:rPr lang="el-GR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𝑓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22372" y="3568977"/>
                <a:ext cx="2760617" cy="2602700"/>
              </a:xfrm>
              <a:prstGeom prst="rect">
                <a:avLst/>
              </a:prstGeom>
              <a:blipFill>
                <a:blip r:embed="rId3"/>
                <a:stretch>
                  <a:fillRect l="-1987" t="-1171" b="-117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74" name="Picture 2" descr="https://upload.wikimedia.org/wikipedia/commons/thumb/6/6c/Snelluv_zakon.svg/250px-Snelluv_zakon.svg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8634" y="1518459"/>
            <a:ext cx="2821103" cy="15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9128634" y="773084"/>
            <a:ext cx="26421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Zopakujme si …..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4311446" y="255639"/>
            <a:ext cx="35691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Barevná vada čočky</a:t>
            </a:r>
            <a:endParaRPr lang="cs-CZ" sz="32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353961" y="840414"/>
                <a:ext cx="5132439" cy="39158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Index lomu světla závisí na frekvenci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č</m:t>
                        </m:r>
                      </m:sub>
                    </m:sSub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𝑛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𝑧</m:t>
                        </m:r>
                      </m:sub>
                    </m:sSub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𝑛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𝑓</m:t>
                        </m:r>
                      </m:sub>
                    </m:sSub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3961" y="840414"/>
                <a:ext cx="5132439" cy="391582"/>
              </a:xfrm>
              <a:prstGeom prst="rect">
                <a:avLst/>
              </a:prstGeom>
              <a:blipFill>
                <a:blip r:embed="rId5"/>
                <a:stretch>
                  <a:fillRect l="-950" t="-7813" b="-2031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ovéPole 6"/>
          <p:cNvSpPr txBox="1"/>
          <p:nvPr/>
        </p:nvSpPr>
        <p:spPr>
          <a:xfrm>
            <a:off x="270949" y="5414073"/>
            <a:ext cx="86917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Při zobrazování bílým světlem vzniká jeho rozklad na spektrální barvy.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745445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30926" y="235131"/>
            <a:ext cx="59610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Úloha 45/57, Sbírka řešených úloh z fyziky IV, Karel Bartuška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330927" y="740229"/>
                <a:ext cx="11547564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Předmět vysoký 1,5 cm stojí kolmo na optickou osu ve vzdálenosti 4 cm od spojky o ohniskové vzdálenosti 1,5 cm. Určete polohu a vlastnosti obrazu. Úlohu řešte také pomocí geometrické konstrukce.</a:t>
                </a:r>
              </a:p>
              <a:p>
                <a:endParaRPr lang="cs-CZ" dirty="0"/>
              </a:p>
              <a:p>
                <a:r>
                  <a:rPr lang="cs-CZ" dirty="0"/>
                  <a:t>Řešení: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=1,5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𝑐𝑚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=4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𝑐𝑚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𝑓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=1,5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𝑐𝑚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´= ?,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𝑍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 ?,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´= 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0927" y="740229"/>
                <a:ext cx="11547564" cy="1477328"/>
              </a:xfrm>
              <a:prstGeom prst="rect">
                <a:avLst/>
              </a:prstGeom>
              <a:blipFill>
                <a:blip r:embed="rId2"/>
                <a:stretch>
                  <a:fillRect l="-422" t="-2058" b="-246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Přímá spojnice 5"/>
          <p:cNvCxnSpPr/>
          <p:nvPr/>
        </p:nvCxnSpPr>
        <p:spPr>
          <a:xfrm>
            <a:off x="330927" y="2217557"/>
            <a:ext cx="11547564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330927" y="2412274"/>
                <a:ext cx="11547564" cy="22286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Ze zobrazovací rovnice čočky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´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den>
                    </m:f>
                  </m:oMath>
                </a14:m>
                <a:r>
                  <a:rPr lang="cs-CZ" dirty="0"/>
                  <a:t>    vypočteme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´=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𝑓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den>
                    </m:f>
                  </m:oMath>
                </a14:m>
                <a:r>
                  <a:rPr lang="cs-CZ" dirty="0"/>
                  <a:t>.      Číselně    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´=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4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∙1,5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4−1,5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𝑐𝑚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=2,4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𝑐𝑚</m:t>
                    </m:r>
                  </m:oMath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Zvětšení Z vypočteme z rovnice 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𝑍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´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=−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´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=−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2,4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=−0,6</m:t>
                    </m:r>
                  </m:oMath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Výšku obrazu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´</m:t>
                    </m:r>
                  </m:oMath>
                </a14:m>
                <a:r>
                  <a:rPr lang="cs-CZ" dirty="0"/>
                  <a:t> vypočteme z rovnice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𝑍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´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      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     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𝑦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´=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𝑍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𝑦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=0,6∙1,5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𝑐𝑚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=0,9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𝑐𝑚</m:t>
                    </m:r>
                  </m:oMath>
                </a14:m>
                <a:endParaRPr lang="cs-CZ" dirty="0"/>
              </a:p>
              <a:p>
                <a:r>
                  <a:rPr lang="cs-CZ" dirty="0"/>
                  <a:t>Obrazová vzdálenost je 2,4 cm, zvětšení čočky je -,06 a výška obrazu je 0,9 cm. Protože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𝑍</m:t>
                        </m:r>
                      </m:e>
                    </m:d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cs-CZ" dirty="0"/>
                  <a:t>, je obraz zmenšený.</a:t>
                </a:r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0927" y="2412274"/>
                <a:ext cx="11547564" cy="2228687"/>
              </a:xfrm>
              <a:prstGeom prst="rect">
                <a:avLst/>
              </a:prstGeom>
              <a:blipFill>
                <a:blip r:embed="rId3"/>
                <a:stretch>
                  <a:fillRect l="-422" b="-356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Přímá spojnice 8"/>
          <p:cNvCxnSpPr/>
          <p:nvPr/>
        </p:nvCxnSpPr>
        <p:spPr>
          <a:xfrm flipV="1">
            <a:off x="1053737" y="5590903"/>
            <a:ext cx="8081554" cy="8708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>
            <a:off x="5364480" y="4781009"/>
            <a:ext cx="8709" cy="1611085"/>
          </a:xfrm>
          <a:prstGeom prst="straightConnector1">
            <a:avLst/>
          </a:prstGeom>
          <a:ln w="5715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ál 11"/>
          <p:cNvSpPr/>
          <p:nvPr/>
        </p:nvSpPr>
        <p:spPr>
          <a:xfrm>
            <a:off x="4232364" y="5534297"/>
            <a:ext cx="121920" cy="12192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2982691" y="5525591"/>
            <a:ext cx="121920" cy="12192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/>
          <p:cNvSpPr/>
          <p:nvPr/>
        </p:nvSpPr>
        <p:spPr>
          <a:xfrm>
            <a:off x="6396446" y="5534297"/>
            <a:ext cx="121920" cy="12192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Šipka dolů 16"/>
          <p:cNvSpPr/>
          <p:nvPr/>
        </p:nvSpPr>
        <p:spPr>
          <a:xfrm flipV="1">
            <a:off x="2420981" y="5068388"/>
            <a:ext cx="174172" cy="526869"/>
          </a:xfrm>
          <a:prstGeom prst="down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9" name="Přímá spojnice 18"/>
          <p:cNvCxnSpPr/>
          <p:nvPr/>
        </p:nvCxnSpPr>
        <p:spPr>
          <a:xfrm flipV="1">
            <a:off x="2508067" y="5050981"/>
            <a:ext cx="2856413" cy="870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5373189" y="5068388"/>
            <a:ext cx="2629988" cy="125403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>
            <a:stCxn id="17" idx="2"/>
          </p:cNvCxnSpPr>
          <p:nvPr/>
        </p:nvCxnSpPr>
        <p:spPr>
          <a:xfrm>
            <a:off x="2508067" y="5068388"/>
            <a:ext cx="5190310" cy="923109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Šipka dolů 23"/>
          <p:cNvSpPr/>
          <p:nvPr/>
        </p:nvSpPr>
        <p:spPr>
          <a:xfrm>
            <a:off x="7045235" y="5599611"/>
            <a:ext cx="78376" cy="267789"/>
          </a:xfrm>
          <a:prstGeom prst="downArrow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TextovéPole 24"/>
          <p:cNvSpPr txBox="1"/>
          <p:nvPr/>
        </p:nvSpPr>
        <p:spPr>
          <a:xfrm>
            <a:off x="2151015" y="5130133"/>
            <a:ext cx="2264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y</a:t>
            </a:r>
          </a:p>
        </p:txBody>
      </p:sp>
      <p:sp>
        <p:nvSpPr>
          <p:cNvPr id="26" name="TextovéPole 25"/>
          <p:cNvSpPr txBox="1"/>
          <p:nvPr/>
        </p:nvSpPr>
        <p:spPr>
          <a:xfrm>
            <a:off x="2926080" y="5731030"/>
            <a:ext cx="2264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4138752" y="5704895"/>
            <a:ext cx="2264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F</a:t>
            </a:r>
          </a:p>
        </p:txBody>
      </p:sp>
      <p:sp>
        <p:nvSpPr>
          <p:cNvPr id="28" name="TextovéPole 27"/>
          <p:cNvSpPr txBox="1"/>
          <p:nvPr/>
        </p:nvSpPr>
        <p:spPr>
          <a:xfrm>
            <a:off x="5029200" y="5687477"/>
            <a:ext cx="2264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</a:t>
            </a:r>
          </a:p>
        </p:txBody>
      </p:sp>
      <p:sp>
        <p:nvSpPr>
          <p:cNvPr id="29" name="TextovéPole 28"/>
          <p:cNvSpPr txBox="1"/>
          <p:nvPr/>
        </p:nvSpPr>
        <p:spPr>
          <a:xfrm>
            <a:off x="2368730" y="5696192"/>
            <a:ext cx="2264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B</a:t>
            </a:r>
          </a:p>
        </p:txBody>
      </p:sp>
      <p:sp>
        <p:nvSpPr>
          <p:cNvPr id="30" name="TextovéPole 29"/>
          <p:cNvSpPr txBox="1"/>
          <p:nvPr/>
        </p:nvSpPr>
        <p:spPr>
          <a:xfrm>
            <a:off x="6291942" y="5156253"/>
            <a:ext cx="4659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F´</a:t>
            </a:r>
          </a:p>
        </p:txBody>
      </p:sp>
      <p:sp>
        <p:nvSpPr>
          <p:cNvPr id="31" name="TextovéPole 30"/>
          <p:cNvSpPr txBox="1"/>
          <p:nvPr/>
        </p:nvSpPr>
        <p:spPr>
          <a:xfrm>
            <a:off x="6953793" y="5156252"/>
            <a:ext cx="4659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B´</a:t>
            </a:r>
          </a:p>
        </p:txBody>
      </p:sp>
      <p:sp>
        <p:nvSpPr>
          <p:cNvPr id="32" name="Ovál 31"/>
          <p:cNvSpPr/>
          <p:nvPr/>
        </p:nvSpPr>
        <p:spPr>
          <a:xfrm>
            <a:off x="7685314" y="5538654"/>
            <a:ext cx="121920" cy="12192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TextovéPole 32"/>
          <p:cNvSpPr txBox="1"/>
          <p:nvPr/>
        </p:nvSpPr>
        <p:spPr>
          <a:xfrm>
            <a:off x="7582987" y="5173671"/>
            <a:ext cx="4659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S´</a:t>
            </a:r>
          </a:p>
        </p:txBody>
      </p:sp>
      <p:sp>
        <p:nvSpPr>
          <p:cNvPr id="34" name="TextovéPole 33"/>
          <p:cNvSpPr txBox="1"/>
          <p:nvPr/>
        </p:nvSpPr>
        <p:spPr>
          <a:xfrm>
            <a:off x="2377438" y="4633744"/>
            <a:ext cx="2264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A</a:t>
            </a:r>
          </a:p>
        </p:txBody>
      </p:sp>
      <p:sp>
        <p:nvSpPr>
          <p:cNvPr id="35" name="TextovéPole 34"/>
          <p:cNvSpPr txBox="1"/>
          <p:nvPr/>
        </p:nvSpPr>
        <p:spPr>
          <a:xfrm>
            <a:off x="6934196" y="5983571"/>
            <a:ext cx="4855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A´</a:t>
            </a:r>
          </a:p>
        </p:txBody>
      </p:sp>
      <p:sp>
        <p:nvSpPr>
          <p:cNvPr id="36" name="TextovéPole 35"/>
          <p:cNvSpPr txBox="1"/>
          <p:nvPr/>
        </p:nvSpPr>
        <p:spPr>
          <a:xfrm>
            <a:off x="7176949" y="5531509"/>
            <a:ext cx="521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y´</a:t>
            </a:r>
          </a:p>
        </p:txBody>
      </p:sp>
    </p:spTree>
    <p:extLst>
      <p:ext uri="{BB962C8B-B14F-4D97-AF65-F5344CB8AC3E}">
        <p14:creationId xmlns:p14="http://schemas.microsoft.com/office/powerpoint/2010/main" val="33469088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30927" y="235131"/>
            <a:ext cx="44405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Úloha 3/59 a 4/59, Učebnice fyziky - Optika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330927" y="604463"/>
                <a:ext cx="11531335" cy="17543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Určete optickou mohutnost tenké dvojvypuklé čočky s poloměry křivosti 25 cm a 10 cm, je-li zhotovena ze skla o indexu lomu n=1,5.</a:t>
                </a:r>
              </a:p>
              <a:p>
                <a:r>
                  <a:rPr lang="cs-CZ" dirty="0"/>
                  <a:t>Jak se změní optická mohutnost čočky v úloze 3/59, ponoříme-li ji do vody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=1,33.</m:t>
                    </m:r>
                  </m:oMath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=25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𝑐𝑚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=0,25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=10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𝑐𝑚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=0,1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=1,5,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 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𝑣𝑧𝑑𝑢𝑐h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=1,33 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𝑣𝑜𝑑𝑎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𝜑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 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0927" y="604463"/>
                <a:ext cx="11531335" cy="1754326"/>
              </a:xfrm>
              <a:prstGeom prst="rect">
                <a:avLst/>
              </a:prstGeom>
              <a:blipFill>
                <a:blip r:embed="rId2"/>
                <a:stretch>
                  <a:fillRect l="-423" t="-1736" b="-69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/>
          <p:cNvCxnSpPr/>
          <p:nvPr/>
        </p:nvCxnSpPr>
        <p:spPr>
          <a:xfrm>
            <a:off x="330927" y="2369130"/>
            <a:ext cx="11531335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206236" y="3266573"/>
                <a:ext cx="5645924" cy="25036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Optická mohutnost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𝜑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𝑓</m:t>
                        </m:r>
                      </m:den>
                    </m:f>
                  </m:oMath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Pro ohniskovou vzdálenost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𝑓</m:t>
                    </m:r>
                  </m:oMath>
                </a14:m>
                <a:r>
                  <a:rPr lang="cs-CZ" dirty="0"/>
                  <a:t> platí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</m:sSub>
                          </m:den>
                        </m:f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e>
                    </m:d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sSub>
                              <m:sSubPr>
                                <m:ctrlP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𝑟</m:t>
                                </m:r>
                              </m:e>
                              <m:sub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</m:sSub>
                          </m:den>
                        </m:f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sSub>
                              <m:sSubPr>
                                <m:ctrlP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𝑟</m:t>
                                </m:r>
                              </m:e>
                              <m:sub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b>
                            </m:sSub>
                          </m:den>
                        </m:f>
                      </m:e>
                    </m:d>
                  </m:oMath>
                </a14:m>
                <a:r>
                  <a:rPr lang="cs-CZ" dirty="0"/>
                  <a:t>.</a:t>
                </a:r>
              </a:p>
              <a:p>
                <a:endParaRPr lang="cs-CZ" dirty="0"/>
              </a:p>
              <a:p>
                <a:r>
                  <a:rPr lang="cs-CZ" dirty="0"/>
                  <a:t>Číselně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1,5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den>
                        </m:f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e>
                    </m:d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0,25</m:t>
                            </m:r>
                          </m:den>
                        </m:f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0,10</m:t>
                            </m:r>
                          </m:den>
                        </m:f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0,5</m:t>
                        </m:r>
                      </m:e>
                    </m:d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350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25</m:t>
                            </m:r>
                          </m:den>
                        </m:f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𝟕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𝑫</m:t>
                    </m:r>
                  </m:oMath>
                </a14:m>
                <a:endParaRPr lang="cs-CZ" b="1" dirty="0"/>
              </a:p>
              <a:p>
                <a:endParaRPr lang="cs-CZ" b="1" dirty="0"/>
              </a:p>
              <a:p>
                <a:r>
                  <a:rPr lang="cs-CZ" b="1" dirty="0"/>
                  <a:t>Optická mohutnost čočky je 7 D (dioptrií)</a:t>
                </a:r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6236" y="3266573"/>
                <a:ext cx="5645924" cy="2503699"/>
              </a:xfrm>
              <a:prstGeom prst="rect">
                <a:avLst/>
              </a:prstGeom>
              <a:blipFill>
                <a:blip r:embed="rId3"/>
                <a:stretch>
                  <a:fillRect l="-972" b="-292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ovéPole 6"/>
          <p:cNvSpPr txBox="1"/>
          <p:nvPr/>
        </p:nvSpPr>
        <p:spPr>
          <a:xfrm>
            <a:off x="206236" y="2834275"/>
            <a:ext cx="25520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Úloha 3/59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6018415" y="2834275"/>
                <a:ext cx="6109854" cy="2935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Úloha 4/59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𝑓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  <m:sub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  <m:sub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sub>
                              </m:sSub>
                            </m:den>
                          </m:f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e>
                      </m:d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sSub>
                                <m:sSubPr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  <m:t>𝑟</m:t>
                                  </m:r>
                                </m:e>
                                <m:sub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</m:den>
                          </m:f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sSub>
                                <m:sSubPr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  <m:t>𝑟</m:t>
                                  </m:r>
                                </m:e>
                                <m:sub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den>
                          </m:f>
                        </m:e>
                      </m:d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Číselně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1,5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1,33</m:t>
                            </m:r>
                          </m:den>
                        </m:f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e>
                    </m:d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0,25</m:t>
                            </m:r>
                          </m:den>
                        </m:f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0,10</m:t>
                            </m:r>
                          </m:den>
                        </m:f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𝐷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17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133</m:t>
                            </m:r>
                          </m:den>
                        </m:f>
                      </m:e>
                    </m:d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350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25</m:t>
                            </m:r>
                          </m:den>
                        </m:f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𝐷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5950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3325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=1,789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𝐷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𝟏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𝟖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𝐃</m:t>
                    </m:r>
                  </m:oMath>
                </a14:m>
                <a:endParaRPr lang="cs-CZ" b="1" dirty="0"/>
              </a:p>
              <a:p>
                <a:endParaRPr lang="cs-CZ" b="1" dirty="0"/>
              </a:p>
              <a:p>
                <a:r>
                  <a:rPr lang="cs-CZ" b="1" dirty="0"/>
                  <a:t>Optická mohutnost čočky ponořené do vody se změní na 1,8 D</a:t>
                </a: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18415" y="2834275"/>
                <a:ext cx="6109854" cy="2935997"/>
              </a:xfrm>
              <a:prstGeom prst="rect">
                <a:avLst/>
              </a:prstGeom>
              <a:blipFill>
                <a:blip r:embed="rId4"/>
                <a:stretch>
                  <a:fillRect l="-798" t="-1245" r="-199" b="-228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00877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30927" y="235131"/>
            <a:ext cx="44405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Úloha 5/59, Učebnice fyziky - Optika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399011" y="756458"/>
                <a:ext cx="11463251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Vypuklodutá čočka má optické plochy o poloměrech 25 cm a 10 cm a sklo o indexu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  <m:sub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=1,5. Který poloměr musíme vzít při výpočtu optické mohutnosti záporně? Vypočítejte optickou mohutnost čočky.</a:t>
                </a:r>
              </a:p>
              <a:p>
                <a:endParaRPr lang="cs-CZ" dirty="0"/>
              </a:p>
              <a:p>
                <a:r>
                  <a:rPr lang="cs-CZ" dirty="0"/>
                  <a:t>Řešení: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=25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𝑐𝑚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=0,25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=−10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𝑐𝑚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=−0,10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𝑛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=1,5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9011" y="756458"/>
                <a:ext cx="11463251" cy="1477328"/>
              </a:xfrm>
              <a:prstGeom prst="rect">
                <a:avLst/>
              </a:prstGeom>
              <a:blipFill>
                <a:blip r:embed="rId2"/>
                <a:stretch>
                  <a:fillRect l="-425" t="-2066" r="-63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6" name="Skupina 5"/>
          <p:cNvGrpSpPr/>
          <p:nvPr/>
        </p:nvGrpSpPr>
        <p:grpSpPr>
          <a:xfrm>
            <a:off x="330927" y="2385781"/>
            <a:ext cx="1373182" cy="2340038"/>
            <a:chOff x="263760" y="1554783"/>
            <a:chExt cx="1373182" cy="2340038"/>
          </a:xfrm>
        </p:grpSpPr>
        <p:pic>
          <p:nvPicPr>
            <p:cNvPr id="4" name="Obrázek 3"/>
            <p:cNvPicPr>
              <a:picLocks noChangeAspect="1"/>
            </p:cNvPicPr>
            <p:nvPr/>
          </p:nvPicPr>
          <p:blipFill rotWithShape="1">
            <a:blip r:embed="rId3"/>
            <a:srcRect l="42585" t="47466" r="48458" b="29442"/>
            <a:stretch/>
          </p:blipFill>
          <p:spPr>
            <a:xfrm rot="10800000">
              <a:off x="399011" y="1554783"/>
              <a:ext cx="1237930" cy="1795245"/>
            </a:xfrm>
            <a:prstGeom prst="rect">
              <a:avLst/>
            </a:prstGeom>
          </p:spPr>
        </p:pic>
        <p:sp>
          <p:nvSpPr>
            <p:cNvPr id="5" name="TextovéPole 4"/>
            <p:cNvSpPr txBox="1"/>
            <p:nvPr/>
          </p:nvSpPr>
          <p:spPr>
            <a:xfrm>
              <a:off x="263760" y="3433156"/>
              <a:ext cx="137318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1200" dirty="0"/>
                <a:t>Vypuklodutá</a:t>
              </a:r>
            </a:p>
            <a:p>
              <a:pPr algn="ctr"/>
              <a:r>
                <a:rPr lang="cs-CZ" sz="1200" dirty="0"/>
                <a:t>čočka</a:t>
              </a:r>
            </a:p>
          </p:txBody>
        </p:sp>
      </p:grpSp>
      <p:cxnSp>
        <p:nvCxnSpPr>
          <p:cNvPr id="8" name="Přímá spojnice 7"/>
          <p:cNvCxnSpPr/>
          <p:nvPr/>
        </p:nvCxnSpPr>
        <p:spPr>
          <a:xfrm flipV="1">
            <a:off x="272738" y="2248825"/>
            <a:ext cx="11589524" cy="1768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2094807" y="3441497"/>
                <a:ext cx="9767455" cy="25386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𝑓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  <m:sub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  <m:sub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</m:den>
                          </m:f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e>
                      </m:d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sSub>
                                <m:sSubPr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  <m:t>𝑟</m:t>
                                  </m:r>
                                </m:e>
                                <m:sub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</m:den>
                          </m:f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sSub>
                                <m:sSubPr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  <m:t>𝑟</m:t>
                                  </m:r>
                                </m:e>
                                <m:sub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den>
                          </m:f>
                        </m:e>
                      </m:d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Číselně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1,5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den>
                        </m:f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e>
                    </m:d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0,25</m:t>
                            </m:r>
                          </m:den>
                        </m:f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−0,10</m:t>
                            </m:r>
                          </m:den>
                        </m:f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=0,5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1500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250</m:t>
                            </m:r>
                          </m:den>
                        </m:f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=0,5∙</m:t>
                    </m:r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6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=−3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𝐷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cs-CZ" dirty="0"/>
                  <a:t>(dioptrie)</a:t>
                </a:r>
              </a:p>
              <a:p>
                <a:endParaRPr lang="cs-CZ" dirty="0"/>
              </a:p>
              <a:p>
                <a:pPr algn="ctr"/>
                <a:r>
                  <a:rPr lang="cs-CZ" b="1" dirty="0"/>
                  <a:t>Optická mohutnost čočky je -3 D (dioptrie)</a:t>
                </a:r>
              </a:p>
              <a:p>
                <a:endParaRPr lang="cs-CZ" b="1" dirty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94807" y="3441497"/>
                <a:ext cx="9767455" cy="2538644"/>
              </a:xfrm>
              <a:prstGeom prst="rect">
                <a:avLst/>
              </a:prstGeom>
              <a:blipFill>
                <a:blip r:embed="rId4"/>
                <a:stretch>
                  <a:fillRect l="-56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2094807" y="2396816"/>
                <a:ext cx="917725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Podle znaménkové konvence mají plochy vypuklé znaménko kladné a plochy duté znaménko záporné.  Proto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cs-CZ" dirty="0"/>
                  <a:t> 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94807" y="2396816"/>
                <a:ext cx="9177251" cy="646331"/>
              </a:xfrm>
              <a:prstGeom prst="rect">
                <a:avLst/>
              </a:prstGeom>
              <a:blipFill>
                <a:blip r:embed="rId5"/>
                <a:stretch>
                  <a:fillRect l="-598" t="-4717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7969661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30927" y="235131"/>
            <a:ext cx="44405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Úloha 6/59, Učebnice fyziky - Optika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330927" y="731520"/>
                <a:ext cx="11473146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Ploskovypuklá čočka zhotovená ze skla o indexu lomu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  <m:sub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i="1" dirty="0" smtClean="0">
                        <a:latin typeface="Cambria Math" panose="02040503050406030204" pitchFamily="18" charset="0"/>
                      </a:rPr>
                      <m:t>=1,5 </m:t>
                    </m:r>
                  </m:oMath>
                </a14:m>
                <a:r>
                  <a:rPr lang="cs-CZ" dirty="0"/>
                  <a:t>má optickou mohutnost 2 D. Určete poloměry křivosti optických ploch čočky.</a:t>
                </a:r>
              </a:p>
              <a:p>
                <a:endParaRPr lang="cs-CZ" dirty="0"/>
              </a:p>
              <a:p>
                <a:r>
                  <a:rPr lang="cs-CZ" dirty="0"/>
                  <a:t>Řešení: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𝜑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=2,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𝑛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=1,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𝑛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=1,5,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𝑟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=?,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𝑟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0927" y="731520"/>
                <a:ext cx="11473146" cy="1477328"/>
              </a:xfrm>
              <a:prstGeom prst="rect">
                <a:avLst/>
              </a:prstGeom>
              <a:blipFill>
                <a:blip r:embed="rId2"/>
                <a:stretch>
                  <a:fillRect l="-425" t="-2066" b="-82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Přímá spojnice 3"/>
          <p:cNvCxnSpPr/>
          <p:nvPr/>
        </p:nvCxnSpPr>
        <p:spPr>
          <a:xfrm flipV="1">
            <a:off x="272738" y="2190634"/>
            <a:ext cx="11589524" cy="1768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Skupina 6"/>
          <p:cNvGrpSpPr/>
          <p:nvPr/>
        </p:nvGrpSpPr>
        <p:grpSpPr>
          <a:xfrm>
            <a:off x="278040" y="2335905"/>
            <a:ext cx="1148738" cy="2691842"/>
            <a:chOff x="278040" y="2335905"/>
            <a:chExt cx="1148738" cy="2691842"/>
          </a:xfrm>
        </p:grpSpPr>
        <p:pic>
          <p:nvPicPr>
            <p:cNvPr id="5" name="Obrázek 4"/>
            <p:cNvPicPr>
              <a:picLocks noChangeAspect="1"/>
            </p:cNvPicPr>
            <p:nvPr/>
          </p:nvPicPr>
          <p:blipFill rotWithShape="1">
            <a:blip r:embed="rId3"/>
            <a:srcRect l="36946" t="47276" r="56559" b="29441"/>
            <a:stretch/>
          </p:blipFill>
          <p:spPr>
            <a:xfrm>
              <a:off x="330927" y="2335905"/>
              <a:ext cx="1042965" cy="2103120"/>
            </a:xfrm>
            <a:prstGeom prst="rect">
              <a:avLst/>
            </a:prstGeom>
          </p:spPr>
        </p:pic>
        <p:sp>
          <p:nvSpPr>
            <p:cNvPr id="6" name="TextovéPole 5"/>
            <p:cNvSpPr txBox="1"/>
            <p:nvPr/>
          </p:nvSpPr>
          <p:spPr>
            <a:xfrm>
              <a:off x="278040" y="4566082"/>
              <a:ext cx="114873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1200" dirty="0"/>
                <a:t>Ploskovypuklá</a:t>
              </a:r>
            </a:p>
            <a:p>
              <a:pPr algn="ctr"/>
              <a:r>
                <a:rPr lang="cs-CZ" sz="1200" dirty="0"/>
                <a:t>čočka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1753985" y="2427316"/>
                <a:ext cx="10050088" cy="32426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Ploskovypuklá čočka má jednu optickou plochu rovinnou a rovina má poloměr rovný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∞</m:t>
                    </m:r>
                  </m:oMath>
                </a14:m>
                <a:r>
                  <a:rPr lang="cs-CZ" dirty="0"/>
                  <a:t> (nekonečno),</a:t>
                </a:r>
              </a:p>
              <a:p>
                <a:r>
                  <a:rPr lang="cs-CZ" dirty="0"/>
                  <a:t>Tedy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∞</m:t>
                    </m:r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cs-CZ" dirty="0"/>
                  <a:t> (nechte si vysvětlit proč!)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𝑓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  <m:sub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  <m:sub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</m:den>
                          </m:f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e>
                      </m:d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sSub>
                                <m:sSubPr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  <m:t>𝑟</m:t>
                                  </m:r>
                                </m:e>
                                <m:sub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</m:den>
                          </m:f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sSub>
                                <m:sSubPr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  <m:t>𝑟</m:t>
                                  </m:r>
                                </m:e>
                                <m:sub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den>
                          </m:f>
                        </m:e>
                      </m:d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Číselně     </a:t>
                </a:r>
                <a14:m>
                  <m:oMath xmlns:m="http://schemas.openxmlformats.org/officeDocument/2006/math">
                    <m:r>
                      <a:rPr lang="cs-CZ" b="0" i="0" smtClean="0">
                        <a:latin typeface="Cambria Math" panose="02040503050406030204" pitchFamily="18" charset="0"/>
                      </a:rPr>
                      <m:t>2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1,5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den>
                        </m:f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e>
                    </m:d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0+</m:t>
                        </m:r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sSub>
                              <m:sSubPr>
                                <m:ctrlP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𝑟</m:t>
                                </m:r>
                              </m:e>
                              <m:sub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b>
                            </m:sSub>
                          </m:den>
                        </m:f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=0,5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𝑟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 →       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0,5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𝟎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𝟐𝟓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𝒎</m:t>
                    </m:r>
                  </m:oMath>
                </a14:m>
                <a:endParaRPr lang="cs-CZ" b="1" dirty="0"/>
              </a:p>
              <a:p>
                <a:endParaRPr lang="cs-CZ" b="1" dirty="0"/>
              </a:p>
              <a:p>
                <a:endParaRPr lang="cs-CZ" b="1" dirty="0"/>
              </a:p>
              <a:p>
                <a:r>
                  <a:rPr lang="cs-CZ" b="1" dirty="0"/>
                  <a:t>Ploskovypuklá čočka má poloměr křivosti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𝒓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  <m:r>
                      <a:rPr lang="cs-CZ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𝟎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𝟐𝟓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𝒎</m:t>
                    </m:r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53985" y="2427316"/>
                <a:ext cx="10050088" cy="3242619"/>
              </a:xfrm>
              <a:prstGeom prst="rect">
                <a:avLst/>
              </a:prstGeom>
              <a:blipFill>
                <a:blip r:embed="rId4"/>
                <a:stretch>
                  <a:fillRect l="-546" t="-940" b="-206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1142858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/>
          <a:srcRect l="51748" t="53667"/>
          <a:stretch/>
        </p:blipFill>
        <p:spPr>
          <a:xfrm>
            <a:off x="6346722" y="3569110"/>
            <a:ext cx="5532808" cy="2510774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2"/>
          <a:srcRect t="54574" r="51853"/>
          <a:stretch/>
        </p:blipFill>
        <p:spPr>
          <a:xfrm>
            <a:off x="555522" y="3480620"/>
            <a:ext cx="5520813" cy="2461613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/>
          <a:srcRect r="51853" b="56857"/>
          <a:stretch/>
        </p:blipFill>
        <p:spPr>
          <a:xfrm>
            <a:off x="555522" y="665838"/>
            <a:ext cx="5520813" cy="2337918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/>
          <a:srcRect l="51748" b="56494"/>
          <a:stretch/>
        </p:blipFill>
        <p:spPr>
          <a:xfrm>
            <a:off x="6346722" y="734664"/>
            <a:ext cx="5532808" cy="2357582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ovéPole 5"/>
              <p:cNvSpPr txBox="1"/>
              <p:nvPr/>
            </p:nvSpPr>
            <p:spPr>
              <a:xfrm>
                <a:off x="2332702" y="3003756"/>
                <a:ext cx="98322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a</m:t>
                          </m:r>
                        </m:e>
                      </m:d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2702" y="3003756"/>
                <a:ext cx="983226" cy="369332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ovéPole 6"/>
              <p:cNvSpPr txBox="1"/>
              <p:nvPr/>
            </p:nvSpPr>
            <p:spPr>
              <a:xfrm>
                <a:off x="8276307" y="3003756"/>
                <a:ext cx="98322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b</m:t>
                          </m:r>
                        </m:e>
                      </m:d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76307" y="3003756"/>
                <a:ext cx="983226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ovéPole 7"/>
              <p:cNvSpPr txBox="1"/>
              <p:nvPr/>
            </p:nvSpPr>
            <p:spPr>
              <a:xfrm>
                <a:off x="8202559" y="5865099"/>
                <a:ext cx="98322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c</m:t>
                          </m:r>
                        </m:e>
                      </m:d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02559" y="5865099"/>
                <a:ext cx="983226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ovéPole 8"/>
              <p:cNvSpPr txBox="1"/>
              <p:nvPr/>
            </p:nvSpPr>
            <p:spPr>
              <a:xfrm>
                <a:off x="1660421" y="5865099"/>
                <a:ext cx="232778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žá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dn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é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z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uveden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ý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ch</m:t>
                          </m:r>
                        </m:e>
                      </m:d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60421" y="5865099"/>
                <a:ext cx="2327788" cy="369332"/>
              </a:xfrm>
              <a:prstGeom prst="rect">
                <a:avLst/>
              </a:prstGeom>
              <a:blipFill>
                <a:blip r:embed="rId6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4020429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715692" y="2246811"/>
            <a:ext cx="276061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0" dirty="0"/>
              <a:t>Konec</a:t>
            </a:r>
          </a:p>
        </p:txBody>
      </p:sp>
    </p:spTree>
    <p:extLst>
      <p:ext uri="{BB962C8B-B14F-4D97-AF65-F5344CB8AC3E}">
        <p14:creationId xmlns:p14="http://schemas.microsoft.com/office/powerpoint/2010/main" val="158879469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2298</TotalTime>
  <Words>778</Words>
  <Application>Microsoft Office PowerPoint</Application>
  <PresentationFormat>Širokoúhlá obrazovka</PresentationFormat>
  <Paragraphs>226</Paragraphs>
  <Slides>21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6" baseType="lpstr">
      <vt:lpstr>Arial</vt:lpstr>
      <vt:lpstr>Calibri</vt:lpstr>
      <vt:lpstr>Calibri Light</vt:lpstr>
      <vt:lpstr>Cambria Math</vt:lpstr>
      <vt:lpstr>Motiv Office</vt:lpstr>
      <vt:lpstr>Čočky Fyz 114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Čočky</dc:title>
  <dc:creator>Karel Sixl</dc:creator>
  <cp:lastModifiedBy>Karel Sixl</cp:lastModifiedBy>
  <cp:revision>104</cp:revision>
  <dcterms:created xsi:type="dcterms:W3CDTF">2021-01-30T18:23:00Z</dcterms:created>
  <dcterms:modified xsi:type="dcterms:W3CDTF">2026-03-31T09:28:43Z</dcterms:modified>
</cp:coreProperties>
</file>