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12192000"/>
  <p:embeddedFontLst>
    <p:embeddedFont>
      <p:font typeface="Barlow Bold" panose="020B0604020202020204" charset="-18"/>
      <p:regular r:id="rId20"/>
    </p:embeddedFont>
    <p:embeddedFont>
      <p:font typeface="Barlow Light" panose="00000400000000000000" pitchFamily="2" charset="-18"/>
      <p:regular r:id="rId21"/>
    </p:embeddedFont>
    <p:embeddedFont>
      <p:font typeface="Montserrat" panose="020F0502020204030204" pitchFamily="2" charset="-18"/>
      <p:regular r:id="rId22"/>
    </p:embeddedFont>
    <p:embeddedFont>
      <p:font typeface="Montserrat Bold" panose="020B0604020202020204" charset="-18"/>
      <p:regular r:id="rId23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6131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svg"/><Relationship Id="rId5" Type="http://schemas.openxmlformats.org/officeDocument/2006/relationships/image" Target="../media/image20.svg"/><Relationship Id="rId4" Type="http://schemas.openxmlformats.org/officeDocument/2006/relationships/image" Target="../media/image19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svg"/><Relationship Id="rId4" Type="http://schemas.openxmlformats.org/officeDocument/2006/relationships/image" Target="../media/image28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0" y="0"/>
                </a:moveTo>
                <a:lnTo>
                  <a:pt x="90530" y="100"/>
                </a:lnTo>
                <a:lnTo>
                  <a:pt x="93070" y="6350"/>
                </a:lnTo>
                <a:lnTo>
                  <a:pt x="94920" y="12210"/>
                </a:lnTo>
                <a:lnTo>
                  <a:pt x="96680" y="19820"/>
                </a:lnTo>
                <a:lnTo>
                  <a:pt x="97560" y="25880"/>
                </a:lnTo>
                <a:lnTo>
                  <a:pt x="97950" y="30960"/>
                </a:lnTo>
                <a:lnTo>
                  <a:pt x="97950" y="39060"/>
                </a:lnTo>
                <a:lnTo>
                  <a:pt x="97270" y="46480"/>
                </a:lnTo>
                <a:lnTo>
                  <a:pt x="96190" y="52640"/>
                </a:lnTo>
                <a:lnTo>
                  <a:pt x="94730" y="58500"/>
                </a:lnTo>
                <a:lnTo>
                  <a:pt x="92480" y="65230"/>
                </a:lnTo>
                <a:lnTo>
                  <a:pt x="89550" y="72070"/>
                </a:lnTo>
                <a:lnTo>
                  <a:pt x="86820" y="77340"/>
                </a:lnTo>
                <a:lnTo>
                  <a:pt x="83500" y="82810"/>
                </a:lnTo>
                <a:lnTo>
                  <a:pt x="79200" y="88870"/>
                </a:lnTo>
                <a:lnTo>
                  <a:pt x="75880" y="92770"/>
                </a:lnTo>
                <a:lnTo>
                  <a:pt x="75880" y="92970"/>
                </a:lnTo>
                <a:lnTo>
                  <a:pt x="74510" y="94340"/>
                </a:lnTo>
                <a:lnTo>
                  <a:pt x="74510" y="94530"/>
                </a:lnTo>
                <a:lnTo>
                  <a:pt x="69240" y="100000"/>
                </a:lnTo>
                <a:lnTo>
                  <a:pt x="0" y="100000"/>
                </a:lnTo>
                <a:close/>
              </a:path>
            </a:pathLst>
          </a:custGeom>
        </p:spPr>
      </p:pic>
      <p:sp>
        <p:nvSpPr>
          <p:cNvPr id="3" name="Text 0"/>
          <p:cNvSpPr/>
          <p:nvPr/>
        </p:nvSpPr>
        <p:spPr>
          <a:xfrm>
            <a:off x="5203794" y="2172097"/>
            <a:ext cx="6355993" cy="11878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Ošetřovatelská péče v chirurgii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03794" y="3630712"/>
            <a:ext cx="6355993" cy="5778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Komplexní studijní přehled pro studenty středních zdravotnických škol | Podle Slezáková a kol., 2012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5203794" y="4411663"/>
            <a:ext cx="2678343" cy="274241"/>
          </a:xfrm>
          <a:prstGeom prst="roundRect">
            <a:avLst>
              <a:gd name="adj" fmla="val 49999"/>
            </a:avLst>
          </a:prstGeom>
          <a:noFill/>
          <a:ln w="6350">
            <a:solidFill>
              <a:srgbClr val="75BAE6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312039" y="4465737"/>
            <a:ext cx="3071438" cy="1660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75BA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CHIRURGICKÉ OŠETŘOVATELSTVÍ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7972325" y="4411663"/>
            <a:ext cx="488045" cy="274241"/>
          </a:xfrm>
          <a:prstGeom prst="roundRect">
            <a:avLst>
              <a:gd name="adj" fmla="val 49999"/>
            </a:avLst>
          </a:prstGeom>
          <a:noFill/>
          <a:ln w="6350">
            <a:solidFill>
              <a:srgbClr val="75BAE6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080570" y="4465737"/>
            <a:ext cx="881140" cy="1660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75BAE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SZŠ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215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957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30760" y="100000"/>
                </a:lnTo>
                <a:lnTo>
                  <a:pt x="26370" y="95510"/>
                </a:lnTo>
                <a:lnTo>
                  <a:pt x="26370" y="95310"/>
                </a:lnTo>
                <a:lnTo>
                  <a:pt x="25490" y="94530"/>
                </a:lnTo>
                <a:lnTo>
                  <a:pt x="25490" y="94340"/>
                </a:lnTo>
                <a:lnTo>
                  <a:pt x="22660" y="91210"/>
                </a:lnTo>
                <a:lnTo>
                  <a:pt x="18360" y="85550"/>
                </a:lnTo>
                <a:lnTo>
                  <a:pt x="15140" y="80660"/>
                </a:lnTo>
                <a:lnTo>
                  <a:pt x="11910" y="75000"/>
                </a:lnTo>
                <a:lnTo>
                  <a:pt x="9280" y="69530"/>
                </a:lnTo>
                <a:lnTo>
                  <a:pt x="6840" y="63380"/>
                </a:lnTo>
                <a:lnTo>
                  <a:pt x="4790" y="56740"/>
                </a:lnTo>
                <a:lnTo>
                  <a:pt x="3320" y="50200"/>
                </a:lnTo>
                <a:lnTo>
                  <a:pt x="2440" y="44140"/>
                </a:lnTo>
                <a:lnTo>
                  <a:pt x="2050" y="39060"/>
                </a:lnTo>
                <a:lnTo>
                  <a:pt x="2050" y="30860"/>
                </a:lnTo>
                <a:lnTo>
                  <a:pt x="2540" y="25000"/>
                </a:lnTo>
                <a:lnTo>
                  <a:pt x="3320" y="19820"/>
                </a:lnTo>
                <a:lnTo>
                  <a:pt x="4880" y="12890"/>
                </a:lnTo>
                <a:lnTo>
                  <a:pt x="6930" y="6350"/>
                </a:lnTo>
                <a:close/>
              </a:path>
            </a:pathLst>
          </a:custGeom>
        </p:spPr>
      </p:pic>
      <p:sp>
        <p:nvSpPr>
          <p:cNvPr id="3" name="Text 0"/>
          <p:cNvSpPr/>
          <p:nvPr/>
        </p:nvSpPr>
        <p:spPr>
          <a:xfrm>
            <a:off x="631908" y="966986"/>
            <a:ext cx="6355993" cy="593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Pracoviště chirurgické péče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31908" y="1831677"/>
            <a:ext cx="6965577" cy="2889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Klíčové oblasti, kde sestra </a:t>
            </a:r>
            <a:r>
              <a:rPr lang="en-US" sz="1400" b="1" dirty="0">
                <a:solidFill>
                  <a:srgbClr val="384653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přebírá zodpovědnost</a:t>
            </a: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za pacienta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631908" y="2323703"/>
            <a:ext cx="6355993" cy="3567311"/>
          </a:xfrm>
          <a:prstGeom prst="roundRect">
            <a:avLst>
              <a:gd name="adj" fmla="val 7592"/>
            </a:avLst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638258" y="2330053"/>
            <a:ext cx="3171646" cy="2210693"/>
          </a:xfrm>
          <a:custGeom>
            <a:avLst/>
            <a:gdLst/>
            <a:ahLst/>
            <a:cxnLst/>
            <a:rect l="l" t="t" r="r" b="b"/>
            <a:pathLst>
              <a:path w="3171646" h="2210693">
                <a:moveTo>
                  <a:pt x="225684" y="0"/>
                </a:moveTo>
                <a:lnTo>
                  <a:pt x="3171646" y="0"/>
                </a:lnTo>
                <a:lnTo>
                  <a:pt x="3171646" y="2210693"/>
                </a:lnTo>
                <a:lnTo>
                  <a:pt x="0" y="2210693"/>
                </a:lnTo>
                <a:lnTo>
                  <a:pt x="0" y="225690"/>
                </a:lnTo>
                <a:arcTo wR="225684" hR="225690" stAng="10800000" swAng="5400000"/>
                <a:close/>
              </a:path>
            </a:pathLst>
          </a:custGeom>
          <a:solidFill>
            <a:srgbClr val="D4E9F7"/>
          </a:solidFill>
          <a:ln/>
        </p:spPr>
      </p:sp>
      <p:sp>
        <p:nvSpPr>
          <p:cNvPr id="7" name="Text 4"/>
          <p:cNvSpPr/>
          <p:nvPr/>
        </p:nvSpPr>
        <p:spPr>
          <a:xfrm>
            <a:off x="818733" y="2510532"/>
            <a:ext cx="2810698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Ambulantní provoz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818733" y="2915642"/>
            <a:ext cx="2810698" cy="14446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Sestra ověřuje totožnost pacienta, měří vitální funkce a provádí vstupní zhodnocení zdravotního stavu před dalším postupem péče.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3809905" y="2330053"/>
            <a:ext cx="3171646" cy="2210693"/>
          </a:xfrm>
          <a:custGeom>
            <a:avLst/>
            <a:gdLst/>
            <a:ahLst/>
            <a:cxnLst/>
            <a:rect l="l" t="t" r="r" b="b"/>
            <a:pathLst>
              <a:path w="3171646" h="2210693">
                <a:moveTo>
                  <a:pt x="0" y="0"/>
                </a:moveTo>
                <a:lnTo>
                  <a:pt x="2945962" y="0"/>
                </a:lnTo>
                <a:arcTo wR="225684" hR="225690" stAng="16200000" swAng="5400000"/>
                <a:lnTo>
                  <a:pt x="3171646" y="2210693"/>
                </a:lnTo>
                <a:lnTo>
                  <a:pt x="0" y="2210693"/>
                </a:lnTo>
                <a:lnTo>
                  <a:pt x="0" y="0"/>
                </a:lnTo>
                <a:close/>
              </a:path>
            </a:pathLst>
          </a:custGeom>
          <a:solidFill>
            <a:srgbClr val="D4E9F7"/>
          </a:solidFill>
          <a:ln/>
        </p:spPr>
      </p:sp>
      <p:sp>
        <p:nvSpPr>
          <p:cNvPr id="10" name="Shape 7"/>
          <p:cNvSpPr/>
          <p:nvPr/>
        </p:nvSpPr>
        <p:spPr>
          <a:xfrm>
            <a:off x="3809905" y="2330053"/>
            <a:ext cx="25399" cy="2210693"/>
          </a:xfrm>
          <a:prstGeom prst="roundRect">
            <a:avLst>
              <a:gd name="adj" fmla="val 50001"/>
            </a:avLst>
          </a:prstGeom>
          <a:solidFill>
            <a:srgbClr val="BACFDD"/>
          </a:solidFill>
          <a:ln/>
        </p:spPr>
      </p:sp>
      <p:sp>
        <p:nvSpPr>
          <p:cNvPr id="11" name="Text 8"/>
          <p:cNvSpPr/>
          <p:nvPr/>
        </p:nvSpPr>
        <p:spPr>
          <a:xfrm>
            <a:off x="3990379" y="2510532"/>
            <a:ext cx="2810698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Lůžkové oddělení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3990379" y="2915642"/>
            <a:ext cx="2810698" cy="14446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Sestra kontinuálně sleduje stav pacienta, realizuje lékařské ordinace, sestavuje ošetřovatelský plán a vede zdravotnickou dokumentaci.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638258" y="4540746"/>
            <a:ext cx="6343293" cy="1343918"/>
          </a:xfrm>
          <a:custGeom>
            <a:avLst/>
            <a:gdLst/>
            <a:ahLst/>
            <a:cxnLst/>
            <a:rect l="l" t="t" r="r" b="b"/>
            <a:pathLst>
              <a:path w="6343293" h="1343918">
                <a:moveTo>
                  <a:pt x="0" y="0"/>
                </a:moveTo>
                <a:lnTo>
                  <a:pt x="6343293" y="0"/>
                </a:lnTo>
                <a:lnTo>
                  <a:pt x="6343293" y="1118228"/>
                </a:lnTo>
                <a:arcTo wR="225684" hR="225690" stAng="0" swAng="5400000"/>
                <a:lnTo>
                  <a:pt x="225684" y="1343918"/>
                </a:lnTo>
                <a:arcTo wR="225684" hR="225690" stAng="5400000" swAng="5400000"/>
                <a:lnTo>
                  <a:pt x="0" y="0"/>
                </a:lnTo>
                <a:close/>
              </a:path>
            </a:pathLst>
          </a:custGeom>
          <a:solidFill>
            <a:srgbClr val="D4E9F7"/>
          </a:solidFill>
          <a:ln/>
        </p:spPr>
      </p:sp>
      <p:sp>
        <p:nvSpPr>
          <p:cNvPr id="14" name="Shape 11"/>
          <p:cNvSpPr/>
          <p:nvPr/>
        </p:nvSpPr>
        <p:spPr>
          <a:xfrm>
            <a:off x="638258" y="4540746"/>
            <a:ext cx="6343293" cy="25400"/>
          </a:xfrm>
          <a:prstGeom prst="roundRect">
            <a:avLst>
              <a:gd name="adj" fmla="val 49999"/>
            </a:avLst>
          </a:prstGeom>
          <a:solidFill>
            <a:srgbClr val="BACFDD"/>
          </a:solidFill>
          <a:ln/>
        </p:spPr>
      </p:sp>
      <p:sp>
        <p:nvSpPr>
          <p:cNvPr id="15" name="Text 12"/>
          <p:cNvSpPr/>
          <p:nvPr/>
        </p:nvSpPr>
        <p:spPr>
          <a:xfrm>
            <a:off x="818733" y="4721225"/>
            <a:ext cx="5982344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Operační sál</a:t>
            </a:r>
            <a:endParaRPr lang="en-US" sz="1850" dirty="0"/>
          </a:p>
        </p:txBody>
      </p:sp>
      <p:sp>
        <p:nvSpPr>
          <p:cNvPr id="16" name="Text 13"/>
          <p:cNvSpPr/>
          <p:nvPr/>
        </p:nvSpPr>
        <p:spPr>
          <a:xfrm>
            <a:off x="818733" y="5126335"/>
            <a:ext cx="5982344" cy="5778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Sestra zajišťuje přípravu sterilního prostředí, instrumentální asistenci při výkonu a důsledné dodržování aseptických zásad.</a:t>
            </a:r>
            <a:endParaRPr lang="en-US" sz="1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964109"/>
            <a:ext cx="10927878" cy="593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Mapa chirurgického oddělení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31908" y="1919089"/>
            <a:ext cx="10927878" cy="5778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5 klíčových míst s nejvyšším rizikem komplikací – zde musí sestra jednat rychle, přesně a s plnou odbornou zodpovědností.</a:t>
            </a:r>
            <a:endParaRPr lang="en-US" sz="14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1908" y="2700040"/>
            <a:ext cx="451335" cy="45134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308861" y="2700040"/>
            <a:ext cx="4674178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Emergency / Centrální příjem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1308861" y="3105150"/>
            <a:ext cx="4674178" cy="8667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Rychlá triáž pacientů, koordinace příjmu, okamžitá stabilizace životních funkcí a precizní předání informací ošetřovatelskému týmu.</a:t>
            </a:r>
            <a:endParaRPr lang="en-US" sz="14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08656" y="2700040"/>
            <a:ext cx="451335" cy="45134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885609" y="2700040"/>
            <a:ext cx="4674178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Vyšetřovny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6885609" y="3105150"/>
            <a:ext cx="4674178" cy="8667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Cílené odebrání anamnézy, odborná asistence při klinickém vyšetření, příprava diagnostických pomůcek a strukturovaná edukace pacienta.</a:t>
            </a:r>
            <a:endParaRPr lang="en-US" sz="14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1908" y="4332982"/>
            <a:ext cx="451335" cy="451346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308861" y="4332982"/>
            <a:ext cx="4674178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Sádrovna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1308861" y="4738092"/>
            <a:ext cx="4674178" cy="11557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Správná aplikace sádrových obvazů, pravidelná kontrola prokrvení a citlivosti končetiny, důkladné poučení pacienta o pohybovém a zátěžovém režimu.</a:t>
            </a:r>
            <a:endParaRPr lang="en-US" sz="140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08656" y="4332982"/>
            <a:ext cx="451335" cy="451346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885609" y="4332982"/>
            <a:ext cx="4674178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Ambulance bolesti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6885609" y="4738092"/>
            <a:ext cx="4674178" cy="11557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Systematické hodnocení intenzity bolesti, přesná aplikace analgetické terapie, sledování terapeutického účinku a koordinace s navazující léčbou.</a:t>
            </a: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533003"/>
            <a:ext cx="10927878" cy="4268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6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Lůžková část: stratifikace péče podle klinického rizika</a:t>
            </a:r>
            <a:endParaRPr lang="en-US" sz="26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5136" y="2130822"/>
            <a:ext cx="4745812" cy="3163094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7025" y="1204615"/>
            <a:ext cx="3619013" cy="1139329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171948" y="1353344"/>
            <a:ext cx="3245364" cy="2134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Standardní jednotka</a:t>
            </a:r>
            <a:endParaRPr lang="en-US" sz="1300" dirty="0"/>
          </a:p>
        </p:txBody>
      </p:sp>
      <p:sp>
        <p:nvSpPr>
          <p:cNvPr id="6" name="Text 2"/>
          <p:cNvSpPr/>
          <p:nvPr/>
        </p:nvSpPr>
        <p:spPr>
          <a:xfrm>
            <a:off x="8171948" y="1660029"/>
            <a:ext cx="3245364" cy="5351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Lůžka se třídí na </a:t>
            </a:r>
            <a:r>
              <a:rPr lang="en-US" sz="1000" b="1" dirty="0">
                <a:solidFill>
                  <a:srgbClr val="384653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aseptická</a:t>
            </a:r>
            <a:r>
              <a:rPr lang="en-US" sz="10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a </a:t>
            </a:r>
            <a:r>
              <a:rPr lang="en-US" sz="1000" b="1" dirty="0">
                <a:solidFill>
                  <a:srgbClr val="384653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septická</a:t>
            </a:r>
            <a:r>
              <a:rPr lang="en-US" sz="10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podle charakteru diagnózy – klíčový prvek prevence nozokomiálních nákaz.</a:t>
            </a:r>
            <a:endParaRPr lang="en-US" sz="10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7025" y="2437209"/>
            <a:ext cx="3619013" cy="1139329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171948" y="2585938"/>
            <a:ext cx="3245364" cy="2134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JIP</a:t>
            </a:r>
            <a:endParaRPr lang="en-US" sz="1300" dirty="0"/>
          </a:p>
        </p:txBody>
      </p:sp>
      <p:sp>
        <p:nvSpPr>
          <p:cNvPr id="9" name="Text 4"/>
          <p:cNvSpPr/>
          <p:nvPr/>
        </p:nvSpPr>
        <p:spPr>
          <a:xfrm>
            <a:off x="8171948" y="2892623"/>
            <a:ext cx="3245364" cy="5351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Péče o pacienty s hrozícím selháním základních vitálních funkcí – kontinuální monitorování hemodynamiky, dýchání a vědomí.</a:t>
            </a:r>
            <a:endParaRPr lang="en-US" sz="10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47025" y="3669804"/>
            <a:ext cx="3619013" cy="131772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8171948" y="3818533"/>
            <a:ext cx="3245364" cy="2134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ARO</a:t>
            </a:r>
            <a:endParaRPr lang="en-US" sz="1300" dirty="0"/>
          </a:p>
        </p:txBody>
      </p:sp>
      <p:sp>
        <p:nvSpPr>
          <p:cNvPr id="12" name="Text 6"/>
          <p:cNvSpPr/>
          <p:nvPr/>
        </p:nvSpPr>
        <p:spPr>
          <a:xfrm>
            <a:off x="8171948" y="4125218"/>
            <a:ext cx="3245364" cy="7135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Péče o pacienty s akutním selháváním životních funkcí – umělá plicní ventilace, invazivní hemodynamická monitorace, podpora orgánových funkcí.</a:t>
            </a:r>
            <a:endParaRPr lang="en-US" sz="100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7025" y="5080794"/>
            <a:ext cx="3619013" cy="1139329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8171948" y="5229523"/>
            <a:ext cx="3245364" cy="2134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Dospávací pokoj</a:t>
            </a:r>
            <a:endParaRPr lang="en-US" sz="1300" dirty="0"/>
          </a:p>
        </p:txBody>
      </p:sp>
      <p:sp>
        <p:nvSpPr>
          <p:cNvPr id="15" name="Text 8"/>
          <p:cNvSpPr/>
          <p:nvPr/>
        </p:nvSpPr>
        <p:spPr>
          <a:xfrm>
            <a:off x="8171948" y="5536208"/>
            <a:ext cx="3245364" cy="5351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Přechodová péče po celkové anestezii – zajišťuje bezpečné probuzení a stabilizaci před přeložením na standardní oddělení.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956965"/>
            <a:ext cx="10927878" cy="593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Operační sály: klasifikace podle septického režimu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31908" y="1911945"/>
            <a:ext cx="11537463" cy="2889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Typ operačního sálu určuje pravidla pohybu personálu, způsob oblékání i rozsah aseptických opatření.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631908" y="2403971"/>
            <a:ext cx="5373652" cy="1658243"/>
          </a:xfrm>
          <a:prstGeom prst="roundRect">
            <a:avLst>
              <a:gd name="adj" fmla="val 16332"/>
            </a:avLst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18733" y="2590800"/>
            <a:ext cx="5000004" cy="309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🔵</a:t>
            </a: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 Aseptické sály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818733" y="3008610"/>
            <a:ext cx="5000004" cy="8667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Ortopedie, kardiochirurgie, neurochirurgie – nejvyšší stupeň sterility, nulová tolerance kontaminace, přísná filtrační opatření.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6186035" y="2403971"/>
            <a:ext cx="5373752" cy="1658243"/>
          </a:xfrm>
          <a:prstGeom prst="roundRect">
            <a:avLst>
              <a:gd name="adj" fmla="val 16332"/>
            </a:avLst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372859" y="2590800"/>
            <a:ext cx="5000103" cy="309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🟠</a:t>
            </a: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 Mezoseptické sály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6372859" y="3008610"/>
            <a:ext cx="5000103" cy="8667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Operace dutiny břišní – kontrolovaná sterilita při zvýšeném riziku kontaminace, vyžaduje důslednou techniku bariérové ošetřovatelské péče.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631908" y="4242693"/>
            <a:ext cx="5373652" cy="1658243"/>
          </a:xfrm>
          <a:prstGeom prst="roundRect">
            <a:avLst>
              <a:gd name="adj" fmla="val 16332"/>
            </a:avLst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18733" y="4429522"/>
            <a:ext cx="5000004" cy="309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🔴</a:t>
            </a: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 Septické sály</a:t>
            </a:r>
            <a:endParaRPr lang="en-US" sz="1850" dirty="0"/>
          </a:p>
        </p:txBody>
      </p:sp>
      <p:sp>
        <p:nvSpPr>
          <p:cNvPr id="12" name="Text 10"/>
          <p:cNvSpPr/>
          <p:nvPr/>
        </p:nvSpPr>
        <p:spPr>
          <a:xfrm>
            <a:off x="818733" y="4847332"/>
            <a:ext cx="5000004" cy="8667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Operace střev a infikovaných ran – prostorově oddělené pracoviště se speciálním režimem a dekontaminačními postupy.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6186035" y="4242693"/>
            <a:ext cx="5373752" cy="1658243"/>
          </a:xfrm>
          <a:prstGeom prst="roundRect">
            <a:avLst>
              <a:gd name="adj" fmla="val 16332"/>
            </a:avLst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372859" y="4429522"/>
            <a:ext cx="5000103" cy="309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🟢</a:t>
            </a: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 Filtrační systém a chodby</a:t>
            </a:r>
            <a:endParaRPr lang="en-US" sz="1850" dirty="0"/>
          </a:p>
        </p:txBody>
      </p:sp>
      <p:sp>
        <p:nvSpPr>
          <p:cNvPr id="15" name="Text 13"/>
          <p:cNvSpPr/>
          <p:nvPr/>
        </p:nvSpPr>
        <p:spPr>
          <a:xfrm>
            <a:off x="6372859" y="4847332"/>
            <a:ext cx="5000103" cy="8667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Předsálí, sterilní chodba a vzduchová filtrace tvoří bezpečnostní bariéru zabraňující přenosu mikroorganismů mezi zónami.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502245"/>
            <a:ext cx="10927878" cy="3155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Typ a naléhavost operace určují plán péče</a:t>
            </a:r>
            <a:endParaRPr lang="en-US" sz="19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908" y="951409"/>
            <a:ext cx="5346963" cy="534709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19173" y="3144044"/>
            <a:ext cx="5346963" cy="15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Klinický význam pro ošetřovatelskou péči</a:t>
            </a:r>
            <a:endParaRPr lang="en-US" sz="950" dirty="0"/>
          </a:p>
        </p:txBody>
      </p:sp>
      <p:sp>
        <p:nvSpPr>
          <p:cNvPr id="5" name="Text 2"/>
          <p:cNvSpPr/>
          <p:nvPr/>
        </p:nvSpPr>
        <p:spPr>
          <a:xfrm>
            <a:off x="6219173" y="3352701"/>
            <a:ext cx="5346963" cy="2349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7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Naléhavost a charakter výkonu přímo podmíňují rozsah předoperační přípravy, hloubku edukace pacienta a strukturu pooperačního plánu péče.</a:t>
            </a:r>
            <a:endParaRPr lang="en-US" sz="750" dirty="0"/>
          </a:p>
        </p:txBody>
      </p:sp>
      <p:sp>
        <p:nvSpPr>
          <p:cNvPr id="6" name="Text 3"/>
          <p:cNvSpPr/>
          <p:nvPr/>
        </p:nvSpPr>
        <p:spPr>
          <a:xfrm>
            <a:off x="6219173" y="3633490"/>
            <a:ext cx="5346963" cy="505420"/>
          </a:xfrm>
          <a:prstGeom prst="rect">
            <a:avLst/>
          </a:prstGeom>
          <a:noFill/>
          <a:ln/>
        </p:spPr>
        <p:txBody>
          <a:bodyPr wrap="square" lIns="0" tIns="38366" rIns="0" bIns="0" rtlCol="0" anchor="t">
            <a:normAutofit/>
          </a:bodyPr>
          <a:lstStyle/>
          <a:p>
            <a:pPr marL="152400" indent="-152400" algn="l">
              <a:lnSpc>
                <a:spcPct val="102000"/>
              </a:lnSpc>
              <a:buSzPct val="100000"/>
              <a:buChar char="•"/>
            </a:pPr>
            <a:r>
              <a:rPr lang="en-US" sz="750" b="1" dirty="0">
                <a:solidFill>
                  <a:srgbClr val="384653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Urgentní výkon:</a:t>
            </a:r>
            <a:r>
              <a:rPr lang="en-US" sz="7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minimální časový prostor pro přípravu – sestra musí jednat systematicky a bez prodlení</a:t>
            </a:r>
            <a:endParaRPr lang="en-US" sz="750" dirty="0"/>
          </a:p>
          <a:p>
            <a:pPr marL="152400" indent="-152400" algn="l">
              <a:lnSpc>
                <a:spcPct val="102000"/>
              </a:lnSpc>
              <a:buSzPct val="100000"/>
              <a:buChar char="•"/>
            </a:pPr>
            <a:r>
              <a:rPr lang="en-US" sz="750" b="1" dirty="0">
                <a:solidFill>
                  <a:srgbClr val="384653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Plánovaný výkon:</a:t>
            </a:r>
            <a:r>
              <a:rPr lang="en-US" sz="7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dostatek času pro důkladnou edukaci, optimalizaci zdravotního stavu a psychickou přípravu pacienta</a:t>
            </a:r>
            <a:endParaRPr lang="en-US" sz="750" dirty="0"/>
          </a:p>
          <a:p>
            <a:pPr marL="152400" indent="-152400" algn="l">
              <a:lnSpc>
                <a:spcPct val="102000"/>
              </a:lnSpc>
              <a:buSzPct val="100000"/>
              <a:buChar char="•"/>
            </a:pPr>
            <a:r>
              <a:rPr lang="en-US" sz="750" b="1" dirty="0">
                <a:solidFill>
                  <a:srgbClr val="384653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Miniinvazivní přístup:</a:t>
            </a:r>
            <a:r>
              <a:rPr lang="en-US" sz="7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zkrácená hospitalizace, specifický pooperační režim a odlišná kritéria propuštění</a:t>
            </a:r>
            <a:endParaRPr lang="en-US" sz="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215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957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30760" y="100000"/>
                </a:lnTo>
                <a:lnTo>
                  <a:pt x="26370" y="95510"/>
                </a:lnTo>
                <a:lnTo>
                  <a:pt x="26370" y="95310"/>
                </a:lnTo>
                <a:lnTo>
                  <a:pt x="25490" y="94530"/>
                </a:lnTo>
                <a:lnTo>
                  <a:pt x="25490" y="94340"/>
                </a:lnTo>
                <a:lnTo>
                  <a:pt x="22660" y="91210"/>
                </a:lnTo>
                <a:lnTo>
                  <a:pt x="18360" y="85550"/>
                </a:lnTo>
                <a:lnTo>
                  <a:pt x="15140" y="80660"/>
                </a:lnTo>
                <a:lnTo>
                  <a:pt x="11910" y="75000"/>
                </a:lnTo>
                <a:lnTo>
                  <a:pt x="9280" y="69530"/>
                </a:lnTo>
                <a:lnTo>
                  <a:pt x="6840" y="63380"/>
                </a:lnTo>
                <a:lnTo>
                  <a:pt x="4790" y="56740"/>
                </a:lnTo>
                <a:lnTo>
                  <a:pt x="3320" y="50200"/>
                </a:lnTo>
                <a:lnTo>
                  <a:pt x="2440" y="44140"/>
                </a:lnTo>
                <a:lnTo>
                  <a:pt x="2050" y="39060"/>
                </a:lnTo>
                <a:lnTo>
                  <a:pt x="2050" y="30860"/>
                </a:lnTo>
                <a:lnTo>
                  <a:pt x="2540" y="25000"/>
                </a:lnTo>
                <a:lnTo>
                  <a:pt x="3320" y="19820"/>
                </a:lnTo>
                <a:lnTo>
                  <a:pt x="4880" y="12890"/>
                </a:lnTo>
                <a:lnTo>
                  <a:pt x="6930" y="6350"/>
                </a:lnTo>
                <a:close/>
              </a:path>
            </a:pathLst>
          </a:custGeom>
        </p:spPr>
      </p:pic>
      <p:sp>
        <p:nvSpPr>
          <p:cNvPr id="3" name="Shape 0"/>
          <p:cNvSpPr/>
          <p:nvPr/>
        </p:nvSpPr>
        <p:spPr>
          <a:xfrm>
            <a:off x="631908" y="502047"/>
            <a:ext cx="947912" cy="248444"/>
          </a:xfrm>
          <a:prstGeom prst="roundRect">
            <a:avLst>
              <a:gd name="adj" fmla="val 49999"/>
            </a:avLst>
          </a:prstGeom>
          <a:solidFill>
            <a:srgbClr val="D4E9F7"/>
          </a:solidFill>
          <a:ln/>
        </p:spPr>
      </p:sp>
      <p:sp>
        <p:nvSpPr>
          <p:cNvPr id="4" name="Text 1"/>
          <p:cNvSpPr/>
          <p:nvPr/>
        </p:nvSpPr>
        <p:spPr>
          <a:xfrm>
            <a:off x="730033" y="551061"/>
            <a:ext cx="1361247" cy="1504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1</a:t>
            </a:r>
            <a:endParaRPr lang="en-US" sz="1000" dirty="0"/>
          </a:p>
        </p:txBody>
      </p:sp>
      <p:sp>
        <p:nvSpPr>
          <p:cNvPr id="5" name="Text 2"/>
          <p:cNvSpPr/>
          <p:nvPr/>
        </p:nvSpPr>
        <p:spPr>
          <a:xfrm>
            <a:off x="631908" y="809724"/>
            <a:ext cx="6355993" cy="107652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Etiopatogeneze chirurgických onemocnění</a:t>
            </a:r>
            <a:endParaRPr lang="en-US" sz="3350" dirty="0"/>
          </a:p>
        </p:txBody>
      </p:sp>
      <p:sp>
        <p:nvSpPr>
          <p:cNvPr id="6" name="Text 3"/>
          <p:cNvSpPr/>
          <p:nvPr/>
        </p:nvSpPr>
        <p:spPr>
          <a:xfrm>
            <a:off x="631908" y="2108597"/>
            <a:ext cx="6355993" cy="7483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Znalost příčin a patofyziologických mechanismů onemocnění tvoří nezbytný základ pro správnou diagnostickou rozvahu a volbu cílených ošetřovatelských intervencí.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631908" y="3023691"/>
            <a:ext cx="368092" cy="368102"/>
          </a:xfrm>
          <a:prstGeom prst="ellipse">
            <a:avLst/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86825" y="3046313"/>
            <a:ext cx="258260" cy="3228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1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1148230" y="3079849"/>
            <a:ext cx="5839671" cy="2690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Etiologie a patofyziologie</a:t>
            </a:r>
            <a:endParaRPr lang="en-US" sz="1650" dirty="0"/>
          </a:p>
        </p:txBody>
      </p:sp>
      <p:sp>
        <p:nvSpPr>
          <p:cNvPr id="10" name="Text 7"/>
          <p:cNvSpPr/>
          <p:nvPr/>
        </p:nvSpPr>
        <p:spPr>
          <a:xfrm>
            <a:off x="1148230" y="3437830"/>
            <a:ext cx="5839671" cy="4988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Zánět, ischemie, trauma nebo neoplasie – každý patologický mechanismus vyžaduje odlišný diagnostický i terapeutický přístup.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631908" y="4233267"/>
            <a:ext cx="368092" cy="368102"/>
          </a:xfrm>
          <a:prstGeom prst="ellipse">
            <a:avLst/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86825" y="4255889"/>
            <a:ext cx="258260" cy="3228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2</a:t>
            </a:r>
            <a:endParaRPr lang="en-US" sz="2000" dirty="0"/>
          </a:p>
        </p:txBody>
      </p:sp>
      <p:sp>
        <p:nvSpPr>
          <p:cNvPr id="13" name="Text 10"/>
          <p:cNvSpPr/>
          <p:nvPr/>
        </p:nvSpPr>
        <p:spPr>
          <a:xfrm>
            <a:off x="1148230" y="4289425"/>
            <a:ext cx="5839671" cy="2690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Dynamika progrese onemocnění</a:t>
            </a:r>
            <a:endParaRPr lang="en-US" sz="1650" dirty="0"/>
          </a:p>
        </p:txBody>
      </p:sp>
      <p:sp>
        <p:nvSpPr>
          <p:cNvPr id="14" name="Text 11"/>
          <p:cNvSpPr/>
          <p:nvPr/>
        </p:nvSpPr>
        <p:spPr>
          <a:xfrm>
            <a:off x="1148230" y="4647406"/>
            <a:ext cx="5839671" cy="4988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Chirurgické stavy se výrazně liší rychlostí vývoje a rizikem život ohrožujících komplikací, což přímo ovlivňuje naléhavost intervence.</a:t>
            </a:r>
            <a:endParaRPr lang="en-US" sz="1250" dirty="0"/>
          </a:p>
        </p:txBody>
      </p:sp>
      <p:sp>
        <p:nvSpPr>
          <p:cNvPr id="15" name="Shape 12"/>
          <p:cNvSpPr/>
          <p:nvPr/>
        </p:nvSpPr>
        <p:spPr>
          <a:xfrm>
            <a:off x="631908" y="5442843"/>
            <a:ext cx="368092" cy="368102"/>
          </a:xfrm>
          <a:prstGeom prst="ellipse">
            <a:avLst/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686825" y="5465465"/>
            <a:ext cx="258260" cy="32285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0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3</a:t>
            </a:r>
            <a:endParaRPr lang="en-US" sz="2000" dirty="0"/>
          </a:p>
        </p:txBody>
      </p:sp>
      <p:sp>
        <p:nvSpPr>
          <p:cNvPr id="17" name="Text 14"/>
          <p:cNvSpPr/>
          <p:nvPr/>
        </p:nvSpPr>
        <p:spPr>
          <a:xfrm>
            <a:off x="1148230" y="5499001"/>
            <a:ext cx="5839671" cy="2690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Základ ošetřovatelského plánu</a:t>
            </a:r>
            <a:endParaRPr lang="en-US" sz="1650" dirty="0"/>
          </a:p>
        </p:txBody>
      </p:sp>
      <p:sp>
        <p:nvSpPr>
          <p:cNvPr id="18" name="Text 15"/>
          <p:cNvSpPr/>
          <p:nvPr/>
        </p:nvSpPr>
        <p:spPr>
          <a:xfrm>
            <a:off x="1148230" y="5856982"/>
            <a:ext cx="5839671" cy="4988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2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Individualizovaný plán péče vychází z důkladného porozumění klinickým projevům a jejich patofyziologickému podkladu.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561280"/>
            <a:ext cx="10927878" cy="5011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Předoperační diagnostika: role sestry</a:t>
            </a:r>
            <a:endParaRPr lang="en-US" sz="3150" dirty="0"/>
          </a:p>
        </p:txBody>
      </p:sp>
      <p:sp>
        <p:nvSpPr>
          <p:cNvPr id="3" name="Text 1"/>
          <p:cNvSpPr/>
          <p:nvPr/>
        </p:nvSpPr>
        <p:spPr>
          <a:xfrm>
            <a:off x="631908" y="1319411"/>
            <a:ext cx="10927878" cy="44926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Sestra zajišťuje kompletní diagnostické podklady ještě před vstupem pacienta na operační sál – její připravenost přímo ovlivňuje bezpečnost výkonu.</a:t>
            </a:r>
            <a:endParaRPr lang="en-US" sz="11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467" y="2248297"/>
            <a:ext cx="5569803" cy="3713262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982941" y="2041723"/>
            <a:ext cx="3583096" cy="2505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Předoperační vyšetření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7982941" y="2420739"/>
            <a:ext cx="3583096" cy="2381151"/>
          </a:xfrm>
          <a:prstGeom prst="rect">
            <a:avLst/>
          </a:prstGeom>
          <a:noFill/>
          <a:ln/>
        </p:spPr>
        <p:txBody>
          <a:bodyPr wrap="square" lIns="0" tIns="60935" rIns="0" bIns="0" rtlCol="0" anchor="t">
            <a:normAutofit/>
          </a:bodyPr>
          <a:lstStyle/>
          <a:p>
            <a:pPr marL="233680" indent="-233680" algn="l">
              <a:lnSpc>
                <a:spcPct val="12300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Laboratorní odběry, EKG a RTG hrudníku dle ordinace operatéra</a:t>
            </a:r>
            <a:endParaRPr lang="en-US" sz="1150" dirty="0"/>
          </a:p>
          <a:p>
            <a:pPr marL="233680" indent="-233680" algn="l">
              <a:lnSpc>
                <a:spcPct val="12300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Specializovaná vyšetření: scintigrafie sentinelových uzlin, CT nebo MR dle indikace</a:t>
            </a:r>
            <a:endParaRPr lang="en-US" sz="1150" dirty="0"/>
          </a:p>
          <a:p>
            <a:pPr marL="233680" indent="-233680" algn="l">
              <a:lnSpc>
                <a:spcPct val="12300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Anesteziologické zhodnocení pacienta a stanovení plánu premedikace</a:t>
            </a:r>
            <a:endParaRPr lang="en-US" sz="1150" dirty="0"/>
          </a:p>
          <a:p>
            <a:pPr marL="233680" indent="-233680" algn="l">
              <a:lnSpc>
                <a:spcPct val="123000"/>
              </a:lnSpc>
              <a:buSzPct val="100000"/>
              <a:buChar char="•"/>
            </a:pPr>
            <a:r>
              <a:rPr lang="en-US" sz="11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Kontrola úplnosti výsledků a jejich řádné zaznamenání do zdravotnické dokumentace</a:t>
            </a:r>
            <a:endParaRPr lang="en-US" sz="1150" dirty="0"/>
          </a:p>
        </p:txBody>
      </p:sp>
      <p:sp>
        <p:nvSpPr>
          <p:cNvPr id="7" name="Shape 4"/>
          <p:cNvSpPr/>
          <p:nvPr/>
        </p:nvSpPr>
        <p:spPr>
          <a:xfrm>
            <a:off x="7982941" y="4946452"/>
            <a:ext cx="3583096" cy="1205706"/>
          </a:xfrm>
          <a:prstGeom prst="roundRect">
            <a:avLst>
              <a:gd name="adj" fmla="val 18952"/>
            </a:avLst>
          </a:prstGeom>
          <a:solidFill>
            <a:srgbClr val="FCF2B5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5238" y="5144691"/>
            <a:ext cx="190396" cy="152301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477931" y="5100042"/>
            <a:ext cx="2935809" cy="8985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150" dirty="0">
                <a:solidFill>
                  <a:srgbClr val="00000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Chybějící výsledek může vést k odložení operačního výkonu – sestra ručí za kompletnost předoperační dokumentace.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501154"/>
            <a:ext cx="10927878" cy="3618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2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Léčba: od záchranného výkonu po cílené zhojení</a:t>
            </a:r>
            <a:endParaRPr lang="en-US" sz="22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908" y="997049"/>
            <a:ext cx="10927878" cy="500122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636626" y="1573007"/>
            <a:ext cx="2544441" cy="3181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Relativní indikace</a:t>
            </a:r>
            <a:endParaRPr lang="en-US" sz="2000" dirty="0"/>
          </a:p>
        </p:txBody>
      </p:sp>
      <p:sp>
        <p:nvSpPr>
          <p:cNvPr id="5" name="Text 2"/>
          <p:cNvSpPr/>
          <p:nvPr/>
        </p:nvSpPr>
        <p:spPr>
          <a:xfrm>
            <a:off x="8636626" y="1977085"/>
            <a:ext cx="2664469" cy="5832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84000"/>
              </a:lnSpc>
              <a:buNone/>
            </a:pPr>
            <a:r>
              <a:rPr lang="en-US" sz="15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Plánovaný výkon s cílem zlepšit kvalitu života pacienta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890327" y="3216853"/>
            <a:ext cx="2449592" cy="3181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20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Absolutní indikace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890327" y="3620932"/>
            <a:ext cx="2449592" cy="5832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84000"/>
              </a:lnSpc>
              <a:buNone/>
            </a:pPr>
            <a:r>
              <a:rPr lang="en-US" sz="15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Nezbytný výkon bez alternativní možnosti léčby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8636626" y="4065636"/>
            <a:ext cx="2544441" cy="3181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0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Vitální indikace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8636626" y="4469715"/>
            <a:ext cx="2664469" cy="5832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84000"/>
              </a:lnSpc>
              <a:buNone/>
            </a:pPr>
            <a:r>
              <a:rPr lang="en-US" sz="15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Bezodkladný zákrok bezprostředně zachraňující život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631908" y="6073676"/>
            <a:ext cx="10927878" cy="2831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7000"/>
              </a:lnSpc>
              <a:buNone/>
            </a:pPr>
            <a:r>
              <a:rPr lang="en-US" sz="8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Po každém chirurgickém výkonu sestra koordinuje komplexní pooperační péči: včasnou mobilizaci, účinný management bolesti, ošetřování operační rány a postupné zavádění dietního režimu dle typu a rozsahu operace.</a:t>
            </a:r>
            <a:endParaRPr lang="en-US" sz="8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0" y="0"/>
                </a:moveTo>
                <a:lnTo>
                  <a:pt x="90530" y="100"/>
                </a:lnTo>
                <a:lnTo>
                  <a:pt x="93070" y="6350"/>
                </a:lnTo>
                <a:lnTo>
                  <a:pt x="94920" y="12210"/>
                </a:lnTo>
                <a:lnTo>
                  <a:pt x="96680" y="19820"/>
                </a:lnTo>
                <a:lnTo>
                  <a:pt x="97560" y="25880"/>
                </a:lnTo>
                <a:lnTo>
                  <a:pt x="97950" y="30960"/>
                </a:lnTo>
                <a:lnTo>
                  <a:pt x="97950" y="39060"/>
                </a:lnTo>
                <a:lnTo>
                  <a:pt x="97270" y="46480"/>
                </a:lnTo>
                <a:lnTo>
                  <a:pt x="96190" y="52640"/>
                </a:lnTo>
                <a:lnTo>
                  <a:pt x="94730" y="58500"/>
                </a:lnTo>
                <a:lnTo>
                  <a:pt x="92480" y="65230"/>
                </a:lnTo>
                <a:lnTo>
                  <a:pt x="89550" y="72070"/>
                </a:lnTo>
                <a:lnTo>
                  <a:pt x="86820" y="77340"/>
                </a:lnTo>
                <a:lnTo>
                  <a:pt x="83500" y="82810"/>
                </a:lnTo>
                <a:lnTo>
                  <a:pt x="79200" y="88870"/>
                </a:lnTo>
                <a:lnTo>
                  <a:pt x="75880" y="92770"/>
                </a:lnTo>
                <a:lnTo>
                  <a:pt x="75880" y="92970"/>
                </a:lnTo>
                <a:lnTo>
                  <a:pt x="74510" y="94340"/>
                </a:lnTo>
                <a:lnTo>
                  <a:pt x="74510" y="94530"/>
                </a:lnTo>
                <a:lnTo>
                  <a:pt x="69240" y="100000"/>
                </a:lnTo>
                <a:lnTo>
                  <a:pt x="0" y="100000"/>
                </a:lnTo>
                <a:close/>
              </a:path>
            </a:pathLst>
          </a:custGeom>
        </p:spPr>
      </p:pic>
      <p:sp>
        <p:nvSpPr>
          <p:cNvPr id="3" name="Shape 0"/>
          <p:cNvSpPr/>
          <p:nvPr/>
        </p:nvSpPr>
        <p:spPr>
          <a:xfrm>
            <a:off x="5203794" y="510877"/>
            <a:ext cx="705328" cy="179983"/>
          </a:xfrm>
          <a:prstGeom prst="roundRect">
            <a:avLst>
              <a:gd name="adj" fmla="val 49999"/>
            </a:avLst>
          </a:prstGeom>
          <a:solidFill>
            <a:srgbClr val="D4E9F7"/>
          </a:solidFill>
          <a:ln/>
        </p:spPr>
      </p:sp>
      <p:sp>
        <p:nvSpPr>
          <p:cNvPr id="4" name="Text 1"/>
          <p:cNvSpPr/>
          <p:nvPr/>
        </p:nvSpPr>
        <p:spPr>
          <a:xfrm>
            <a:off x="5274833" y="546398"/>
            <a:ext cx="1172836" cy="1089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KAPITOLA 2</a:t>
            </a:r>
            <a:endParaRPr lang="en-US" sz="700" dirty="0"/>
          </a:p>
        </p:txBody>
      </p:sp>
      <p:sp>
        <p:nvSpPr>
          <p:cNvPr id="5" name="Text 2"/>
          <p:cNvSpPr/>
          <p:nvPr/>
        </p:nvSpPr>
        <p:spPr>
          <a:xfrm>
            <a:off x="5203794" y="721916"/>
            <a:ext cx="6355993" cy="3897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Předoperační období</a:t>
            </a:r>
            <a:endParaRPr lang="en-US" sz="2450" dirty="0"/>
          </a:p>
        </p:txBody>
      </p:sp>
      <p:sp>
        <p:nvSpPr>
          <p:cNvPr id="6" name="Text 3"/>
          <p:cNvSpPr/>
          <p:nvPr/>
        </p:nvSpPr>
        <p:spPr>
          <a:xfrm>
            <a:off x="5203794" y="1228229"/>
            <a:ext cx="6965577" cy="1569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9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Sestra jako </a:t>
            </a:r>
            <a:r>
              <a:rPr lang="en-US" sz="900" b="1" dirty="0">
                <a:solidFill>
                  <a:srgbClr val="384653"/>
                </a:solidFill>
                <a:latin typeface="Montserrat Bold" pitchFamily="34" charset="0"/>
                <a:ea typeface="Montserrat Bold" pitchFamily="34" charset="-122"/>
                <a:cs typeface="Montserrat Bold" pitchFamily="34" charset="-120"/>
              </a:rPr>
              <a:t>klíčový garant bezpečí a pohody pacienta</a:t>
            </a:r>
            <a:endParaRPr lang="en-US" sz="9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03794" y="1472605"/>
            <a:ext cx="6355993" cy="1160363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310652" y="1561405"/>
            <a:ext cx="142177" cy="17770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00000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1</a:t>
            </a:r>
            <a:endParaRPr lang="en-US" sz="1100" dirty="0"/>
          </a:p>
        </p:txBody>
      </p:sp>
      <p:sp>
        <p:nvSpPr>
          <p:cNvPr id="9" name="Text 5"/>
          <p:cNvSpPr/>
          <p:nvPr/>
        </p:nvSpPr>
        <p:spPr>
          <a:xfrm>
            <a:off x="5334958" y="1946473"/>
            <a:ext cx="6093665" cy="1947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Psychická podpora a edukace</a:t>
            </a:r>
            <a:endParaRPr lang="en-US" sz="1200" dirty="0"/>
          </a:p>
        </p:txBody>
      </p:sp>
      <p:sp>
        <p:nvSpPr>
          <p:cNvPr id="10" name="Text 6"/>
          <p:cNvSpPr/>
          <p:nvPr/>
        </p:nvSpPr>
        <p:spPr>
          <a:xfrm>
            <a:off x="5334958" y="2187873"/>
            <a:ext cx="6093665" cy="3139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9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Zmírnění úzkosti pacienta, srozumitelné vysvětlení průběhu výkonu a zodpovězení jeho otázek – základ důvěry a spolupráce.</a:t>
            </a:r>
            <a:endParaRPr lang="en-US" sz="90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03794" y="2710656"/>
            <a:ext cx="6355993" cy="1160363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8310652" y="2799457"/>
            <a:ext cx="142177" cy="17770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00000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2</a:t>
            </a:r>
            <a:endParaRPr lang="en-US" sz="1100" dirty="0"/>
          </a:p>
        </p:txBody>
      </p:sp>
      <p:sp>
        <p:nvSpPr>
          <p:cNvPr id="13" name="Text 8"/>
          <p:cNvSpPr/>
          <p:nvPr/>
        </p:nvSpPr>
        <p:spPr>
          <a:xfrm>
            <a:off x="5334958" y="3184525"/>
            <a:ext cx="6093665" cy="1947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Premedikace a zajištění spánku</a:t>
            </a:r>
            <a:endParaRPr lang="en-US" sz="1200" dirty="0"/>
          </a:p>
        </p:txBody>
      </p:sp>
      <p:sp>
        <p:nvSpPr>
          <p:cNvPr id="14" name="Text 9"/>
          <p:cNvSpPr/>
          <p:nvPr/>
        </p:nvSpPr>
        <p:spPr>
          <a:xfrm>
            <a:off x="5334958" y="3425924"/>
            <a:ext cx="6093665" cy="3139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9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Podání sedativ dle lékařské ordinace k navození klidného spánku a účinnému snížení předoperační úzkosti.</a:t>
            </a:r>
            <a:endParaRPr lang="en-US" sz="900" dirty="0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03794" y="3948708"/>
            <a:ext cx="6355993" cy="1160363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8310652" y="4037509"/>
            <a:ext cx="142177" cy="17770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00000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3</a:t>
            </a:r>
            <a:endParaRPr lang="en-US" sz="1100" dirty="0"/>
          </a:p>
        </p:txBody>
      </p:sp>
      <p:sp>
        <p:nvSpPr>
          <p:cNvPr id="17" name="Text 11"/>
          <p:cNvSpPr/>
          <p:nvPr/>
        </p:nvSpPr>
        <p:spPr>
          <a:xfrm>
            <a:off x="5334958" y="4422577"/>
            <a:ext cx="6093665" cy="1947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Příprava těla a lačnění</a:t>
            </a:r>
            <a:endParaRPr lang="en-US" sz="1200" dirty="0"/>
          </a:p>
        </p:txBody>
      </p:sp>
      <p:sp>
        <p:nvSpPr>
          <p:cNvPr id="18" name="Text 12"/>
          <p:cNvSpPr/>
          <p:nvPr/>
        </p:nvSpPr>
        <p:spPr>
          <a:xfrm>
            <a:off x="5334958" y="4663976"/>
            <a:ext cx="6093665" cy="3139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9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Edukace o délce lačnění (tekutiny i strava), příprava operačního pole a celková hygienická péče o tělo pacienta.</a:t>
            </a:r>
            <a:endParaRPr lang="en-US" sz="900" dirty="0"/>
          </a:p>
        </p:txBody>
      </p:sp>
      <p:pic>
        <p:nvPicPr>
          <p:cNvPr id="19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03794" y="5186759"/>
            <a:ext cx="6355993" cy="1160363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8310652" y="5275560"/>
            <a:ext cx="142177" cy="17770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00000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4</a:t>
            </a:r>
            <a:endParaRPr lang="en-US" sz="1100" dirty="0"/>
          </a:p>
        </p:txBody>
      </p:sp>
      <p:sp>
        <p:nvSpPr>
          <p:cNvPr id="21" name="Text 14"/>
          <p:cNvSpPr/>
          <p:nvPr/>
        </p:nvSpPr>
        <p:spPr>
          <a:xfrm>
            <a:off x="5334958" y="5660628"/>
            <a:ext cx="6093665" cy="1947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Kontrola dokumentace a identity</a:t>
            </a:r>
            <a:endParaRPr lang="en-US" sz="1200" dirty="0"/>
          </a:p>
        </p:txBody>
      </p:sp>
      <p:sp>
        <p:nvSpPr>
          <p:cNvPr id="22" name="Text 15"/>
          <p:cNvSpPr/>
          <p:nvPr/>
        </p:nvSpPr>
        <p:spPr>
          <a:xfrm>
            <a:off x="5334958" y="5902027"/>
            <a:ext cx="6093665" cy="3139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9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Ověření výsledků předoperačních vyšetření, fyziologických parametrů, podepsaného informovaného souhlasu a bezpečné identifikace pacienta.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599083"/>
            <a:ext cx="10927878" cy="3525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20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Předoperační check-list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31908" y="1078905"/>
            <a:ext cx="11537463" cy="1366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Systematický přehled klíčových kroků, které sestra realizuje bezprostředně před transportem pacienta na operační sál.</a:t>
            </a:r>
            <a:endParaRPr lang="en-US" sz="800" dirty="0"/>
          </a:p>
        </p:txBody>
      </p:sp>
      <p:sp>
        <p:nvSpPr>
          <p:cNvPr id="4" name="Shape 2"/>
          <p:cNvSpPr/>
          <p:nvPr/>
        </p:nvSpPr>
        <p:spPr>
          <a:xfrm>
            <a:off x="631908" y="1358602"/>
            <a:ext cx="3654730" cy="1261963"/>
          </a:xfrm>
          <a:prstGeom prst="roundRect">
            <a:avLst>
              <a:gd name="adj" fmla="val 12742"/>
            </a:avLst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45412" y="1472109"/>
            <a:ext cx="321560" cy="321568"/>
          </a:xfrm>
          <a:prstGeom prst="ellipse">
            <a:avLst/>
          </a:prstGeom>
          <a:solidFill>
            <a:srgbClr val="4296CD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3814" y="1560513"/>
            <a:ext cx="144657" cy="14466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745412" y="1857276"/>
            <a:ext cx="3427724" cy="1763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Ordinace a dokumentace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745412" y="2097187"/>
            <a:ext cx="3427724" cy="4098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Ověření splnění všech lékařských ordinací, kompletnost zdravotnické dokumentace a podpis informovaného souhlasu pacientem.</a:t>
            </a:r>
            <a:endParaRPr lang="en-US" sz="800" dirty="0"/>
          </a:p>
        </p:txBody>
      </p:sp>
      <p:sp>
        <p:nvSpPr>
          <p:cNvPr id="9" name="Shape 6"/>
          <p:cNvSpPr/>
          <p:nvPr/>
        </p:nvSpPr>
        <p:spPr>
          <a:xfrm>
            <a:off x="631908" y="2684165"/>
            <a:ext cx="3654730" cy="1125339"/>
          </a:xfrm>
          <a:prstGeom prst="roundRect">
            <a:avLst>
              <a:gd name="adj" fmla="val 14289"/>
            </a:avLst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745412" y="2797671"/>
            <a:ext cx="321560" cy="321568"/>
          </a:xfrm>
          <a:prstGeom prst="ellipse">
            <a:avLst/>
          </a:prstGeom>
          <a:solidFill>
            <a:srgbClr val="4296CD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3814" y="2886075"/>
            <a:ext cx="144657" cy="144661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745412" y="3182838"/>
            <a:ext cx="3427724" cy="1763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Edukace a porozumění pacienta</a:t>
            </a:r>
            <a:endParaRPr lang="en-US" sz="1100" dirty="0"/>
          </a:p>
        </p:txBody>
      </p:sp>
      <p:sp>
        <p:nvSpPr>
          <p:cNvPr id="13" name="Text 9"/>
          <p:cNvSpPr/>
          <p:nvPr/>
        </p:nvSpPr>
        <p:spPr>
          <a:xfrm>
            <a:off x="745412" y="3422749"/>
            <a:ext cx="3427724" cy="2732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Ověření, že pacient srozumitelně pochopil průběh výkonu, možná rizika a požadavky pooperačního režimu.</a:t>
            </a:r>
            <a:endParaRPr lang="en-US" sz="800" dirty="0"/>
          </a:p>
        </p:txBody>
      </p:sp>
      <p:sp>
        <p:nvSpPr>
          <p:cNvPr id="14" name="Shape 10"/>
          <p:cNvSpPr/>
          <p:nvPr/>
        </p:nvSpPr>
        <p:spPr>
          <a:xfrm>
            <a:off x="631908" y="3873103"/>
            <a:ext cx="3654730" cy="1125339"/>
          </a:xfrm>
          <a:prstGeom prst="roundRect">
            <a:avLst>
              <a:gd name="adj" fmla="val 14289"/>
            </a:avLst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745412" y="3986609"/>
            <a:ext cx="321560" cy="321568"/>
          </a:xfrm>
          <a:prstGeom prst="ellipse">
            <a:avLst/>
          </a:prstGeom>
          <a:solidFill>
            <a:srgbClr val="4296CD"/>
          </a:solidFill>
          <a:ln/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3814" y="4075013"/>
            <a:ext cx="144657" cy="144661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745412" y="4371777"/>
            <a:ext cx="3427724" cy="1763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Mezioborová koordinace</a:t>
            </a:r>
            <a:endParaRPr lang="en-US" sz="1100" dirty="0"/>
          </a:p>
        </p:txBody>
      </p:sp>
      <p:sp>
        <p:nvSpPr>
          <p:cNvPr id="18" name="Text 13"/>
          <p:cNvSpPr/>
          <p:nvPr/>
        </p:nvSpPr>
        <p:spPr>
          <a:xfrm>
            <a:off x="745412" y="4611688"/>
            <a:ext cx="3427724" cy="2732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Sdílení plánu péče s anesteziologem, chirurgem a sanitářem. Řádné předání pacienta na operační sál.</a:t>
            </a:r>
            <a:endParaRPr lang="en-US" sz="800" dirty="0"/>
          </a:p>
        </p:txBody>
      </p:sp>
      <p:sp>
        <p:nvSpPr>
          <p:cNvPr id="19" name="Shape 14"/>
          <p:cNvSpPr/>
          <p:nvPr/>
        </p:nvSpPr>
        <p:spPr>
          <a:xfrm>
            <a:off x="631908" y="5062041"/>
            <a:ext cx="3654730" cy="1125339"/>
          </a:xfrm>
          <a:prstGeom prst="roundRect">
            <a:avLst>
              <a:gd name="adj" fmla="val 14289"/>
            </a:avLst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20" name="Shape 15"/>
          <p:cNvSpPr/>
          <p:nvPr/>
        </p:nvSpPr>
        <p:spPr>
          <a:xfrm>
            <a:off x="745412" y="5175548"/>
            <a:ext cx="321560" cy="321568"/>
          </a:xfrm>
          <a:prstGeom prst="ellipse">
            <a:avLst/>
          </a:prstGeom>
          <a:solidFill>
            <a:srgbClr val="4296CD"/>
          </a:solidFill>
          <a:ln/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3814" y="5263952"/>
            <a:ext cx="144657" cy="144661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745412" y="5560715"/>
            <a:ext cx="3427724" cy="1763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Specifická předoperační příprava</a:t>
            </a:r>
            <a:endParaRPr lang="en-US" sz="1100" dirty="0"/>
          </a:p>
        </p:txBody>
      </p:sp>
      <p:sp>
        <p:nvSpPr>
          <p:cNvPr id="23" name="Text 17"/>
          <p:cNvSpPr/>
          <p:nvPr/>
        </p:nvSpPr>
        <p:spPr>
          <a:xfrm>
            <a:off x="745412" y="5800626"/>
            <a:ext cx="3427724" cy="2732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6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Vyprázdnění střeva dle typu výkonu, bandáže dolních končetin, aplikace LMWH, odstranění šperků, protéz a implantátů.</a:t>
            </a:r>
            <a:endParaRPr lang="en-US" sz="800" dirty="0"/>
          </a:p>
        </p:txBody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69843" y="2466479"/>
            <a:ext cx="4180775" cy="26130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574774"/>
            <a:ext cx="10927878" cy="575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Předoperační bezpečnostní protokol</a:t>
            </a:r>
            <a:endParaRPr lang="en-US" sz="36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908" y="1488877"/>
            <a:ext cx="5463939" cy="69959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6727" y="2357834"/>
            <a:ext cx="5114301" cy="2877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Edukace pacienta</a:t>
            </a:r>
            <a:endParaRPr lang="en-US" sz="1800" dirty="0"/>
          </a:p>
        </p:txBody>
      </p:sp>
      <p:sp>
        <p:nvSpPr>
          <p:cNvPr id="5" name="Text 2"/>
          <p:cNvSpPr/>
          <p:nvPr/>
        </p:nvSpPr>
        <p:spPr>
          <a:xfrm>
            <a:off x="806727" y="2747169"/>
            <a:ext cx="5114301" cy="8262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Srozumitelné vysvětlení průběhu výkonu, možných rizik a pooperačního režimu. Pacient dostává prostor pro otázky – ověřte jeho porozumění a zmírněte předoperační úzkost.</a:t>
            </a:r>
            <a:endParaRPr lang="en-US" sz="13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848" y="1488877"/>
            <a:ext cx="5463939" cy="69959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270667" y="2357834"/>
            <a:ext cx="5114301" cy="2877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Hygiena a příprava těla</a:t>
            </a:r>
            <a:endParaRPr lang="en-US" sz="1800" dirty="0"/>
          </a:p>
        </p:txBody>
      </p:sp>
      <p:sp>
        <p:nvSpPr>
          <p:cNvPr id="8" name="Text 4"/>
          <p:cNvSpPr/>
          <p:nvPr/>
        </p:nvSpPr>
        <p:spPr>
          <a:xfrm>
            <a:off x="6270667" y="2747169"/>
            <a:ext cx="5114301" cy="8262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Odstranění šperků, zubních protéz a laku na nehtech. Příprava operačního pole zahrnuje dezinfekci a případnou epilaci dle standardu oddělení.</a:t>
            </a:r>
            <a:endParaRPr lang="en-US" sz="13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908" y="3748286"/>
            <a:ext cx="5463939" cy="69959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06727" y="4617244"/>
            <a:ext cx="5114301" cy="2877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Ověření identity a výkonu</a:t>
            </a:r>
            <a:endParaRPr lang="en-US" sz="1800" dirty="0"/>
          </a:p>
        </p:txBody>
      </p:sp>
      <p:sp>
        <p:nvSpPr>
          <p:cNvPr id="11" name="Text 6"/>
          <p:cNvSpPr/>
          <p:nvPr/>
        </p:nvSpPr>
        <p:spPr>
          <a:xfrm>
            <a:off x="806727" y="5006578"/>
            <a:ext cx="5114301" cy="8262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Kontrola identifikačního náramku, diagnózy, plánovaného výkonu a strany operace v souladu s WHO protokolem chirurgické bezpečnosti.</a:t>
            </a:r>
            <a:endParaRPr lang="en-US" sz="13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5848" y="3748286"/>
            <a:ext cx="5463939" cy="699591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270667" y="4617244"/>
            <a:ext cx="5114301" cy="28773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Prevence tromboembolie</a:t>
            </a:r>
            <a:endParaRPr lang="en-US" sz="1800" dirty="0"/>
          </a:p>
        </p:txBody>
      </p:sp>
      <p:sp>
        <p:nvSpPr>
          <p:cNvPr id="14" name="Text 8"/>
          <p:cNvSpPr/>
          <p:nvPr/>
        </p:nvSpPr>
        <p:spPr>
          <a:xfrm>
            <a:off x="6270667" y="5006578"/>
            <a:ext cx="5114301" cy="11017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3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Přiložení kompresních bandáží dolních končetin a aplikace nízkomolekulárního heparinu (LMWH) dle ordinace lékaře a individuálního rizikového profilu pacienta.</a:t>
            </a:r>
            <a:endParaRPr lang="en-US" sz="13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555923"/>
            <a:ext cx="10927878" cy="4546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Pooperační péče: od bezprostředního dohledu k rekonvalescenci</a:t>
            </a:r>
            <a:endParaRPr lang="en-US" sz="28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141" y="2050951"/>
            <a:ext cx="4562659" cy="3369370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1469" y="1269305"/>
            <a:ext cx="3624668" cy="115183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136825" y="1288355"/>
            <a:ext cx="3429311" cy="227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Bezprostřední pooperační stabilizace</a:t>
            </a:r>
            <a:endParaRPr lang="en-US" sz="1400" dirty="0"/>
          </a:p>
        </p:txBody>
      </p:sp>
      <p:sp>
        <p:nvSpPr>
          <p:cNvPr id="6" name="Text 2"/>
          <p:cNvSpPr/>
          <p:nvPr/>
        </p:nvSpPr>
        <p:spPr>
          <a:xfrm>
            <a:off x="8136825" y="1621433"/>
            <a:ext cx="3429311" cy="7806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Kontinuální monitorace vědomí, dýchání a hemodynamiky v dospávacím pokoji – kontrola fyziologických funkcí každých 15 minut do stabilizace stavu.</a:t>
            </a:r>
            <a:endParaRPr lang="en-US" sz="10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1469" y="2594670"/>
            <a:ext cx="3624668" cy="115183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136825" y="2613720"/>
            <a:ext cx="3429311" cy="227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Kontrola rány, drénů a sekrece</a:t>
            </a:r>
            <a:endParaRPr lang="en-US" sz="1400" dirty="0"/>
          </a:p>
        </p:txBody>
      </p:sp>
      <p:sp>
        <p:nvSpPr>
          <p:cNvPr id="9" name="Text 4"/>
          <p:cNvSpPr/>
          <p:nvPr/>
        </p:nvSpPr>
        <p:spPr>
          <a:xfrm>
            <a:off x="8136825" y="2946797"/>
            <a:ext cx="3429311" cy="7806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Pravidelná inspekce operační rány a drénů – hodnocení množství, barvy a charakteru sekretu jako klíčový ukazatel hojení a časné detekce krvácení či infekce.</a:t>
            </a:r>
            <a:endParaRPr lang="en-US" sz="10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41469" y="3920034"/>
            <a:ext cx="3624668" cy="115183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8136825" y="3939084"/>
            <a:ext cx="3429311" cy="227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Tlumení bolesti a nauzey</a:t>
            </a:r>
            <a:endParaRPr lang="en-US" sz="1400" dirty="0"/>
          </a:p>
        </p:txBody>
      </p:sp>
      <p:sp>
        <p:nvSpPr>
          <p:cNvPr id="12" name="Text 6"/>
          <p:cNvSpPr/>
          <p:nvPr/>
        </p:nvSpPr>
        <p:spPr>
          <a:xfrm>
            <a:off x="8136825" y="4272161"/>
            <a:ext cx="3429311" cy="7806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Systematické hodnocení bolesti škálou VAS, včasná aplikace analgetik a antiemetik dle ordinace – základ komfortu pacienta a spolupráce při rehabilitaci.</a:t>
            </a:r>
            <a:endParaRPr lang="en-US" sz="10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41469" y="5245398"/>
            <a:ext cx="3624668" cy="956667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8136825" y="5264448"/>
            <a:ext cx="3429311" cy="2273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Včasná mobilizace</a:t>
            </a:r>
            <a:endParaRPr lang="en-US" sz="1400" dirty="0"/>
          </a:p>
        </p:txBody>
      </p:sp>
      <p:sp>
        <p:nvSpPr>
          <p:cNvPr id="15" name="Text 8"/>
          <p:cNvSpPr/>
          <p:nvPr/>
        </p:nvSpPr>
        <p:spPr>
          <a:xfrm>
            <a:off x="8136825" y="5597525"/>
            <a:ext cx="3429311" cy="58549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8000"/>
              </a:lnSpc>
              <a:buNone/>
            </a:pPr>
            <a:r>
              <a:rPr lang="en-US" sz="10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Aktivní vertikalizace již 1. pooperační den – zásadní opatření v prevenci TEN, hypostatické pneumonie a svalové atrofie.</a:t>
            </a:r>
            <a:endParaRPr lang="en-US" sz="10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1908" y="752971"/>
            <a:ext cx="10927878" cy="593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Specifická ošetřovatelská péče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31908" y="1707952"/>
            <a:ext cx="10927878" cy="5778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Péče o pacienta přesahuje ošetření operační rány – zahrnuje komplexní edukaci, výživovou podporu a přípravu na život po propuštění.</a:t>
            </a:r>
            <a:endParaRPr lang="en-US" sz="14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908" y="2488902"/>
            <a:ext cx="2025401" cy="125174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31908" y="3966270"/>
            <a:ext cx="3492214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Péče o stomii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631908" y="4371380"/>
            <a:ext cx="3492214" cy="1733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Edukace pacienta a rodiny v ošetřování stomie, výměně pomůcek a prevenci komplikací. Pravidelná kontrola barvy, prokrvení a vitality stomie je nezbytná pro včasné rozpoznání ischemie.</a:t>
            </a:r>
            <a:endParaRPr lang="en-US" sz="14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9740" y="2488902"/>
            <a:ext cx="2025401" cy="1251744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349740" y="3966270"/>
            <a:ext cx="3492214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Výživová podpora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4349740" y="4371380"/>
            <a:ext cx="3492214" cy="14446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Strukturovaný postup od parenterální výživy přes enterální a tekutou dietu až po plnou perorální realimentaci – vždy s ohledem na individuální toleranci a funkci GIT.</a:t>
            </a:r>
            <a:endParaRPr lang="en-US" sz="14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7572" y="2488902"/>
            <a:ext cx="2025401" cy="1251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8067572" y="3966270"/>
            <a:ext cx="3492214" cy="2968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Edukace pacienta a rodiny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8067572" y="4371380"/>
            <a:ext cx="3492214" cy="1733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Cílená příprava na domácí péči: péče o ránu, rozpoznání varovných příznaků, dietní opatření a kontaktní informace pro urgentní situace. Edukace probíhá postupně a je písemně dokumentována.</a:t>
            </a:r>
            <a:endParaRPr lang="en-US" sz="1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0" y="0"/>
                </a:moveTo>
                <a:lnTo>
                  <a:pt x="90530" y="100"/>
                </a:lnTo>
                <a:lnTo>
                  <a:pt x="93070" y="6350"/>
                </a:lnTo>
                <a:lnTo>
                  <a:pt x="94920" y="12210"/>
                </a:lnTo>
                <a:lnTo>
                  <a:pt x="96680" y="19820"/>
                </a:lnTo>
                <a:lnTo>
                  <a:pt x="97560" y="25880"/>
                </a:lnTo>
                <a:lnTo>
                  <a:pt x="97950" y="30960"/>
                </a:lnTo>
                <a:lnTo>
                  <a:pt x="97950" y="39060"/>
                </a:lnTo>
                <a:lnTo>
                  <a:pt x="97270" y="46480"/>
                </a:lnTo>
                <a:lnTo>
                  <a:pt x="96190" y="52640"/>
                </a:lnTo>
                <a:lnTo>
                  <a:pt x="94730" y="58500"/>
                </a:lnTo>
                <a:lnTo>
                  <a:pt x="92480" y="65230"/>
                </a:lnTo>
                <a:lnTo>
                  <a:pt x="89550" y="72070"/>
                </a:lnTo>
                <a:lnTo>
                  <a:pt x="86820" y="77340"/>
                </a:lnTo>
                <a:lnTo>
                  <a:pt x="83500" y="82810"/>
                </a:lnTo>
                <a:lnTo>
                  <a:pt x="79200" y="88870"/>
                </a:lnTo>
                <a:lnTo>
                  <a:pt x="75880" y="92770"/>
                </a:lnTo>
                <a:lnTo>
                  <a:pt x="75880" y="92970"/>
                </a:lnTo>
                <a:lnTo>
                  <a:pt x="74510" y="94340"/>
                </a:lnTo>
                <a:lnTo>
                  <a:pt x="74510" y="94530"/>
                </a:lnTo>
                <a:lnTo>
                  <a:pt x="69240" y="100000"/>
                </a:lnTo>
                <a:lnTo>
                  <a:pt x="0" y="100000"/>
                </a:lnTo>
                <a:close/>
              </a:path>
            </a:pathLst>
          </a:custGeom>
        </p:spPr>
      </p:pic>
      <p:sp>
        <p:nvSpPr>
          <p:cNvPr id="3" name="Text 0"/>
          <p:cNvSpPr/>
          <p:nvPr/>
        </p:nvSpPr>
        <p:spPr>
          <a:xfrm>
            <a:off x="5203794" y="562769"/>
            <a:ext cx="6355993" cy="491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0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Moderní chirurgické ošetřovatelství</a:t>
            </a:r>
            <a:endParaRPr lang="en-US" sz="3050" dirty="0"/>
          </a:p>
        </p:txBody>
      </p:sp>
      <p:sp>
        <p:nvSpPr>
          <p:cNvPr id="4" name="Text 1"/>
          <p:cNvSpPr/>
          <p:nvPr/>
        </p:nvSpPr>
        <p:spPr>
          <a:xfrm>
            <a:off x="5203794" y="1240234"/>
            <a:ext cx="6965577" cy="2185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Excelence v péči vychází ze znalostí, systémového myšlení a mezioborové spolupráce.</a:t>
            </a:r>
            <a:endParaRPr lang="en-US" sz="1150" dirty="0"/>
          </a:p>
        </p:txBody>
      </p:sp>
      <p:sp>
        <p:nvSpPr>
          <p:cNvPr id="5" name="Shape 2"/>
          <p:cNvSpPr/>
          <p:nvPr/>
        </p:nvSpPr>
        <p:spPr>
          <a:xfrm>
            <a:off x="5203794" y="1598017"/>
            <a:ext cx="6355993" cy="1081484"/>
          </a:xfrm>
          <a:prstGeom prst="roundRect">
            <a:avLst>
              <a:gd name="adj" fmla="val 20738"/>
            </a:avLst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359564" y="1753791"/>
            <a:ext cx="6044453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0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🏥</a:t>
            </a:r>
            <a:r>
              <a:rPr lang="en-US" sz="15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 Centrální operační trakt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359564" y="2086570"/>
            <a:ext cx="6044453" cy="4371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Propojení moderní techniky, přísných hygienických norem a efektivní logistiky v jednom funkčním celku.</a:t>
            </a:r>
            <a:endParaRPr lang="en-US" sz="1150" dirty="0"/>
          </a:p>
        </p:txBody>
      </p:sp>
      <p:sp>
        <p:nvSpPr>
          <p:cNvPr id="8" name="Shape 5"/>
          <p:cNvSpPr/>
          <p:nvPr/>
        </p:nvSpPr>
        <p:spPr>
          <a:xfrm>
            <a:off x="5203794" y="2803227"/>
            <a:ext cx="6355993" cy="1081484"/>
          </a:xfrm>
          <a:prstGeom prst="roundRect">
            <a:avLst>
              <a:gd name="adj" fmla="val 20738"/>
            </a:avLst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359564" y="2959001"/>
            <a:ext cx="6044453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0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📋</a:t>
            </a:r>
            <a:r>
              <a:rPr lang="en-US" sz="15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 Standardizace dle NANDA-I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5359564" y="3291780"/>
            <a:ext cx="6044453" cy="4371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Ošetřovatelské diagnózy NANDA-I zajišťují přesnou, měřitelnou a jednotně dokumentovatelnou péči.</a:t>
            </a:r>
            <a:endParaRPr lang="en-US" sz="1150" dirty="0"/>
          </a:p>
        </p:txBody>
      </p:sp>
      <p:sp>
        <p:nvSpPr>
          <p:cNvPr id="11" name="Shape 8"/>
          <p:cNvSpPr/>
          <p:nvPr/>
        </p:nvSpPr>
        <p:spPr>
          <a:xfrm>
            <a:off x="5203794" y="4008438"/>
            <a:ext cx="6355993" cy="1081484"/>
          </a:xfrm>
          <a:prstGeom prst="roundRect">
            <a:avLst>
              <a:gd name="adj" fmla="val 20738"/>
            </a:avLst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359564" y="4164211"/>
            <a:ext cx="6044453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0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🎓</a:t>
            </a:r>
            <a:r>
              <a:rPr lang="en-US" sz="15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 Sestra specialistka</a:t>
            </a:r>
            <a:endParaRPr lang="en-US" sz="1500" dirty="0"/>
          </a:p>
        </p:txBody>
      </p:sp>
      <p:sp>
        <p:nvSpPr>
          <p:cNvPr id="13" name="Text 10"/>
          <p:cNvSpPr/>
          <p:nvPr/>
        </p:nvSpPr>
        <p:spPr>
          <a:xfrm>
            <a:off x="5359564" y="4496991"/>
            <a:ext cx="6044453" cy="4371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Celoživotní vzdělávání, odborná certifikace a praxe založená na důkazech tvoří základ profesionality.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5203794" y="5213648"/>
            <a:ext cx="6355993" cy="1081484"/>
          </a:xfrm>
          <a:prstGeom prst="roundRect">
            <a:avLst>
              <a:gd name="adj" fmla="val 20738"/>
            </a:avLst>
          </a:prstGeom>
          <a:solidFill>
            <a:srgbClr val="D4E9F7"/>
          </a:solidFill>
          <a:ln w="6350">
            <a:solidFill>
              <a:srgbClr val="BACFDD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5359564" y="5369421"/>
            <a:ext cx="6044453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0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🎯</a:t>
            </a:r>
            <a:r>
              <a:rPr lang="en-US" sz="15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 Cíl ošetřovatelské péče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5359564" y="5702201"/>
            <a:ext cx="6044453" cy="4371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15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Prodloužit a zkvalitnit život pacienta, zmírnit utrpení – prostřednictvím precizní odbornosti a lidského přístupu.</a:t>
            </a:r>
            <a:endParaRPr lang="en-US" sz="11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0" y="0"/>
                </a:moveTo>
                <a:lnTo>
                  <a:pt x="90530" y="100"/>
                </a:lnTo>
                <a:lnTo>
                  <a:pt x="93070" y="6350"/>
                </a:lnTo>
                <a:lnTo>
                  <a:pt x="94920" y="12210"/>
                </a:lnTo>
                <a:lnTo>
                  <a:pt x="96680" y="19820"/>
                </a:lnTo>
                <a:lnTo>
                  <a:pt x="97560" y="25880"/>
                </a:lnTo>
                <a:lnTo>
                  <a:pt x="97950" y="30960"/>
                </a:lnTo>
                <a:lnTo>
                  <a:pt x="97950" y="39060"/>
                </a:lnTo>
                <a:lnTo>
                  <a:pt x="97270" y="46480"/>
                </a:lnTo>
                <a:lnTo>
                  <a:pt x="96190" y="52640"/>
                </a:lnTo>
                <a:lnTo>
                  <a:pt x="94730" y="58500"/>
                </a:lnTo>
                <a:lnTo>
                  <a:pt x="92480" y="65230"/>
                </a:lnTo>
                <a:lnTo>
                  <a:pt x="89550" y="72070"/>
                </a:lnTo>
                <a:lnTo>
                  <a:pt x="86820" y="77340"/>
                </a:lnTo>
                <a:lnTo>
                  <a:pt x="83500" y="82810"/>
                </a:lnTo>
                <a:lnTo>
                  <a:pt x="79200" y="88870"/>
                </a:lnTo>
                <a:lnTo>
                  <a:pt x="75880" y="92770"/>
                </a:lnTo>
                <a:lnTo>
                  <a:pt x="75880" y="92970"/>
                </a:lnTo>
                <a:lnTo>
                  <a:pt x="74510" y="94340"/>
                </a:lnTo>
                <a:lnTo>
                  <a:pt x="74510" y="94530"/>
                </a:lnTo>
                <a:lnTo>
                  <a:pt x="69240" y="100000"/>
                </a:lnTo>
                <a:lnTo>
                  <a:pt x="0" y="100000"/>
                </a:lnTo>
                <a:close/>
              </a:path>
            </a:pathLst>
          </a:custGeom>
        </p:spPr>
      </p:pic>
      <p:sp>
        <p:nvSpPr>
          <p:cNvPr id="3" name="Text 0"/>
          <p:cNvSpPr/>
          <p:nvPr/>
        </p:nvSpPr>
        <p:spPr>
          <a:xfrm>
            <a:off x="5203794" y="518914"/>
            <a:ext cx="6355993" cy="87233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Shrnutí: Čtyři pilíře chirurgického ošetřovatelství</a:t>
            </a:r>
            <a:endParaRPr lang="en-US" sz="2700" dirty="0"/>
          </a:p>
        </p:txBody>
      </p:sp>
      <p:sp>
        <p:nvSpPr>
          <p:cNvPr id="4" name="Text 1"/>
          <p:cNvSpPr/>
          <p:nvPr/>
        </p:nvSpPr>
        <p:spPr>
          <a:xfrm>
            <a:off x="5203794" y="1537295"/>
            <a:ext cx="265106" cy="16569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Barlow Light" pitchFamily="34" charset="0"/>
                <a:ea typeface="Barlow Light" pitchFamily="34" charset="-122"/>
                <a:cs typeface="Barlow Light" pitchFamily="34" charset="-120"/>
              </a:rPr>
              <a:t>01</a:t>
            </a:r>
            <a:endParaRPr lang="en-US" sz="1000" dirty="0"/>
          </a:p>
        </p:txBody>
      </p:sp>
      <p:sp>
        <p:nvSpPr>
          <p:cNvPr id="5" name="Shape 2"/>
          <p:cNvSpPr/>
          <p:nvPr/>
        </p:nvSpPr>
        <p:spPr>
          <a:xfrm>
            <a:off x="5203794" y="1743571"/>
            <a:ext cx="6355993" cy="19050"/>
          </a:xfrm>
          <a:prstGeom prst="rect">
            <a:avLst/>
          </a:prstGeom>
          <a:solidFill>
            <a:srgbClr val="4296CD"/>
          </a:solidFill>
          <a:ln/>
        </p:spPr>
      </p:sp>
      <p:sp>
        <p:nvSpPr>
          <p:cNvPr id="6" name="Text 3"/>
          <p:cNvSpPr/>
          <p:nvPr/>
        </p:nvSpPr>
        <p:spPr>
          <a:xfrm>
            <a:off x="5203794" y="1847949"/>
            <a:ext cx="6355993" cy="2179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Orientace v prostředí</a:t>
            </a:r>
            <a:endParaRPr lang="en-US" sz="1350" dirty="0"/>
          </a:p>
        </p:txBody>
      </p:sp>
      <p:sp>
        <p:nvSpPr>
          <p:cNvPr id="7" name="Text 4"/>
          <p:cNvSpPr/>
          <p:nvPr/>
        </p:nvSpPr>
        <p:spPr>
          <a:xfrm>
            <a:off x="5203794" y="2124273"/>
            <a:ext cx="6355993" cy="3677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Důkladná znalost operačních sálů, standardních úseků i JIP je předpokladem bezpečné a koordinované práce sestry.</a:t>
            </a:r>
            <a:endParaRPr lang="en-US" sz="1000" dirty="0"/>
          </a:p>
        </p:txBody>
      </p:sp>
      <p:sp>
        <p:nvSpPr>
          <p:cNvPr id="8" name="Text 5"/>
          <p:cNvSpPr/>
          <p:nvPr/>
        </p:nvSpPr>
        <p:spPr>
          <a:xfrm>
            <a:off x="5203794" y="2688729"/>
            <a:ext cx="265106" cy="16569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Barlow Light" pitchFamily="34" charset="0"/>
                <a:ea typeface="Barlow Light" pitchFamily="34" charset="-122"/>
                <a:cs typeface="Barlow Light" pitchFamily="34" charset="-120"/>
              </a:rPr>
              <a:t>02</a:t>
            </a:r>
            <a:endParaRPr lang="en-US" sz="1000" dirty="0"/>
          </a:p>
        </p:txBody>
      </p:sp>
      <p:sp>
        <p:nvSpPr>
          <p:cNvPr id="9" name="Shape 6"/>
          <p:cNvSpPr/>
          <p:nvPr/>
        </p:nvSpPr>
        <p:spPr>
          <a:xfrm>
            <a:off x="5203794" y="2881709"/>
            <a:ext cx="6355993" cy="19050"/>
          </a:xfrm>
          <a:prstGeom prst="rect">
            <a:avLst/>
          </a:prstGeom>
          <a:solidFill>
            <a:srgbClr val="4296CD"/>
          </a:solidFill>
          <a:ln/>
        </p:spPr>
      </p:sp>
      <p:sp>
        <p:nvSpPr>
          <p:cNvPr id="10" name="Text 7"/>
          <p:cNvSpPr/>
          <p:nvPr/>
        </p:nvSpPr>
        <p:spPr>
          <a:xfrm>
            <a:off x="5203794" y="2999383"/>
            <a:ext cx="6355993" cy="2179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Etiopatogeneze a diagnostika</a:t>
            </a:r>
            <a:endParaRPr lang="en-US" sz="1350" dirty="0"/>
          </a:p>
        </p:txBody>
      </p:sp>
      <p:sp>
        <p:nvSpPr>
          <p:cNvPr id="11" name="Text 8"/>
          <p:cNvSpPr/>
          <p:nvPr/>
        </p:nvSpPr>
        <p:spPr>
          <a:xfrm>
            <a:off x="5203794" y="3275707"/>
            <a:ext cx="6355993" cy="3677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Porozumění příčinám a mechanismům onemocnění umožňuje sestře předvídat rizika, včas rozpoznat komplikace a jednat preventivně.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5203794" y="3840163"/>
            <a:ext cx="265106" cy="16569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Barlow Light" pitchFamily="34" charset="0"/>
                <a:ea typeface="Barlow Light" pitchFamily="34" charset="-122"/>
                <a:cs typeface="Barlow Light" pitchFamily="34" charset="-120"/>
              </a:rPr>
              <a:t>03</a:t>
            </a:r>
            <a:endParaRPr lang="en-US" sz="1000" dirty="0"/>
          </a:p>
        </p:txBody>
      </p:sp>
      <p:sp>
        <p:nvSpPr>
          <p:cNvPr id="13" name="Shape 10"/>
          <p:cNvSpPr/>
          <p:nvPr/>
        </p:nvSpPr>
        <p:spPr>
          <a:xfrm>
            <a:off x="5203794" y="4019947"/>
            <a:ext cx="6355993" cy="19050"/>
          </a:xfrm>
          <a:prstGeom prst="rect">
            <a:avLst/>
          </a:prstGeom>
          <a:solidFill>
            <a:srgbClr val="4296CD"/>
          </a:solidFill>
          <a:ln/>
        </p:spPr>
      </p:sp>
      <p:sp>
        <p:nvSpPr>
          <p:cNvPr id="14" name="Text 11"/>
          <p:cNvSpPr/>
          <p:nvPr/>
        </p:nvSpPr>
        <p:spPr>
          <a:xfrm>
            <a:off x="5203794" y="4150816"/>
            <a:ext cx="6355993" cy="2179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Předoperační příprava</a:t>
            </a:r>
            <a:endParaRPr lang="en-US" sz="1350" dirty="0"/>
          </a:p>
        </p:txBody>
      </p:sp>
      <p:sp>
        <p:nvSpPr>
          <p:cNvPr id="15" name="Text 12"/>
          <p:cNvSpPr/>
          <p:nvPr/>
        </p:nvSpPr>
        <p:spPr>
          <a:xfrm>
            <a:off x="5203794" y="4427141"/>
            <a:ext cx="6355993" cy="3677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Systematická, protokolárně vedená příprava pacienta – fyzická i psychická – tvoří základ úspěšného operačního výkonu.</a:t>
            </a:r>
            <a:endParaRPr lang="en-US" sz="1000" dirty="0"/>
          </a:p>
        </p:txBody>
      </p:sp>
      <p:sp>
        <p:nvSpPr>
          <p:cNvPr id="16" name="Text 13"/>
          <p:cNvSpPr/>
          <p:nvPr/>
        </p:nvSpPr>
        <p:spPr>
          <a:xfrm>
            <a:off x="5203794" y="4991596"/>
            <a:ext cx="265106" cy="16569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Barlow Light" pitchFamily="34" charset="0"/>
                <a:ea typeface="Barlow Light" pitchFamily="34" charset="-122"/>
                <a:cs typeface="Barlow Light" pitchFamily="34" charset="-120"/>
              </a:rPr>
              <a:t>04</a:t>
            </a:r>
            <a:endParaRPr lang="en-US" sz="1000" dirty="0"/>
          </a:p>
        </p:txBody>
      </p:sp>
      <p:sp>
        <p:nvSpPr>
          <p:cNvPr id="17" name="Shape 14"/>
          <p:cNvSpPr/>
          <p:nvPr/>
        </p:nvSpPr>
        <p:spPr>
          <a:xfrm>
            <a:off x="5203794" y="5158085"/>
            <a:ext cx="6355993" cy="19050"/>
          </a:xfrm>
          <a:prstGeom prst="rect">
            <a:avLst/>
          </a:prstGeom>
          <a:solidFill>
            <a:srgbClr val="4296CD"/>
          </a:solidFill>
          <a:ln/>
        </p:spPr>
      </p:sp>
      <p:sp>
        <p:nvSpPr>
          <p:cNvPr id="18" name="Text 15"/>
          <p:cNvSpPr/>
          <p:nvPr/>
        </p:nvSpPr>
        <p:spPr>
          <a:xfrm>
            <a:off x="5203794" y="5302250"/>
            <a:ext cx="6355993" cy="2179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Pooperační a specializovaná péče</a:t>
            </a:r>
            <a:endParaRPr lang="en-US" sz="1350" dirty="0"/>
          </a:p>
        </p:txBody>
      </p:sp>
      <p:sp>
        <p:nvSpPr>
          <p:cNvPr id="19" name="Text 16"/>
          <p:cNvSpPr/>
          <p:nvPr/>
        </p:nvSpPr>
        <p:spPr>
          <a:xfrm>
            <a:off x="5203794" y="5578574"/>
            <a:ext cx="6355993" cy="3677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0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Kontinuální monitoring, cílený management bolesti a rány, spolu s efektivní edukací pacienta, zajišťují bezpečnou a řízenou rekonvalescenci.</a:t>
            </a:r>
            <a:endParaRPr lang="en-US" sz="1000" dirty="0"/>
          </a:p>
        </p:txBody>
      </p:sp>
      <p:sp>
        <p:nvSpPr>
          <p:cNvPr id="20" name="Text 17"/>
          <p:cNvSpPr/>
          <p:nvPr/>
        </p:nvSpPr>
        <p:spPr>
          <a:xfrm>
            <a:off x="4899002" y="6155234"/>
            <a:ext cx="6965577" cy="1838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16000"/>
              </a:lnSpc>
              <a:buNone/>
            </a:pPr>
            <a:r>
              <a:rPr lang="en-US" sz="1000" i="1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Zdroj: Slezáková a kol. (2012). Ošetřovatelství pro střední zdravotnické školy.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1446</Words>
  <Application>Microsoft Office PowerPoint</Application>
  <PresentationFormat>Širokoúhlá obrazovka</PresentationFormat>
  <Paragraphs>167</Paragraphs>
  <Slides>17</Slides>
  <Notes>17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4" baseType="lpstr">
      <vt:lpstr>Barlow Light</vt:lpstr>
      <vt:lpstr>Montserrat</vt:lpstr>
      <vt:lpstr>Montserrat Bold</vt:lpstr>
      <vt:lpstr>Twemoji Mozilla</vt:lpstr>
      <vt:lpstr>Arial</vt:lpstr>
      <vt:lpstr>Barlow Bold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2026-08-30T18:43:55Z</dcterms:created>
  <dcterms:modified xsi:type="dcterms:W3CDTF">2026-08-30T18:44:50Z</dcterms:modified>
</cp:coreProperties>
</file>