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Inter" panose="020B0604020202020204" charset="0"/>
      <p:regular r:id="rId1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4489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338393"/>
            <a:ext cx="551688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Magnetická rezonance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256127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Moderní zobrazovací metoda pro detailní pohled do lidského těla bez použití ionizujícího záření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38995"/>
            <a:ext cx="5262086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Základní terminologie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3455908"/>
            <a:ext cx="4215289" cy="1476256"/>
          </a:xfrm>
          <a:prstGeom prst="roundRect">
            <a:avLst>
              <a:gd name="adj" fmla="val 564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99768" y="366188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MRI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4091107"/>
            <a:ext cx="380333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Magnetic Resonance Imaging – magnetická rezonance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5207437" y="3455908"/>
            <a:ext cx="4215408" cy="1476256"/>
          </a:xfrm>
          <a:prstGeom prst="roundRect">
            <a:avLst>
              <a:gd name="adj" fmla="val 564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13415" y="366188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MR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5413415" y="4091107"/>
            <a:ext cx="380345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Zkrácený název pro magnetickou rezonanci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9621203" y="3455908"/>
            <a:ext cx="4215289" cy="1476256"/>
          </a:xfrm>
          <a:prstGeom prst="roundRect">
            <a:avLst>
              <a:gd name="adj" fmla="val 564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27181" y="366188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NMR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9827181" y="4091107"/>
            <a:ext cx="380333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Nukleární magnetická rezonance – původní název metody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93790" y="5155406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Všechny tyto zkratky označují stejnou zobrazovací metodu, která využívá silné magnetické pole a radiofrekvenční vlny k vytváření detailních obrazů vnitřních struktur těla.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60909"/>
            <a:ext cx="567940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Charakteristika metody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701885"/>
            <a:ext cx="6279356" cy="374344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564874" y="2677001"/>
            <a:ext cx="400216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Moderní neinvazivní zobrazování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564874" y="3185517"/>
            <a:ext cx="627935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Magnetická rezonance je pokročilá zobrazovací metoda, která nám umožňuje detailně zobrazit lidské tělo, zejména jeho měkké části. Vyšetření probíhá pomocí řezů v různých rovinách, což umožňuje i vytváření trojrozměrných animací.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564874" y="4634270"/>
            <a:ext cx="627935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Klíčovou vlastností MRI je schopnost zobrazit pouze tkáně obsahující vodu, respektive vodík. Celé vyšetření probíhá v prostředí silného magnetického pole, které interaguje s protony vodíku v těle.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40080"/>
            <a:ext cx="4488061" cy="434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MRI vs. CT: Klíčové rozdíly</a:t>
            </a:r>
            <a:endParaRPr lang="en-US" sz="2700" dirty="0"/>
          </a:p>
        </p:txBody>
      </p:sp>
      <p:sp>
        <p:nvSpPr>
          <p:cNvPr id="3" name="Shape 1"/>
          <p:cNvSpPr/>
          <p:nvPr/>
        </p:nvSpPr>
        <p:spPr>
          <a:xfrm>
            <a:off x="793790" y="1351955"/>
            <a:ext cx="13042821" cy="1136452"/>
          </a:xfrm>
          <a:prstGeom prst="roundRect">
            <a:avLst>
              <a:gd name="adj" fmla="val 5135"/>
            </a:avLst>
          </a:prstGeom>
          <a:solidFill>
            <a:srgbClr val="FFFFFF"/>
          </a:solidFill>
          <a:ln w="15240">
            <a:solidFill>
              <a:srgbClr val="C0C1D7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09030" y="1367195"/>
            <a:ext cx="555665" cy="1105972"/>
          </a:xfrm>
          <a:prstGeom prst="roundRect">
            <a:avLst>
              <a:gd name="adj" fmla="val 7210"/>
            </a:avLst>
          </a:prstGeom>
          <a:solidFill>
            <a:srgbClr val="DADBF1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8813" y="1815941"/>
            <a:ext cx="208359" cy="208359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503521" y="1506022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Záření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1503521" y="1806416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Nepoužívá RTG záření, je bezpečnější pro opakovaná vyšetření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1503521" y="2112050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CT: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Využívá RTG záření, vyšší radiační zátěž</a:t>
            </a:r>
            <a:endParaRPr lang="en-US" sz="1050" dirty="0"/>
          </a:p>
        </p:txBody>
      </p:sp>
      <p:sp>
        <p:nvSpPr>
          <p:cNvPr id="9" name="Shape 6"/>
          <p:cNvSpPr/>
          <p:nvPr/>
        </p:nvSpPr>
        <p:spPr>
          <a:xfrm>
            <a:off x="793790" y="2627233"/>
            <a:ext cx="13042821" cy="1136452"/>
          </a:xfrm>
          <a:prstGeom prst="roundRect">
            <a:avLst>
              <a:gd name="adj" fmla="val 5135"/>
            </a:avLst>
          </a:prstGeom>
          <a:solidFill>
            <a:srgbClr val="FFFFFF"/>
          </a:solidFill>
          <a:ln w="15240">
            <a:solidFill>
              <a:srgbClr val="C0C1D7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809030" y="2642473"/>
            <a:ext cx="555665" cy="1105972"/>
          </a:xfrm>
          <a:prstGeom prst="roundRect">
            <a:avLst>
              <a:gd name="adj" fmla="val 7210"/>
            </a:avLst>
          </a:prstGeom>
          <a:solidFill>
            <a:srgbClr val="DADBF1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8813" y="3091220"/>
            <a:ext cx="208359" cy="20835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503521" y="2781300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Měkké tkáně</a:t>
            </a:r>
            <a:endParaRPr lang="en-US" sz="1350" dirty="0"/>
          </a:p>
        </p:txBody>
      </p:sp>
      <p:sp>
        <p:nvSpPr>
          <p:cNvPr id="13" name="Text 9"/>
          <p:cNvSpPr/>
          <p:nvPr/>
        </p:nvSpPr>
        <p:spPr>
          <a:xfrm>
            <a:off x="1503521" y="3081695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Vynikající zobrazení měkkých tkání i bez kontrastní látky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1503521" y="3387328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CT: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Zobrazení měkkých tkání většinou vyžaduje kontrastní látku</a:t>
            </a:r>
            <a:endParaRPr lang="en-US" sz="1050" dirty="0"/>
          </a:p>
        </p:txBody>
      </p:sp>
      <p:sp>
        <p:nvSpPr>
          <p:cNvPr id="15" name="Shape 11"/>
          <p:cNvSpPr/>
          <p:nvPr/>
        </p:nvSpPr>
        <p:spPr>
          <a:xfrm>
            <a:off x="793790" y="3902512"/>
            <a:ext cx="13042821" cy="1136452"/>
          </a:xfrm>
          <a:prstGeom prst="roundRect">
            <a:avLst>
              <a:gd name="adj" fmla="val 5135"/>
            </a:avLst>
          </a:prstGeom>
          <a:solidFill>
            <a:srgbClr val="FFFFFF"/>
          </a:solidFill>
          <a:ln w="15240">
            <a:solidFill>
              <a:srgbClr val="C0C1D7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809030" y="3917752"/>
            <a:ext cx="555665" cy="1105972"/>
          </a:xfrm>
          <a:prstGeom prst="roundRect">
            <a:avLst>
              <a:gd name="adj" fmla="val 7210"/>
            </a:avLst>
          </a:prstGeom>
          <a:solidFill>
            <a:srgbClr val="DADBF1"/>
          </a:solidFill>
          <a:ln/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8813" y="4366498"/>
            <a:ext cx="208359" cy="208359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503521" y="4056578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Kostní tkáň</a:t>
            </a:r>
            <a:endParaRPr lang="en-US" sz="1350" dirty="0"/>
          </a:p>
        </p:txBody>
      </p:sp>
      <p:sp>
        <p:nvSpPr>
          <p:cNvPr id="19" name="Text 14"/>
          <p:cNvSpPr/>
          <p:nvPr/>
        </p:nvSpPr>
        <p:spPr>
          <a:xfrm>
            <a:off x="1503521" y="4356973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Kosti zobrazuje špatně kvůli nízkému obsahu vody</a:t>
            </a:r>
            <a:endParaRPr lang="en-US" sz="1050" dirty="0"/>
          </a:p>
        </p:txBody>
      </p:sp>
      <p:sp>
        <p:nvSpPr>
          <p:cNvPr id="20" name="Text 15"/>
          <p:cNvSpPr/>
          <p:nvPr/>
        </p:nvSpPr>
        <p:spPr>
          <a:xfrm>
            <a:off x="1503521" y="4662607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CT: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Vynikající zobrazení kostních struktur</a:t>
            </a:r>
            <a:endParaRPr lang="en-US" sz="1050" dirty="0"/>
          </a:p>
        </p:txBody>
      </p:sp>
      <p:sp>
        <p:nvSpPr>
          <p:cNvPr id="21" name="Shape 16"/>
          <p:cNvSpPr/>
          <p:nvPr/>
        </p:nvSpPr>
        <p:spPr>
          <a:xfrm>
            <a:off x="793790" y="5177790"/>
            <a:ext cx="13042821" cy="1136452"/>
          </a:xfrm>
          <a:prstGeom prst="roundRect">
            <a:avLst>
              <a:gd name="adj" fmla="val 5135"/>
            </a:avLst>
          </a:prstGeom>
          <a:solidFill>
            <a:srgbClr val="FFFFFF"/>
          </a:solidFill>
          <a:ln w="15240">
            <a:solidFill>
              <a:srgbClr val="C0C1D7"/>
            </a:solidFill>
            <a:prstDash val="solid"/>
          </a:ln>
        </p:spPr>
      </p:sp>
      <p:sp>
        <p:nvSpPr>
          <p:cNvPr id="22" name="Shape 17"/>
          <p:cNvSpPr/>
          <p:nvPr/>
        </p:nvSpPr>
        <p:spPr>
          <a:xfrm>
            <a:off x="809030" y="5193030"/>
            <a:ext cx="555665" cy="1105972"/>
          </a:xfrm>
          <a:prstGeom prst="roundRect">
            <a:avLst>
              <a:gd name="adj" fmla="val 7210"/>
            </a:avLst>
          </a:prstGeom>
          <a:solidFill>
            <a:srgbClr val="DADBF1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78813" y="5641777"/>
            <a:ext cx="208359" cy="208359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1503521" y="5331857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Rovina řezů</a:t>
            </a:r>
            <a:endParaRPr lang="en-US" sz="1350" dirty="0"/>
          </a:p>
        </p:txBody>
      </p:sp>
      <p:sp>
        <p:nvSpPr>
          <p:cNvPr id="25" name="Text 19"/>
          <p:cNvSpPr/>
          <p:nvPr/>
        </p:nvSpPr>
        <p:spPr>
          <a:xfrm>
            <a:off x="1503521" y="5632252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Libovolná rovina řezu – axiální, sagitální, koronární</a:t>
            </a:r>
            <a:endParaRPr lang="en-US" sz="1050" dirty="0"/>
          </a:p>
        </p:txBody>
      </p:sp>
      <p:sp>
        <p:nvSpPr>
          <p:cNvPr id="26" name="Text 20"/>
          <p:cNvSpPr/>
          <p:nvPr/>
        </p:nvSpPr>
        <p:spPr>
          <a:xfrm>
            <a:off x="1503521" y="5937885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CT: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Primárně axiální řezy kolmé na dlouhou osu těla</a:t>
            </a:r>
            <a:endParaRPr lang="en-US" sz="1050" dirty="0"/>
          </a:p>
        </p:txBody>
      </p:sp>
      <p:sp>
        <p:nvSpPr>
          <p:cNvPr id="27" name="Shape 21"/>
          <p:cNvSpPr/>
          <p:nvPr/>
        </p:nvSpPr>
        <p:spPr>
          <a:xfrm>
            <a:off x="793790" y="6453068"/>
            <a:ext cx="13042821" cy="1136452"/>
          </a:xfrm>
          <a:prstGeom prst="roundRect">
            <a:avLst>
              <a:gd name="adj" fmla="val 5135"/>
            </a:avLst>
          </a:prstGeom>
          <a:solidFill>
            <a:srgbClr val="FFFFFF"/>
          </a:solidFill>
          <a:ln w="15240">
            <a:solidFill>
              <a:srgbClr val="C0C1D7"/>
            </a:solidFill>
            <a:prstDash val="solid"/>
          </a:ln>
        </p:spPr>
      </p:sp>
      <p:sp>
        <p:nvSpPr>
          <p:cNvPr id="28" name="Shape 22"/>
          <p:cNvSpPr/>
          <p:nvPr/>
        </p:nvSpPr>
        <p:spPr>
          <a:xfrm>
            <a:off x="809030" y="6468308"/>
            <a:ext cx="555665" cy="1105972"/>
          </a:xfrm>
          <a:prstGeom prst="roundRect">
            <a:avLst>
              <a:gd name="adj" fmla="val 7210"/>
            </a:avLst>
          </a:prstGeom>
          <a:solidFill>
            <a:srgbClr val="DADBF1"/>
          </a:solidFill>
          <a:ln/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78813" y="6917055"/>
            <a:ext cx="208359" cy="208359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503521" y="6607135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Dostupnost</a:t>
            </a:r>
            <a:endParaRPr lang="en-US" sz="1350" dirty="0"/>
          </a:p>
        </p:txBody>
      </p:sp>
      <p:sp>
        <p:nvSpPr>
          <p:cNvPr id="31" name="Text 24"/>
          <p:cNvSpPr/>
          <p:nvPr/>
        </p:nvSpPr>
        <p:spPr>
          <a:xfrm>
            <a:off x="1503521" y="6907530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Dražší vyšetření, hůře dostupné, delší čekací doby</a:t>
            </a:r>
            <a:endParaRPr lang="en-US" sz="1050" dirty="0"/>
          </a:p>
        </p:txBody>
      </p:sp>
      <p:sp>
        <p:nvSpPr>
          <p:cNvPr id="32" name="Text 25"/>
          <p:cNvSpPr/>
          <p:nvPr/>
        </p:nvSpPr>
        <p:spPr>
          <a:xfrm>
            <a:off x="1503521" y="7213163"/>
            <a:ext cx="12179022" cy="222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0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CT:</a:t>
            </a: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Levnější, dobře dostupné, rychlejší vyšetření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42762"/>
            <a:ext cx="617410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Komponenty MR přístroje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15967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01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474000"/>
            <a:ext cx="4215289" cy="2286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5" name="Text 3"/>
          <p:cNvSpPr/>
          <p:nvPr/>
        </p:nvSpPr>
        <p:spPr>
          <a:xfrm>
            <a:off x="793790" y="2618899"/>
            <a:ext cx="304847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Statické magnetické pole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793790" y="3048119"/>
            <a:ext cx="42152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Hlavní magnet vytváří silné homogenní pole, ve kterém probíhá vyšetření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5207437" y="215967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02</a:t>
            </a:r>
            <a:endParaRPr lang="en-US" sz="1550" dirty="0"/>
          </a:p>
        </p:txBody>
      </p:sp>
      <p:sp>
        <p:nvSpPr>
          <p:cNvPr id="8" name="Shape 6"/>
          <p:cNvSpPr/>
          <p:nvPr/>
        </p:nvSpPr>
        <p:spPr>
          <a:xfrm>
            <a:off x="5207437" y="2474000"/>
            <a:ext cx="4215408" cy="2286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9" name="Text 7"/>
          <p:cNvSpPr/>
          <p:nvPr/>
        </p:nvSpPr>
        <p:spPr>
          <a:xfrm>
            <a:off x="5207437" y="2618899"/>
            <a:ext cx="329648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Proměnná magnetická pole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5207437" y="3048119"/>
            <a:ext cx="4215408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Magnetické gradienty a gradientní cívky pro prostorovou lokalizaci signálu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9621203" y="215967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03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9621203" y="2474000"/>
            <a:ext cx="4215289" cy="2286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13" name="Text 11"/>
          <p:cNvSpPr/>
          <p:nvPr/>
        </p:nvSpPr>
        <p:spPr>
          <a:xfrm>
            <a:off x="9621203" y="26188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RF cívky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9621203" y="3048119"/>
            <a:ext cx="421528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Radiofrekvenční cívky pro vysílání impulzů a příjem signálu z tkání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93790" y="403038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04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93790" y="4344710"/>
            <a:ext cx="6422112" cy="2286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17" name="Text 15"/>
          <p:cNvSpPr/>
          <p:nvPr/>
        </p:nvSpPr>
        <p:spPr>
          <a:xfrm>
            <a:off x="793790" y="448960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Korekční cívky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793790" y="4918829"/>
            <a:ext cx="642211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Shim cívky pro optimalizaci homogenity magnetického pole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414260" y="403038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05</a:t>
            </a:r>
            <a:endParaRPr lang="en-US" sz="1550" dirty="0"/>
          </a:p>
        </p:txBody>
      </p:sp>
      <p:sp>
        <p:nvSpPr>
          <p:cNvPr id="20" name="Shape 18"/>
          <p:cNvSpPr/>
          <p:nvPr/>
        </p:nvSpPr>
        <p:spPr>
          <a:xfrm>
            <a:off x="7414260" y="4344710"/>
            <a:ext cx="6422231" cy="2286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21" name="Text 19"/>
          <p:cNvSpPr/>
          <p:nvPr/>
        </p:nvSpPr>
        <p:spPr>
          <a:xfrm>
            <a:off x="7414260" y="448960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Ostatní komponenty</a:t>
            </a:r>
            <a:endParaRPr lang="en-US" sz="1950" dirty="0"/>
          </a:p>
        </p:txBody>
      </p:sp>
      <p:sp>
        <p:nvSpPr>
          <p:cNvPr id="22" name="Text 20"/>
          <p:cNvSpPr/>
          <p:nvPr/>
        </p:nvSpPr>
        <p:spPr>
          <a:xfrm>
            <a:off x="7414260" y="4918829"/>
            <a:ext cx="642223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Počítačový systém, chlazení, ovládací konzole a další technické prvky</a:t>
            </a:r>
            <a:endParaRPr lang="en-US" sz="1550" dirty="0"/>
          </a:p>
        </p:txBody>
      </p:sp>
      <p:sp>
        <p:nvSpPr>
          <p:cNvPr id="23" name="Shape 21"/>
          <p:cNvSpPr/>
          <p:nvPr/>
        </p:nvSpPr>
        <p:spPr>
          <a:xfrm>
            <a:off x="793790" y="5925979"/>
            <a:ext cx="13042821" cy="1160740"/>
          </a:xfrm>
          <a:prstGeom prst="roundRect">
            <a:avLst>
              <a:gd name="adj" fmla="val 7182"/>
            </a:avLst>
          </a:prstGeom>
          <a:solidFill>
            <a:srgbClr val="C7C9EA"/>
          </a:solidFill>
          <a:ln/>
        </p:spPr>
      </p:sp>
      <p:pic>
        <p:nvPicPr>
          <p:cNvPr id="2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6228874"/>
            <a:ext cx="248007" cy="198358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1438513" y="6173867"/>
            <a:ext cx="1219973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 tunelu je umístěn zdroj silného homogenního magnetického pole. Radiofrekvenční cívky jsou umístěny kolem vyšetřované oblasti, například kolem kolene při vyšetření tohoto kloubu.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3669" y="674013"/>
            <a:ext cx="4942284" cy="6122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00"/>
              </a:lnSpc>
              <a:buNone/>
            </a:pPr>
            <a:r>
              <a:rPr lang="en-US" sz="38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Fyzikální princip MRI</a:t>
            </a:r>
            <a:endParaRPr lang="en-US" sz="3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69" y="1678067"/>
            <a:ext cx="979646" cy="117550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59173" y="1873925"/>
            <a:ext cx="2449116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Vodík v tkáních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1959173" y="2297549"/>
            <a:ext cx="11887557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 zobrazuje pouze tkáně s obsahem vody, respektive vodíku. Proto špatně zobrazuje kosti, které obsahují málo vody.</a:t>
            </a:r>
            <a:endParaRPr lang="en-US" sz="15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669" y="2853571"/>
            <a:ext cx="979646" cy="117550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959173" y="3049429"/>
            <a:ext cx="2449116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Protonová rotace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1959173" y="3473053"/>
            <a:ext cx="11887557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Jádro vodíku obsahuje jeden proton, který rotuje kolem své osy a vytváří magnetické pole s vlastním magnetickým momentem.</a:t>
            </a:r>
            <a:endParaRPr lang="en-US" sz="15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669" y="4029075"/>
            <a:ext cx="979646" cy="117550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959173" y="4224933"/>
            <a:ext cx="2449116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Orientace v poli</a:t>
            </a:r>
            <a:endParaRPr lang="en-US" sz="1900" dirty="0"/>
          </a:p>
        </p:txBody>
      </p:sp>
      <p:sp>
        <p:nvSpPr>
          <p:cNvPr id="11" name="Text 6"/>
          <p:cNvSpPr/>
          <p:nvPr/>
        </p:nvSpPr>
        <p:spPr>
          <a:xfrm>
            <a:off x="1959173" y="4648557"/>
            <a:ext cx="11887557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 silném vnějším magnetickém poli se magnetický moment protonu orientuje podle siločar tohoto pole.</a:t>
            </a:r>
            <a:endParaRPr lang="en-US" sz="15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669" y="5204579"/>
            <a:ext cx="979646" cy="1175504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959173" y="5400437"/>
            <a:ext cx="2449116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RF excitace</a:t>
            </a:r>
            <a:endParaRPr lang="en-US" sz="1900" dirty="0"/>
          </a:p>
        </p:txBody>
      </p:sp>
      <p:sp>
        <p:nvSpPr>
          <p:cNvPr id="14" name="Text 8"/>
          <p:cNvSpPr/>
          <p:nvPr/>
        </p:nvSpPr>
        <p:spPr>
          <a:xfrm>
            <a:off x="1959173" y="5824061"/>
            <a:ext cx="11887557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Radiofrekvenční impulzy excitují protony a dodávají jim energii, mění jejich orientaci.</a:t>
            </a:r>
            <a:endParaRPr lang="en-US" sz="15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669" y="6380083"/>
            <a:ext cx="979646" cy="1175504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959173" y="6575941"/>
            <a:ext cx="2449116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Relaxace a signál</a:t>
            </a:r>
            <a:endParaRPr lang="en-US" sz="1900" dirty="0"/>
          </a:p>
        </p:txBody>
      </p:sp>
      <p:sp>
        <p:nvSpPr>
          <p:cNvPr id="17" name="Text 10"/>
          <p:cNvSpPr/>
          <p:nvPr/>
        </p:nvSpPr>
        <p:spPr>
          <a:xfrm>
            <a:off x="1959173" y="6999565"/>
            <a:ext cx="11887557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 ukončení RF impulzů se protony vracejí do původního stavu a vyzařují rezonanční vlny, které snímáme RF cívkami.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87084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Klinické využití MRI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6023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Vyšetření mozku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4031575"/>
            <a:ext cx="4182189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Cévní mozkové příhody, nádory, roztroušená skleróza (základní vyšetření), cévní anomálie pomocí MR-angiografie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5223986" y="36023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Vyšetření míchy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5223986" y="4031575"/>
            <a:ext cx="418230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Výhřez meziobratlové ploténky, útlak nervových kořenů, poranění páteře a míšních struktur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654302" y="36023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Vyšetření kloubů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9654302" y="4031575"/>
            <a:ext cx="418230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Koleno, kotník – poškození menisků a vazů, záněty sakroiliakálního skloubení, traumatická poranění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207437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 můžeme využít k zobrazení prakticky jakékoli části těla s obsahem měkkých tkání. Metoda se neuplatní při primárním zobrazení kostních struktur.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544711"/>
            <a:ext cx="6078855" cy="495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50"/>
              </a:lnSpc>
              <a:buNone/>
            </a:pPr>
            <a:r>
              <a:rPr lang="en-US" sz="31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Výhody sagitálních řezů mozku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61" y="1455896"/>
            <a:ext cx="6138148" cy="606135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859203" y="1436132"/>
            <a:ext cx="2158365" cy="2476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Unikátní možnosti MRI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8859203" y="1842254"/>
            <a:ext cx="4986338" cy="7604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Magnetická rezonance umožňuje vytváření sagitálních řezů mozku, které procházejí tělem v předozadním směru. Tato rovina poskytuje vynikající zobrazení středočárových struktur mozku.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8859203" y="2745343"/>
            <a:ext cx="4986338" cy="7604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 rozdíl od CT, které primárně vytváří pouze axiální (příčné) řezy kolmé na dlouhou osu těla, MRI nabízí flexibilitu v libovolné rovině bez nutnosti změny polohy pacienta.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36333"/>
            <a:ext cx="711160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Kontraindikace MRI vyšetření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153245"/>
            <a:ext cx="4215289" cy="4940022"/>
          </a:xfrm>
          <a:prstGeom prst="roundRect">
            <a:avLst>
              <a:gd name="adj" fmla="val 2603"/>
            </a:avLst>
          </a:prstGeom>
          <a:solidFill>
            <a:srgbClr val="FFFFFF"/>
          </a:solidFill>
          <a:ln w="22860">
            <a:solidFill>
              <a:srgbClr val="DC2626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70930" y="2153245"/>
            <a:ext cx="91440" cy="4940022"/>
          </a:xfrm>
          <a:prstGeom prst="roundRect">
            <a:avLst>
              <a:gd name="adj" fmla="val 91163"/>
            </a:avLst>
          </a:prstGeom>
          <a:solidFill>
            <a:srgbClr val="DC2626"/>
          </a:solidFill>
          <a:ln/>
        </p:spPr>
      </p:sp>
      <p:sp>
        <p:nvSpPr>
          <p:cNvPr id="5" name="Text 3"/>
          <p:cNvSpPr/>
          <p:nvPr/>
        </p:nvSpPr>
        <p:spPr>
          <a:xfrm>
            <a:off x="1083588" y="237446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Kovové implantáty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083588" y="2803684"/>
            <a:ext cx="3704273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Pacienti s kardiostimulátorem, kochleárním implantátem, cévními svorkami, kloubními náhradami nebo osteosyntézami </a:t>
            </a:r>
            <a:r>
              <a:rPr lang="en-US" sz="15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nesmí podstoupit MRI vyšetření</a:t>
            </a: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Silné magnetické pole může způsobit vážné komplikace.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1083588" y="4827984"/>
            <a:ext cx="37042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Kardiostimulátor – riziko poruchy funkce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1083588" y="5532477"/>
            <a:ext cx="37042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Feromagnetické implantáty – pohyb v magnetickém poli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1083588" y="6236970"/>
            <a:ext cx="37042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Kovové předměty na těle – šperky, piercingy, hodinky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5207437" y="2153245"/>
            <a:ext cx="4215408" cy="4940022"/>
          </a:xfrm>
          <a:prstGeom prst="roundRect">
            <a:avLst>
              <a:gd name="adj" fmla="val 2603"/>
            </a:avLst>
          </a:prstGeom>
          <a:solidFill>
            <a:srgbClr val="FFFFFF"/>
          </a:solidFill>
          <a:ln w="22860">
            <a:solidFill>
              <a:srgbClr val="DC2626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184577" y="2153245"/>
            <a:ext cx="91440" cy="4940022"/>
          </a:xfrm>
          <a:prstGeom prst="roundRect">
            <a:avLst>
              <a:gd name="adj" fmla="val 91163"/>
            </a:avLst>
          </a:prstGeom>
          <a:solidFill>
            <a:srgbClr val="DC2626"/>
          </a:solidFill>
          <a:ln/>
        </p:spPr>
      </p:sp>
      <p:sp>
        <p:nvSpPr>
          <p:cNvPr id="12" name="Text 10"/>
          <p:cNvSpPr/>
          <p:nvPr/>
        </p:nvSpPr>
        <p:spPr>
          <a:xfrm>
            <a:off x="5497235" y="237446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Klaustrofobie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5497235" y="2803684"/>
            <a:ext cx="3704392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Vyšetření probíhá v úzkém, uzavřeném prostoru tunelu MRI přístroje. Během vyšetření vzniká také významný hluk z gradientních cívek.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5497235" y="4192905"/>
            <a:ext cx="3704392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 pacienty s klaustrofobií může být vyšetření velmi obtížné, v některých případech je možné použití sedace nebo otevřených MRI přístrojů.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9621203" y="2153245"/>
            <a:ext cx="4215289" cy="4940022"/>
          </a:xfrm>
          <a:prstGeom prst="roundRect">
            <a:avLst>
              <a:gd name="adj" fmla="val 2603"/>
            </a:avLst>
          </a:prstGeom>
          <a:solidFill>
            <a:srgbClr val="FFFFFF"/>
          </a:solidFill>
          <a:ln w="22860">
            <a:solidFill>
              <a:srgbClr val="DC2626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598343" y="2153245"/>
            <a:ext cx="91440" cy="4940022"/>
          </a:xfrm>
          <a:prstGeom prst="roundRect">
            <a:avLst>
              <a:gd name="adj" fmla="val 91163"/>
            </a:avLst>
          </a:prstGeom>
          <a:solidFill>
            <a:srgbClr val="DC2626"/>
          </a:solidFill>
          <a:ln/>
        </p:spPr>
      </p:sp>
      <p:sp>
        <p:nvSpPr>
          <p:cNvPr id="17" name="Text 15"/>
          <p:cNvSpPr/>
          <p:nvPr/>
        </p:nvSpPr>
        <p:spPr>
          <a:xfrm>
            <a:off x="9911001" y="2374463"/>
            <a:ext cx="283856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Velká tělesná hmotnost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9911001" y="2803684"/>
            <a:ext cx="370427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Standardní MRI tunely mají omezenou nosnost a průměr. Pacienti s vysokou tělesnou hmotností nebo obvodem těla nemusí do tunelu přístroje physically zapadnout.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9911001" y="4510445"/>
            <a:ext cx="3704273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 tyto případy existují specializované MRI přístroje s větším průměrem tunelu a vyšší nosností.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61730"/>
            <a:ext cx="757332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Shrnutí: Magnetická rezonance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478643"/>
            <a:ext cx="4215289" cy="3430786"/>
          </a:xfrm>
          <a:prstGeom prst="roundRect">
            <a:avLst>
              <a:gd name="adj" fmla="val 243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99768" y="2684621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4950BC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3479" y="2848213"/>
            <a:ext cx="267891" cy="26789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999768" y="347829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Výhody MRI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999768" y="3907512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Bez ionizujícího záření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999768" y="4294465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Vynikající zobrazení měkkých tkání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999768" y="4681418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Řezy v libovolných rovinách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999768" y="5068372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3D rekonstrukce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5207437" y="2478643"/>
            <a:ext cx="4215408" cy="3430786"/>
          </a:xfrm>
          <a:prstGeom prst="roundRect">
            <a:avLst>
              <a:gd name="adj" fmla="val 243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5413415" y="2684621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4950BC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77126" y="2848213"/>
            <a:ext cx="267891" cy="267891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413415" y="347829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Nevýhody MRI</a:t>
            </a:r>
            <a:endParaRPr lang="en-US" sz="1950" dirty="0"/>
          </a:p>
        </p:txBody>
      </p:sp>
      <p:sp>
        <p:nvSpPr>
          <p:cNvPr id="15" name="Text 11"/>
          <p:cNvSpPr/>
          <p:nvPr/>
        </p:nvSpPr>
        <p:spPr>
          <a:xfrm>
            <a:off x="5413415" y="3907512"/>
            <a:ext cx="380345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Vyšší cena vyšetření</a:t>
            </a:r>
            <a:endParaRPr lang="en-US" sz="1550" dirty="0"/>
          </a:p>
        </p:txBody>
      </p:sp>
      <p:sp>
        <p:nvSpPr>
          <p:cNvPr id="16" name="Text 12"/>
          <p:cNvSpPr/>
          <p:nvPr/>
        </p:nvSpPr>
        <p:spPr>
          <a:xfrm>
            <a:off x="5413415" y="4294465"/>
            <a:ext cx="380345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Delší doba vyšetření</a:t>
            </a:r>
            <a:endParaRPr lang="en-US" sz="1550" dirty="0"/>
          </a:p>
        </p:txBody>
      </p:sp>
      <p:sp>
        <p:nvSpPr>
          <p:cNvPr id="17" name="Text 13"/>
          <p:cNvSpPr/>
          <p:nvPr/>
        </p:nvSpPr>
        <p:spPr>
          <a:xfrm>
            <a:off x="5413415" y="4681418"/>
            <a:ext cx="380345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Horší dostupnost</a:t>
            </a:r>
            <a:endParaRPr lang="en-US" sz="1550" dirty="0"/>
          </a:p>
        </p:txBody>
      </p:sp>
      <p:sp>
        <p:nvSpPr>
          <p:cNvPr id="18" name="Text 14"/>
          <p:cNvSpPr/>
          <p:nvPr/>
        </p:nvSpPr>
        <p:spPr>
          <a:xfrm>
            <a:off x="5413415" y="5068372"/>
            <a:ext cx="380345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Kontraindikace u kovových implantátů</a:t>
            </a:r>
            <a:endParaRPr lang="en-US" sz="1550" dirty="0"/>
          </a:p>
        </p:txBody>
      </p:sp>
      <p:sp>
        <p:nvSpPr>
          <p:cNvPr id="19" name="Shape 15"/>
          <p:cNvSpPr/>
          <p:nvPr/>
        </p:nvSpPr>
        <p:spPr>
          <a:xfrm>
            <a:off x="9621203" y="2478643"/>
            <a:ext cx="4215289" cy="3430786"/>
          </a:xfrm>
          <a:prstGeom prst="roundRect">
            <a:avLst>
              <a:gd name="adj" fmla="val 243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20" name="Shape 16"/>
          <p:cNvSpPr/>
          <p:nvPr/>
        </p:nvSpPr>
        <p:spPr>
          <a:xfrm>
            <a:off x="9827181" y="2684621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4950BC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90892" y="2848213"/>
            <a:ext cx="267891" cy="267891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9827181" y="347829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Hlavní indikace</a:t>
            </a:r>
            <a:endParaRPr lang="en-US" sz="1950" dirty="0"/>
          </a:p>
        </p:txBody>
      </p:sp>
      <p:sp>
        <p:nvSpPr>
          <p:cNvPr id="23" name="Text 18"/>
          <p:cNvSpPr/>
          <p:nvPr/>
        </p:nvSpPr>
        <p:spPr>
          <a:xfrm>
            <a:off x="9827181" y="3907512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Neurologie – mozek, mícha</a:t>
            </a:r>
            <a:endParaRPr lang="en-US" sz="1550" dirty="0"/>
          </a:p>
        </p:txBody>
      </p:sp>
      <p:sp>
        <p:nvSpPr>
          <p:cNvPr id="24" name="Text 19"/>
          <p:cNvSpPr/>
          <p:nvPr/>
        </p:nvSpPr>
        <p:spPr>
          <a:xfrm>
            <a:off x="9827181" y="4294465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Ortopedie – klouby, vazy</a:t>
            </a:r>
            <a:endParaRPr lang="en-US" sz="1550" dirty="0"/>
          </a:p>
        </p:txBody>
      </p:sp>
      <p:sp>
        <p:nvSpPr>
          <p:cNvPr id="25" name="Text 20"/>
          <p:cNvSpPr/>
          <p:nvPr/>
        </p:nvSpPr>
        <p:spPr>
          <a:xfrm>
            <a:off x="9827181" y="4681418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Onkologie – nádory měkkých tkání</a:t>
            </a:r>
            <a:endParaRPr lang="en-US" sz="1550" dirty="0"/>
          </a:p>
        </p:txBody>
      </p:sp>
      <p:sp>
        <p:nvSpPr>
          <p:cNvPr id="26" name="Text 21"/>
          <p:cNvSpPr/>
          <p:nvPr/>
        </p:nvSpPr>
        <p:spPr>
          <a:xfrm>
            <a:off x="9827181" y="5068372"/>
            <a:ext cx="380333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Kardiologie – MR srdce</a:t>
            </a:r>
            <a:endParaRPr lang="en-US" sz="1550" dirty="0"/>
          </a:p>
        </p:txBody>
      </p:sp>
      <p:sp>
        <p:nvSpPr>
          <p:cNvPr id="27" name="Text 22"/>
          <p:cNvSpPr/>
          <p:nvPr/>
        </p:nvSpPr>
        <p:spPr>
          <a:xfrm>
            <a:off x="793790" y="6132671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MRI představuje nezastupitelnou zobrazovací metodu moderní medicíny s širokým spektrem klinických aplikací, která díky absenci ionizujícího záření umožňuje opakovaná vyšetření bez radiační zátěže pacienta.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811</Words>
  <Application>Microsoft Office PowerPoint</Application>
  <PresentationFormat>Vlastní</PresentationFormat>
  <Paragraphs>109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Inter</vt:lpstr>
      <vt:lpstr>Arial</vt:lpstr>
      <vt:lpstr>Inter Light</vt:lpstr>
      <vt:lpstr>Inter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2025-12-13T16:38:44Z</dcterms:created>
  <dcterms:modified xsi:type="dcterms:W3CDTF">2025-12-13T16:39:22Z</dcterms:modified>
</cp:coreProperties>
</file>