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0" r:id="rId5"/>
    <p:sldId id="261" r:id="rId6"/>
    <p:sldId id="258" r:id="rId7"/>
    <p:sldId id="259" r:id="rId8"/>
    <p:sldId id="264" r:id="rId9"/>
    <p:sldId id="265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9AA2961-FDE4-4856-A7CC-736CB49AF350}">
          <p14:sldIdLst>
            <p14:sldId id="256"/>
          </p14:sldIdLst>
        </p14:section>
        <p14:section name="Oddíl bez názvu" id="{B3F53751-15ED-43B8-BF1E-D9C07DAF5CE4}">
          <p14:sldIdLst>
            <p14:sldId id="262"/>
            <p14:sldId id="257"/>
            <p14:sldId id="260"/>
            <p14:sldId id="261"/>
            <p14:sldId id="258"/>
            <p14:sldId id="259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5CEE55-E308-6247-11F3-A82C2AD2A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A632DA0-ABAC-74A1-42E9-A0B79920C4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9D9636-2706-8287-06A2-EDF41050D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2CFB11-57B7-3AC7-0EF9-6969A450D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B18926-FD12-C36E-2D63-514099DCF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65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4282F7-AEE7-AECF-3D7E-0D764C754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24D643-59BB-B0F9-0663-557AD167D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1E10FE8-1A5D-F81A-600A-287CE2323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6F678D-3073-FC2D-2CD6-31DD66818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E06FCAB-52A0-08C7-A129-E331D3728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61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ABF3DA-DEC3-AE07-12A3-21F7EEEC1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85D6CB-F018-CBDA-77DA-442E67956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20A2371-EAC3-40CD-CFEA-384B0AD5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FC1E2B-D224-F8D2-1D02-C051CF28A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9720F8-D378-4EA7-31BD-BC08819C4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732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B6369E-426F-9CF6-4E8C-06B124BF1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4C633D-7A7E-FC90-CC68-E5AD76F70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858F35B-E3B1-45AE-1665-D29700DA3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CB6EE93-CB3F-B4A2-F62C-83D71C1B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049AD4-0407-DDF7-57B8-D4E9F36E7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5B55CAA-0BE3-EF1A-49AB-4CAF3250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57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58C345-1D15-2F3D-C926-B12602803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74C2271-45AD-88B9-2667-CBA4A840C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35920D2-8CA9-B006-D822-C8D9B4024F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9A68C58-3C52-6B23-62BB-BBDE98C793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1D8659E-9445-DD14-768E-B0E79D342A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A405FE5-DA83-47F9-3DD8-E478950E2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627E847-E40B-01DA-0294-DDCAB8525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0CB6892-2BDF-97BF-3EF3-44484C4AB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715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911B04-EC3A-2E93-458E-6FF60AFC8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7892173-AC9F-4091-C3D1-A32F9785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083DE26-D280-3576-9C06-DB783F6A0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DF8218B-0AB7-D0C0-2813-7FFED4DF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17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EDA97BB-0C18-06B1-3996-1BB5F7DF2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CE62FEC-3CA8-8CE9-5E7F-D2F845A2E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8C0E2C7-0F8D-4912-A86F-066762901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117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EE7BFA-169F-73B2-F9F8-8FAC818BE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F765C2-1643-3005-ACA1-3A748D462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AB4E43A-F85D-C698-0228-D4F21B2EC0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06E74C-19A2-684F-B9AE-C24D411C6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72D2533-91D3-DB41-549E-8AE563152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46FC903-FB5F-BB05-6180-73D7D238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27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A30DE1-F6F9-A737-CFC7-C433F11A6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C1CBF43-E779-26A4-49F4-A8363344B9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FE6F33E-7D64-1596-3DA4-E3F2856F5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B5C4DD-29C2-5D89-4908-4D54DF40C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015AD7B-3C13-685A-C3E4-0D6257395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CB74116-12E2-1CC7-1515-0BCD80370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489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3C9D68-73B9-50B8-DF03-244E9EA9C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793CD84-D905-8993-6956-D7C3EBCC8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3FB29C-445D-D7C7-132B-C8EBC65F1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75DBB8-5FF0-DB38-19F7-5C239D7DC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AE6FA3-28B5-7585-E6E2-7006A1D45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489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A4BC83B-7726-EED0-FFED-CF37ACD1F7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0BC893-AB94-7CE9-F2C2-DDE91D99C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A9FBB3F-900A-6912-773C-8BADE3134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CC3042-4B3B-CA23-00AD-7E04B6206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6B36E-CEA4-5F26-E2E1-C6042FBA6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481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4EBAA65-1A00-344A-D822-49692444C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485487B-7C7E-D29A-3858-468588D67B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C729CC-F61C-260B-A13A-35079DDAC6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3D25F-7905-4F04-8CCB-BA5D8B1CD476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553281-5A0F-D71F-45DA-7810BD7D4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8AC3B1-19B0-0B79-1393-66666DF8F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28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jakpsatweb.cz/archiv/barvy-pojmenovane.htm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akpsatweb.cz/html/hlavicka.html#link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4B41B5-AF91-98FA-47AC-948E36183B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41050"/>
            <a:ext cx="9144000" cy="1258067"/>
          </a:xfrm>
        </p:spPr>
        <p:txBody>
          <a:bodyPr>
            <a:noAutofit/>
          </a:bodyPr>
          <a:lstStyle/>
          <a:p>
            <a:r>
              <a:rPr lang="cs-CZ" sz="4400" dirty="0"/>
              <a:t>CSS styly a skripty</a:t>
            </a:r>
            <a:br>
              <a:rPr lang="cs-CZ" sz="4400" dirty="0"/>
            </a:br>
            <a:r>
              <a:rPr lang="cs-CZ" sz="4400" dirty="0"/>
              <a:t>INV 421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80749D2-2ECC-DE19-C410-02955399F0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10513"/>
            <a:ext cx="9144000" cy="1322772"/>
          </a:xfrm>
        </p:spPr>
        <p:txBody>
          <a:bodyPr/>
          <a:lstStyle/>
          <a:p>
            <a:r>
              <a:rPr lang="cs-CZ" dirty="0"/>
              <a:t>Kaskádové styly – CSS</a:t>
            </a:r>
          </a:p>
          <a:p>
            <a:r>
              <a:rPr lang="cs-CZ" dirty="0">
                <a:hlinkClick r:id="rId2"/>
              </a:rPr>
              <a:t>Jak psát web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4A270EC-24CE-DD01-AB2A-C8B453A9C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296" y="464301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BB72E8D-739E-3D9A-46EE-13FD652782D9}"/>
              </a:ext>
            </a:extLst>
          </p:cNvPr>
          <p:cNvSpPr txBox="1"/>
          <p:nvPr/>
        </p:nvSpPr>
        <p:spPr>
          <a:xfrm>
            <a:off x="860066" y="5995283"/>
            <a:ext cx="1327868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25. 8. 2026</a:t>
            </a:r>
          </a:p>
        </p:txBody>
      </p:sp>
    </p:spTree>
    <p:extLst>
      <p:ext uri="{BB962C8B-B14F-4D97-AF65-F5344CB8AC3E}">
        <p14:creationId xmlns:p14="http://schemas.microsoft.com/office/powerpoint/2010/main" val="856945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3E12101-6901-A94F-BD0C-222AEE535DB9}"/>
              </a:ext>
            </a:extLst>
          </p:cNvPr>
          <p:cNvSpPr txBox="1"/>
          <p:nvPr/>
        </p:nvSpPr>
        <p:spPr>
          <a:xfrm>
            <a:off x="224956" y="3536544"/>
            <a:ext cx="2256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Formátování HTML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7DAD6E4-C42A-570F-EEE0-8769694E1EE2}"/>
              </a:ext>
            </a:extLst>
          </p:cNvPr>
          <p:cNvSpPr txBox="1"/>
          <p:nvPr/>
        </p:nvSpPr>
        <p:spPr>
          <a:xfrm>
            <a:off x="224956" y="4010124"/>
            <a:ext cx="1174208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Každý text má obsah a formu. Když mluvím o formátu (formě) webových stránek, myslím tím třeba barvu a velikost písma, pozadí, zarovnání atd., prostě všechno, co nepatří do obsahu. To je formátování.</a:t>
            </a:r>
          </a:p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Protože se jazyk HTML vyvíjel, vznikaly časem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různé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způsoby, jak formátovat text. Proto dnes existují dva odlišné způsoby, jak v HTML třeba obarvit písmo nebo ztučnit text.</a:t>
            </a:r>
          </a:p>
          <a:p>
            <a:pPr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Starší způsob používá přímo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HTML tagy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(Například kurzíva se dělá pomocí tagů &lt;i&gt; a &lt;/i&gt;: &lt;i&gt;</a:t>
            </a:r>
            <a:r>
              <a:rPr lang="cs-CZ" b="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kurzíva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&lt;/i&gt;). Pomocí tagů se některé věci nedají udělat.</a:t>
            </a:r>
          </a:p>
          <a:p>
            <a:pPr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Novější způsob --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styly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-- používá tag &lt;style&gt; a obecný atribut "style", kterému se přiřazuje nějaká definice. Je to složitější, ale užitečnější a všeobecné. Dají se s tím dělat různé fígle, které budu popisovat níže.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8825D90-BBDB-778C-DE43-F3A7475A11B9}"/>
              </a:ext>
            </a:extLst>
          </p:cNvPr>
          <p:cNvSpPr txBox="1"/>
          <p:nvPr/>
        </p:nvSpPr>
        <p:spPr>
          <a:xfrm>
            <a:off x="310100" y="349857"/>
            <a:ext cx="2615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98561B"/>
                </a:solidFill>
                <a:latin typeface="Times New Roman" panose="02020603050405020304" pitchFamily="18" charset="0"/>
              </a:rPr>
              <a:t>Kaskádové styly - CSS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45C5607-6769-2BDF-60C8-1ED340FB9A7A}"/>
              </a:ext>
            </a:extLst>
          </p:cNvPr>
          <p:cNvSpPr txBox="1"/>
          <p:nvPr/>
        </p:nvSpPr>
        <p:spPr>
          <a:xfrm>
            <a:off x="310100" y="719189"/>
            <a:ext cx="116569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vzniklo někdy kolem roku 1997. Je to kolekce metod pro grafickou úpravu webových stránek. Ta zkratka znamená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Cascading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Style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Sheets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česky "kaskádové styly". Kaskádové, protože se na sebe mohou vrstvit definice stylu, ale platí jenom ta poslední. </a:t>
            </a:r>
          </a:p>
          <a:p>
            <a:pPr algn="l">
              <a:buNone/>
            </a:pP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N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 světě je návrh CSS 2, vylepšené a složitější formy stylů.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35D2BDD-CDEA-80CA-BCAF-534154599ECD}"/>
              </a:ext>
            </a:extLst>
          </p:cNvPr>
          <p:cNvSpPr txBox="1"/>
          <p:nvPr/>
        </p:nvSpPr>
        <p:spPr>
          <a:xfrm>
            <a:off x="267528" y="2023766"/>
            <a:ext cx="1165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nepodporují některá obskurní zařízení. I v nich ale jde text přečíst. CSS nepodporují velmi staré prohlížeče (Explorer 2 a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Navigator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3), které se však už nikde nevyskytují, některé staré mobilní telefony a textové prohlížeče (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lynx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links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). V takových se text nezformátuje, ale zůstává čitelný.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9947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706633" y="725427"/>
            <a:ext cx="47787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Levá složená závorka          pravý ALT + B   …..     {</a:t>
            </a:r>
          </a:p>
          <a:p>
            <a:r>
              <a:rPr lang="cs-CZ" dirty="0"/>
              <a:t>Pravá složená závorka        pravý ALT + N   …..     }</a:t>
            </a:r>
          </a:p>
          <a:p>
            <a:r>
              <a:rPr lang="cs-CZ" dirty="0"/>
              <a:t>Dvojkřížek                            pravý ALT + X    …..     #</a:t>
            </a:r>
          </a:p>
          <a:p>
            <a:r>
              <a:rPr lang="cs-CZ" dirty="0"/>
              <a:t>Středník                               levý ALT + 59     …..     ;</a:t>
            </a:r>
          </a:p>
          <a:p>
            <a:r>
              <a:rPr lang="cs-CZ" dirty="0"/>
              <a:t>Levá špičatá závorka          pravý ALT + ,      …..    &lt;</a:t>
            </a:r>
          </a:p>
          <a:p>
            <a:r>
              <a:rPr lang="cs-CZ" dirty="0"/>
              <a:t>Pravá špičatá závorka        pravý ALT + .      …..   &gt; 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66F5FCA-918C-A1CC-3781-763BF1A6E0D7}"/>
              </a:ext>
            </a:extLst>
          </p:cNvPr>
          <p:cNvSpPr txBox="1"/>
          <p:nvPr/>
        </p:nvSpPr>
        <p:spPr>
          <a:xfrm>
            <a:off x="351845" y="252656"/>
            <a:ext cx="3361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98561B"/>
                </a:solidFill>
                <a:latin typeface="Times New Roman" panose="02020603050405020304" pitchFamily="18" charset="0"/>
              </a:rPr>
              <a:t>Užitečné klávesové zkratky:</a:t>
            </a:r>
          </a:p>
        </p:txBody>
      </p:sp>
    </p:spTree>
    <p:extLst>
      <p:ext uri="{BB962C8B-B14F-4D97-AF65-F5344CB8AC3E}">
        <p14:creationId xmlns:p14="http://schemas.microsoft.com/office/powerpoint/2010/main" val="2753636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9198FC8E-5A67-E7E4-E71F-E220B1D5207E}"/>
              </a:ext>
            </a:extLst>
          </p:cNvPr>
          <p:cNvSpPr txBox="1"/>
          <p:nvPr/>
        </p:nvSpPr>
        <p:spPr>
          <a:xfrm>
            <a:off x="204923" y="572020"/>
            <a:ext cx="1021543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chcete mít stránky hezky a moderně zformátované. Barvy, zarovnání, rozvržené sloupce atd.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často píšete texty určené pro Internet a nechcete ztrácet čas složitým formátováním,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zabýváte se skriptováním, zejména 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Javascriptem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spravujete (či zatím jen plánujete) větší web s mnoha stránkami, které by měly vypadat podobně,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nebo prostě nechcete být mimo mísu, když se mluví o formátování stránek.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BC927AF-E51F-0D37-04C6-B2D8658EC83C}"/>
              </a:ext>
            </a:extLst>
          </p:cNvPr>
          <p:cNvSpPr txBox="1"/>
          <p:nvPr/>
        </p:nvSpPr>
        <p:spPr>
          <a:xfrm>
            <a:off x="204923" y="2049348"/>
            <a:ext cx="23515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Nástin možností CSS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7ADD1E9-0FD5-AB79-1593-564765A97CA8}"/>
              </a:ext>
            </a:extLst>
          </p:cNvPr>
          <p:cNvSpPr txBox="1"/>
          <p:nvPr/>
        </p:nvSpPr>
        <p:spPr>
          <a:xfrm>
            <a:off x="204923" y="202688"/>
            <a:ext cx="2025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Kdy používat CSS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91EDEF4-B634-4015-A29D-84C5610C48F7}"/>
              </a:ext>
            </a:extLst>
          </p:cNvPr>
          <p:cNvSpPr txBox="1"/>
          <p:nvPr/>
        </p:nvSpPr>
        <p:spPr>
          <a:xfrm>
            <a:off x="204923" y="2418680"/>
            <a:ext cx="118926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Nastavit libovolnou a přesnou velikost písma, prokládání, </a:t>
            </a:r>
            <a:r>
              <a:rPr lang="cs-CZ" b="0" i="0" cap="small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kapitálky</a:t>
            </a: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Udělat odsazení prvního řádku odstavce, zvětšit řádkování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Zrušit nebo zvětšit prázdný prostor po odstavci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Automaticky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formátovat nadpisy (například je všechny udělat zelené)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Zvýrazňovat odkazy po přejetí myší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Udělat automaticky grafické odrážky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Určité části textu zneviditelnit, zprůhlednit nebo nezobrazit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Předefinovat grafický význam běžných tagů (například všechno, co je kurzívou, udělat i tučně)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Nastavit pozadí čehokoliv, stránky, tabulky ale třeba i odstavce; pozadí se nemusí opakovat a může mít přesnou pozici!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Umístit nějaký objekt (třeba kus textu) kamkoliv do stránky, může se to i 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překrývat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Přidat k čemukoli rolovací lišty, oříznout to, orámovat, nastavit okraje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V kombinaci se skripty je dnes CSS nejmocnější zbraň pro "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rozhýbání"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stránek.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Hlavní význam CSS spočívá v tom, že fungují hodně automaticky, přičemž se vzhled celého webu deklaruje jedním souborem.</a:t>
            </a:r>
          </a:p>
        </p:txBody>
      </p:sp>
    </p:spTree>
    <p:extLst>
      <p:ext uri="{BB962C8B-B14F-4D97-AF65-F5344CB8AC3E}">
        <p14:creationId xmlns:p14="http://schemas.microsoft.com/office/powerpoint/2010/main" val="1682138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33D8292-DDFE-C4CE-8306-6C0E5B3F257E}"/>
              </a:ext>
            </a:extLst>
          </p:cNvPr>
          <p:cNvSpPr txBox="1"/>
          <p:nvPr/>
        </p:nvSpPr>
        <p:spPr>
          <a:xfrm>
            <a:off x="296186" y="220851"/>
            <a:ext cx="2017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Trojí použití CSS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936A999-884B-D2A7-9579-0B2D61CD70D2}"/>
              </a:ext>
            </a:extLst>
          </p:cNvPr>
          <p:cNvSpPr txBox="1"/>
          <p:nvPr/>
        </p:nvSpPr>
        <p:spPr>
          <a:xfrm>
            <a:off x="296186" y="743436"/>
            <a:ext cx="1163872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 se může deklarovat třemi způsoby, viz příklady níže. Stačí, když se pro začátek naučíme jeden ze tří způsobů:</a:t>
            </a:r>
          </a:p>
          <a:p>
            <a:pPr algn="l">
              <a:buNone/>
            </a:pP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Přímo v textu zdroje u formátovaného elementu pomocí atributu style="...". Tomu říkám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přímý styl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Je to nešikovné, ale občas se to používá.</a:t>
            </a:r>
          </a:p>
          <a:p>
            <a:pPr algn="l"/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 startAt="2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Pomocí "</a:t>
            </a:r>
            <a:r>
              <a:rPr lang="cs-CZ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stylopisu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" (angl. "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stylesheet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") v hlavičce stránky.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je jakýsi seznam stylů. Je v něm obecně napsáno, co má být jak zformátováno, například že nadpisy mají být zelené. Do stránky se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píše mezi tagy &lt;style&gt; a &lt;/style&gt;.</a:t>
            </a:r>
          </a:p>
          <a:p>
            <a:pPr algn="l"/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 startAt="3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Použitím externího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stylopisu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-- to je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soubor *.</a:t>
            </a:r>
            <a:r>
              <a:rPr lang="cs-CZ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na který se stránka odkazuje tagem &lt;</a:t>
            </a:r>
            <a:r>
              <a:rPr lang="cs-CZ" b="0" i="0" dirty="0">
                <a:solidFill>
                  <a:srgbClr val="3333FF"/>
                </a:solidFill>
                <a:effectLst/>
                <a:latin typeface="Times New Roman" panose="02020603050405020304" pitchFamily="18" charset="0"/>
                <a:hlinkClick r:id="rId2"/>
              </a:rPr>
              <a:t>link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&gt;. V souboru je umístěný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Hlavní výhoda je v tom, že na jeden takový soubor se dá nalinkovat mnoho stránek, takže pak všechny vypadají podobně.</a:t>
            </a:r>
          </a:p>
          <a:p>
            <a:pPr marL="342900" indent="-342900" algn="l">
              <a:buFont typeface="+mj-lt"/>
              <a:buAutoNum type="arabicPeriod" startAt="3"/>
            </a:pP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Samozřejmě stačí ovládnout jenom jeden způsob. Doporučuji používat externí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soubor.</a:t>
            </a:r>
          </a:p>
        </p:txBody>
      </p:sp>
    </p:spTree>
    <p:extLst>
      <p:ext uri="{BB962C8B-B14F-4D97-AF65-F5344CB8AC3E}">
        <p14:creationId xmlns:p14="http://schemas.microsoft.com/office/powerpoint/2010/main" val="4136833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3B545E9-29FA-E6CC-AD1D-3E277CF16C3A}"/>
              </a:ext>
            </a:extLst>
          </p:cNvPr>
          <p:cNvSpPr txBox="1"/>
          <p:nvPr/>
        </p:nvSpPr>
        <p:spPr>
          <a:xfrm>
            <a:off x="302150" y="357809"/>
            <a:ext cx="1106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Způsoby připojení kaskádových stylů do HTML stránky – definice stylu v hlavičce HTML dokumentu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50EA9D8-C898-6B7E-84F4-6CA9C127BCD9}"/>
              </a:ext>
            </a:extLst>
          </p:cNvPr>
          <p:cNvSpPr txBox="1"/>
          <p:nvPr/>
        </p:nvSpPr>
        <p:spPr>
          <a:xfrm>
            <a:off x="322559" y="822556"/>
            <a:ext cx="577344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&lt;meta </a:t>
            </a:r>
            <a:r>
              <a:rPr lang="cs-CZ" dirty="0" err="1"/>
              <a:t>charset</a:t>
            </a:r>
            <a:r>
              <a:rPr lang="cs-CZ" dirty="0"/>
              <a:t>=„utf-8&gt;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&gt;CSS styly definované v hlavičce dokumentu&lt;/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b="1" dirty="0"/>
              <a:t>&lt;style type=„text/</a:t>
            </a:r>
            <a:r>
              <a:rPr lang="cs-CZ" b="1" dirty="0" err="1"/>
              <a:t>css</a:t>
            </a:r>
            <a:r>
              <a:rPr lang="cs-CZ" b="1" dirty="0"/>
              <a:t>“&gt;</a:t>
            </a:r>
          </a:p>
          <a:p>
            <a:r>
              <a:rPr lang="cs-CZ" b="1" dirty="0"/>
              <a:t>h1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  <a:p>
            <a:r>
              <a:rPr lang="cs-CZ" b="1" dirty="0"/>
              <a:t>h2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blue}</a:t>
            </a:r>
          </a:p>
          <a:p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body {background-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#0fffff}</a:t>
            </a:r>
          </a:p>
          <a:p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&lt;/style&gt;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&lt;body&gt;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&lt;h1&gt;Červený nadpis&lt;/h1&gt;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&lt;h2&gt;Modrý nadpis&lt;/h2&gt;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&lt;h3&gt;Definice stylu v hlavičce.&lt;/h3&gt;&lt;br&gt;&lt;br&gt;&lt;br&gt;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Tag STYLE je ve formě párového tagu v hlavičce dokumentu.&lt;br&gt;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Mezi tagy style  a  /style definujeme jednotlivé styly&lt;br&gt;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&lt;/body&gt;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&lt;html&gt;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D78BAD4-DA84-61C5-640E-B6B151EA2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0035" y="2170444"/>
            <a:ext cx="4829849" cy="3153215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97BAB14C-54B7-B5F8-7A00-F8487E299FF4}"/>
              </a:ext>
            </a:extLst>
          </p:cNvPr>
          <p:cNvSpPr txBox="1"/>
          <p:nvPr/>
        </p:nvSpPr>
        <p:spPr>
          <a:xfrm>
            <a:off x="6790035" y="1683760"/>
            <a:ext cx="3697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stránky v prohlížeči</a:t>
            </a:r>
          </a:p>
        </p:txBody>
      </p:sp>
    </p:spTree>
    <p:extLst>
      <p:ext uri="{BB962C8B-B14F-4D97-AF65-F5344CB8AC3E}">
        <p14:creationId xmlns:p14="http://schemas.microsoft.com/office/powerpoint/2010/main" val="720390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28214" y="1303984"/>
            <a:ext cx="59017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&lt;html&gt;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&lt;meta </a:t>
            </a:r>
            <a:r>
              <a:rPr lang="cs-CZ" sz="1600" dirty="0" err="1"/>
              <a:t>charset</a:t>
            </a:r>
            <a:r>
              <a:rPr lang="cs-CZ" sz="1600" dirty="0"/>
              <a:t>=„utf-8&gt;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title</a:t>
            </a:r>
            <a:r>
              <a:rPr lang="cs-CZ" sz="1600" dirty="0"/>
              <a:t>&gt;CSS styly definované v externím CSS souboru&lt;/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r>
              <a:rPr lang="cs-CZ" sz="1600" b="1" dirty="0"/>
              <a:t>&lt;link </a:t>
            </a:r>
            <a:r>
              <a:rPr lang="cs-CZ" sz="1600" b="1" dirty="0" err="1"/>
              <a:t>rel</a:t>
            </a:r>
            <a:r>
              <a:rPr lang="cs-CZ" sz="1600" b="1" dirty="0"/>
              <a:t>="</a:t>
            </a:r>
            <a:r>
              <a:rPr lang="cs-CZ" sz="1600" b="1" dirty="0" err="1"/>
              <a:t>stylesheet</a:t>
            </a:r>
            <a:r>
              <a:rPr lang="cs-CZ" sz="1600" b="1" dirty="0"/>
              <a:t>" type="text/</a:t>
            </a:r>
            <a:r>
              <a:rPr lang="cs-CZ" sz="1600" b="1" dirty="0" err="1"/>
              <a:t>css</a:t>
            </a:r>
            <a:r>
              <a:rPr lang="cs-CZ" sz="1600" b="1" dirty="0"/>
              <a:t>„ </a:t>
            </a:r>
            <a:r>
              <a:rPr lang="cs-CZ" sz="1600" b="1" dirty="0" err="1"/>
              <a:t>href</a:t>
            </a:r>
            <a:r>
              <a:rPr lang="cs-CZ" sz="1600" b="1" dirty="0"/>
              <a:t>="Definicecss.css"&gt;</a:t>
            </a:r>
          </a:p>
          <a:p>
            <a:r>
              <a:rPr lang="cs-CZ" sz="1600" dirty="0"/>
              <a:t>&lt;/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&lt;body </a:t>
            </a:r>
            <a:r>
              <a:rPr lang="cs-CZ" sz="1600" dirty="0" err="1"/>
              <a:t>leftmargin</a:t>
            </a:r>
            <a:r>
              <a:rPr lang="cs-CZ" sz="1600" dirty="0"/>
              <a:t>="100"&gt;</a:t>
            </a:r>
          </a:p>
          <a:p>
            <a:r>
              <a:rPr lang="cs-CZ" sz="1600" dirty="0"/>
              <a:t>&lt;h1&gt;Červený nadpis&lt;/h1&gt;</a:t>
            </a:r>
          </a:p>
          <a:p>
            <a:r>
              <a:rPr lang="cs-CZ" sz="1600" dirty="0"/>
              <a:t>&lt;h2&gt;Modrý nadpis&lt;/h2&gt;&lt;br&gt;</a:t>
            </a:r>
          </a:p>
          <a:p>
            <a:r>
              <a:rPr lang="cs-CZ" sz="1600" dirty="0"/>
              <a:t>&lt;h3&gt;Definice stylu v připojeném souboru – Definicecss.css&lt;/h3&gt;</a:t>
            </a:r>
          </a:p>
          <a:p>
            <a:r>
              <a:rPr lang="cs-CZ" sz="1600" dirty="0"/>
              <a:t>&lt;/body&gt;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html</a:t>
            </a:r>
            <a:r>
              <a:rPr lang="cs-CZ" sz="1600" dirty="0"/>
              <a:t>&gt;</a:t>
            </a:r>
          </a:p>
        </p:txBody>
      </p:sp>
      <p:sp>
        <p:nvSpPr>
          <p:cNvPr id="5" name="Obdélník 4"/>
          <p:cNvSpPr/>
          <p:nvPr/>
        </p:nvSpPr>
        <p:spPr>
          <a:xfrm>
            <a:off x="6567777" y="2900975"/>
            <a:ext cx="328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h1 {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red</a:t>
            </a:r>
            <a:r>
              <a:rPr lang="cs-CZ" dirty="0"/>
              <a:t>}</a:t>
            </a:r>
          </a:p>
          <a:p>
            <a:r>
              <a:rPr lang="cs-CZ" dirty="0"/>
              <a:t>h2 {</a:t>
            </a:r>
            <a:r>
              <a:rPr lang="cs-CZ" dirty="0" err="1"/>
              <a:t>color</a:t>
            </a:r>
            <a:r>
              <a:rPr lang="cs-CZ" dirty="0"/>
              <a:t>: blue}</a:t>
            </a:r>
          </a:p>
          <a:p>
            <a:r>
              <a:rPr lang="cs-CZ" dirty="0"/>
              <a:t>h3 {</a:t>
            </a:r>
            <a:r>
              <a:rPr lang="cs-CZ" dirty="0" err="1"/>
              <a:t>color</a:t>
            </a:r>
            <a:r>
              <a:rPr lang="cs-CZ" dirty="0"/>
              <a:t>: green}</a:t>
            </a:r>
          </a:p>
          <a:p>
            <a:r>
              <a:rPr lang="cs-CZ" dirty="0"/>
              <a:t>body {background-</a:t>
            </a:r>
            <a:r>
              <a:rPr lang="cs-CZ" dirty="0" err="1"/>
              <a:t>color</a:t>
            </a:r>
            <a:r>
              <a:rPr lang="cs-CZ" dirty="0"/>
              <a:t>:#0fffff}</a:t>
            </a:r>
          </a:p>
        </p:txBody>
      </p:sp>
      <p:cxnSp>
        <p:nvCxnSpPr>
          <p:cNvPr id="7" name="Přímá spojnice se šipkou 6"/>
          <p:cNvCxnSpPr>
            <a:cxnSpLocks/>
          </p:cNvCxnSpPr>
          <p:nvPr/>
        </p:nvCxnSpPr>
        <p:spPr>
          <a:xfrm>
            <a:off x="5080883" y="2623930"/>
            <a:ext cx="1407381" cy="4293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C3B545E9-29FA-E6CC-AD1D-3E277CF16C3A}"/>
              </a:ext>
            </a:extLst>
          </p:cNvPr>
          <p:cNvSpPr txBox="1"/>
          <p:nvPr/>
        </p:nvSpPr>
        <p:spPr>
          <a:xfrm>
            <a:off x="302150" y="357809"/>
            <a:ext cx="5752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Definice stylu v externím souboru  xxxxxxx.CSS</a:t>
            </a:r>
          </a:p>
        </p:txBody>
      </p: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1ABE1282-B5A8-7B06-D4A7-E7EDCB415058}"/>
              </a:ext>
            </a:extLst>
          </p:cNvPr>
          <p:cNvCxnSpPr>
            <a:cxnSpLocks/>
          </p:cNvCxnSpPr>
          <p:nvPr/>
        </p:nvCxnSpPr>
        <p:spPr>
          <a:xfrm flipV="1">
            <a:off x="2496710" y="982209"/>
            <a:ext cx="3991554" cy="97381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AFCD0A8E-1DD5-1A87-B7FF-83361C53A3DD}"/>
              </a:ext>
            </a:extLst>
          </p:cNvPr>
          <p:cNvGrpSpPr/>
          <p:nvPr/>
        </p:nvGrpSpPr>
        <p:grpSpPr>
          <a:xfrm>
            <a:off x="6567777" y="382045"/>
            <a:ext cx="5398748" cy="2339102"/>
            <a:chOff x="6567777" y="382045"/>
            <a:chExt cx="5398748" cy="2339102"/>
          </a:xfrm>
        </p:grpSpPr>
        <p:sp>
          <p:nvSpPr>
            <p:cNvPr id="4" name="Rectangle 1">
              <a:extLst>
                <a:ext uri="{FF2B5EF4-FFF2-40B4-BE49-F238E27FC236}">
                  <a16:creationId xmlns:a16="http://schemas.microsoft.com/office/drawing/2014/main" id="{95113A8E-F948-4CB4-EF8F-411AAA95D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777" y="382045"/>
              <a:ext cx="5129181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b="1" dirty="0"/>
                <a:t>meta </a:t>
              </a:r>
              <a:r>
                <a:rPr lang="cs-CZ" altLang="cs-CZ" b="1" dirty="0" err="1"/>
                <a:t>charset</a:t>
              </a:r>
              <a:r>
                <a:rPr lang="cs-CZ" altLang="cs-CZ" dirty="0"/>
                <a:t> je HTML značka, která určuje kódování znaků webové stránky – tedy jak má prohlížeč správně zobrazovat písmena, čísla a speciální znaky (např. české háčky a čárky). </a:t>
              </a:r>
            </a:p>
          </p:txBody>
        </p:sp>
        <p:sp>
          <p:nvSpPr>
            <p:cNvPr id="18" name="Rectangle 2">
              <a:extLst>
                <a:ext uri="{FF2B5EF4-FFF2-40B4-BE49-F238E27FC236}">
                  <a16:creationId xmlns:a16="http://schemas.microsoft.com/office/drawing/2014/main" id="{7AF175F5-8725-1DFB-3FEE-B9F32611BF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777" y="1520818"/>
              <a:ext cx="5398748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b="1" dirty="0"/>
                <a:t>UTF-8</a:t>
              </a:r>
              <a:r>
                <a:rPr lang="cs-CZ" altLang="cs-CZ" dirty="0"/>
                <a:t> – univerzální kódování, které podporuje: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české znaky (ě, š, č, ř…)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evropské i mimoevropské jazyky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symboly a </a:t>
              </a:r>
              <a:r>
                <a:rPr lang="cs-CZ" altLang="cs-CZ" dirty="0" err="1"/>
                <a:t>emoji</a:t>
              </a:r>
              <a:r>
                <a:rPr lang="cs-CZ" altLang="cs-CZ" dirty="0"/>
                <a:t> </a:t>
              </a:r>
              <a:r>
                <a:rPr kumimoji="0" lang="cs-CZ" altLang="cs-CZ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😊</a:t>
              </a:r>
            </a:p>
          </p:txBody>
        </p:sp>
      </p:grp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5FCC2246-6E73-5A7D-6437-1DB40884DC99}"/>
              </a:ext>
            </a:extLst>
          </p:cNvPr>
          <p:cNvCxnSpPr/>
          <p:nvPr/>
        </p:nvCxnSpPr>
        <p:spPr>
          <a:xfrm>
            <a:off x="6639339" y="2814762"/>
            <a:ext cx="532718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Obrázek 13">
            <a:extLst>
              <a:ext uri="{FF2B5EF4-FFF2-40B4-BE49-F238E27FC236}">
                <a16:creationId xmlns:a16="http://schemas.microsoft.com/office/drawing/2014/main" id="{B76E9B02-F3A6-4E15-E830-6345B4D88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7777" y="4281132"/>
            <a:ext cx="3943847" cy="237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42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>
            <a:extLst>
              <a:ext uri="{FF2B5EF4-FFF2-40B4-BE49-F238E27FC236}">
                <a16:creationId xmlns:a16="http://schemas.microsoft.com/office/drawing/2014/main" id="{D6B4A15D-51AA-6A56-30D7-8FFBEDEE48BC}"/>
              </a:ext>
            </a:extLst>
          </p:cNvPr>
          <p:cNvSpPr txBox="1"/>
          <p:nvPr/>
        </p:nvSpPr>
        <p:spPr>
          <a:xfrm>
            <a:off x="402578" y="884388"/>
            <a:ext cx="327929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&lt;!DOCTYPE html&gt;</a:t>
            </a:r>
          </a:p>
          <a:p>
            <a:r>
              <a:rPr lang="cs-CZ" sz="1400" dirty="0"/>
              <a:t>&lt;html </a:t>
            </a:r>
            <a:r>
              <a:rPr lang="cs-CZ" sz="1400" dirty="0" err="1"/>
              <a:t>lang</a:t>
            </a:r>
            <a:r>
              <a:rPr lang="cs-CZ" sz="1400" dirty="0"/>
              <a:t>="cs"&gt;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&lt;meta </a:t>
            </a:r>
            <a:r>
              <a:rPr lang="cs-CZ" sz="1400" dirty="0" err="1"/>
              <a:t>charset</a:t>
            </a:r>
            <a:r>
              <a:rPr lang="cs-CZ" sz="1400" dirty="0"/>
              <a:t>="UTF-8"&gt;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title</a:t>
            </a:r>
            <a:r>
              <a:rPr lang="cs-CZ" sz="1400" dirty="0"/>
              <a:t>&gt;Jednoduchá tabulka&lt;/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&lt;link </a:t>
            </a:r>
            <a:r>
              <a:rPr lang="cs-CZ" sz="1400" dirty="0" err="1"/>
              <a:t>rel</a:t>
            </a:r>
            <a:r>
              <a:rPr lang="cs-CZ" sz="1400" dirty="0"/>
              <a:t>="</a:t>
            </a:r>
            <a:r>
              <a:rPr lang="cs-CZ" sz="1400" dirty="0" err="1"/>
              <a:t>stylesheet</a:t>
            </a:r>
            <a:r>
              <a:rPr lang="cs-CZ" sz="1400" dirty="0"/>
              <a:t>" </a:t>
            </a:r>
            <a:r>
              <a:rPr lang="cs-CZ" sz="1400" dirty="0" err="1"/>
              <a:t>href</a:t>
            </a:r>
            <a:r>
              <a:rPr lang="cs-CZ" sz="1400" dirty="0"/>
              <a:t>="style.css"&gt;</a:t>
            </a:r>
          </a:p>
          <a:p>
            <a:r>
              <a:rPr lang="cs-CZ" sz="1400" dirty="0"/>
              <a:t>&lt;/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endParaRPr lang="cs-CZ" sz="1400" dirty="0"/>
          </a:p>
          <a:p>
            <a:r>
              <a:rPr lang="cs-CZ" sz="1400" dirty="0"/>
              <a:t>&lt;table&gt;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th</a:t>
            </a:r>
            <a:r>
              <a:rPr lang="cs-CZ" sz="1400" dirty="0"/>
              <a:t>&gt;Předmět&lt;/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th</a:t>
            </a:r>
            <a:r>
              <a:rPr lang="cs-CZ" sz="1400" dirty="0"/>
              <a:t>&gt;Známka&lt;/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&gt;Matematika&lt;/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&gt;Fyzika&lt;/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endParaRPr lang="cs-CZ" sz="1400" dirty="0"/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&lt;/html&gt;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28C9594-1A93-2933-9C86-D181DE0D3094}"/>
              </a:ext>
            </a:extLst>
          </p:cNvPr>
          <p:cNvSpPr txBox="1"/>
          <p:nvPr/>
        </p:nvSpPr>
        <p:spPr>
          <a:xfrm>
            <a:off x="4123836" y="884388"/>
            <a:ext cx="299405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table {</a:t>
            </a:r>
          </a:p>
          <a:p>
            <a:r>
              <a:rPr lang="cs-CZ" dirty="0"/>
              <a:t>  </a:t>
            </a:r>
            <a:r>
              <a:rPr lang="cs-CZ" dirty="0" err="1"/>
              <a:t>border-collapse</a:t>
            </a:r>
            <a:r>
              <a:rPr lang="cs-CZ" dirty="0"/>
              <a:t>: </a:t>
            </a:r>
            <a:r>
              <a:rPr lang="cs-CZ" dirty="0" err="1"/>
              <a:t>collapse</a:t>
            </a:r>
            <a:r>
              <a:rPr lang="cs-CZ" dirty="0"/>
              <a:t>;</a:t>
            </a:r>
          </a:p>
          <a:p>
            <a:r>
              <a:rPr lang="cs-CZ" dirty="0"/>
              <a:t>  </a:t>
            </a:r>
            <a:r>
              <a:rPr lang="cs-CZ" dirty="0" err="1"/>
              <a:t>width</a:t>
            </a:r>
            <a:r>
              <a:rPr lang="cs-CZ" dirty="0"/>
              <a:t>: 300px;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, </a:t>
            </a:r>
            <a:r>
              <a:rPr lang="cs-CZ" dirty="0" err="1"/>
              <a:t>td</a:t>
            </a:r>
            <a:r>
              <a:rPr lang="cs-CZ" dirty="0"/>
              <a:t> {</a:t>
            </a:r>
          </a:p>
          <a:p>
            <a:r>
              <a:rPr lang="cs-CZ" dirty="0"/>
              <a:t>  </a:t>
            </a:r>
            <a:r>
              <a:rPr lang="cs-CZ" dirty="0" err="1"/>
              <a:t>border</a:t>
            </a:r>
            <a:r>
              <a:rPr lang="cs-CZ" dirty="0"/>
              <a:t>: 1px solid </a:t>
            </a:r>
            <a:r>
              <a:rPr lang="cs-CZ" dirty="0" err="1"/>
              <a:t>black</a:t>
            </a:r>
            <a:r>
              <a:rPr lang="cs-CZ" dirty="0"/>
              <a:t>;</a:t>
            </a:r>
          </a:p>
          <a:p>
            <a:r>
              <a:rPr lang="cs-CZ" dirty="0"/>
              <a:t>  </a:t>
            </a:r>
            <a:r>
              <a:rPr lang="cs-CZ" dirty="0" err="1"/>
              <a:t>padding</a:t>
            </a:r>
            <a:r>
              <a:rPr lang="cs-CZ" dirty="0"/>
              <a:t>: 8px;</a:t>
            </a:r>
          </a:p>
          <a:p>
            <a:r>
              <a:rPr lang="cs-CZ" dirty="0"/>
              <a:t>  text-</a:t>
            </a:r>
            <a:r>
              <a:rPr lang="cs-CZ" dirty="0" err="1"/>
              <a:t>align</a:t>
            </a:r>
            <a:r>
              <a:rPr lang="cs-CZ" dirty="0"/>
              <a:t>: center;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 {</a:t>
            </a:r>
          </a:p>
          <a:p>
            <a:r>
              <a:rPr lang="cs-CZ" dirty="0"/>
              <a:t>  background-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lightgray</a:t>
            </a:r>
            <a:r>
              <a:rPr lang="cs-CZ" dirty="0"/>
              <a:t>;</a:t>
            </a:r>
          </a:p>
          <a:p>
            <a:r>
              <a:rPr lang="cs-CZ" dirty="0"/>
              <a:t>}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59EC2BE8-BD67-6C4C-257F-2DC7FD562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742" y="1038886"/>
            <a:ext cx="4591691" cy="3210373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F0AA76A8-2570-E56F-E87A-7C62D0E6B8E0}"/>
              </a:ext>
            </a:extLst>
          </p:cNvPr>
          <p:cNvSpPr txBox="1"/>
          <p:nvPr/>
        </p:nvSpPr>
        <p:spPr>
          <a:xfrm>
            <a:off x="402578" y="515056"/>
            <a:ext cx="3470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HTML dokument „Priklad31.html“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25B1431-911D-2FFA-9020-7DEF90D96795}"/>
              </a:ext>
            </a:extLst>
          </p:cNvPr>
          <p:cNvSpPr txBox="1"/>
          <p:nvPr/>
        </p:nvSpPr>
        <p:spPr>
          <a:xfrm>
            <a:off x="4123836" y="515056"/>
            <a:ext cx="251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Soubor „Styly.css“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77E4392-C550-7F7E-762E-3AEFD7166E38}"/>
              </a:ext>
            </a:extLst>
          </p:cNvPr>
          <p:cNvSpPr txBox="1"/>
          <p:nvPr/>
        </p:nvSpPr>
        <p:spPr>
          <a:xfrm>
            <a:off x="7368742" y="515056"/>
            <a:ext cx="4591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Zobrazení v prohlížeči</a:t>
            </a:r>
          </a:p>
        </p:txBody>
      </p:sp>
    </p:spTree>
    <p:extLst>
      <p:ext uri="{BB962C8B-B14F-4D97-AF65-F5344CB8AC3E}">
        <p14:creationId xmlns:p14="http://schemas.microsoft.com/office/powerpoint/2010/main" val="2608566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>
            <a:extLst>
              <a:ext uri="{FF2B5EF4-FFF2-40B4-BE49-F238E27FC236}">
                <a16:creationId xmlns:a16="http://schemas.microsoft.com/office/drawing/2014/main" id="{BD71EE8E-A6A0-C1F2-12C3-1BDE14213CB6}"/>
              </a:ext>
            </a:extLst>
          </p:cNvPr>
          <p:cNvSpPr txBox="1"/>
          <p:nvPr/>
        </p:nvSpPr>
        <p:spPr>
          <a:xfrm>
            <a:off x="277804" y="214685"/>
            <a:ext cx="2837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HTML dokument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B87C99A5-2B44-5C3E-A5B3-3640BBBA9AA8}"/>
              </a:ext>
            </a:extLst>
          </p:cNvPr>
          <p:cNvSpPr txBox="1"/>
          <p:nvPr/>
        </p:nvSpPr>
        <p:spPr>
          <a:xfrm>
            <a:off x="290483" y="584018"/>
            <a:ext cx="2837630" cy="6190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&lt;!DOCTYPE html&gt;</a:t>
            </a:r>
          </a:p>
          <a:p>
            <a:r>
              <a:rPr lang="cs-CZ" sz="1200" dirty="0"/>
              <a:t>&lt;html </a:t>
            </a:r>
            <a:r>
              <a:rPr lang="cs-CZ" sz="1200" dirty="0" err="1"/>
              <a:t>lang</a:t>
            </a:r>
            <a:r>
              <a:rPr lang="cs-CZ" sz="1200" dirty="0"/>
              <a:t>="cs"&gt;</a:t>
            </a:r>
          </a:p>
          <a:p>
            <a:r>
              <a:rPr lang="cs-CZ" sz="1200" dirty="0"/>
              <a:t>&lt;</a:t>
            </a:r>
            <a:r>
              <a:rPr lang="cs-CZ" sz="1200" dirty="0" err="1"/>
              <a:t>head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&lt;meta </a:t>
            </a:r>
            <a:r>
              <a:rPr lang="cs-CZ" sz="1200" dirty="0" err="1"/>
              <a:t>charset</a:t>
            </a:r>
            <a:r>
              <a:rPr lang="cs-CZ" sz="1200" dirty="0"/>
              <a:t>="UTF-8"&gt;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title</a:t>
            </a:r>
            <a:r>
              <a:rPr lang="cs-CZ" sz="1200" dirty="0"/>
              <a:t>&gt;Tabulka – </a:t>
            </a:r>
            <a:r>
              <a:rPr lang="cs-CZ" sz="1200" dirty="0" err="1"/>
              <a:t>hover</a:t>
            </a:r>
            <a:r>
              <a:rPr lang="cs-CZ" sz="1200" dirty="0"/>
              <a:t> efekt&lt;/</a:t>
            </a:r>
            <a:r>
              <a:rPr lang="cs-CZ" sz="1200" dirty="0" err="1"/>
              <a:t>title</a:t>
            </a:r>
            <a:r>
              <a:rPr lang="cs-CZ" sz="1200" dirty="0"/>
              <a:t>&gt;</a:t>
            </a:r>
          </a:p>
          <a:p>
            <a:endParaRPr lang="cs-CZ" sz="800" dirty="0"/>
          </a:p>
          <a:p>
            <a:r>
              <a:rPr lang="cs-CZ" sz="1200" dirty="0"/>
              <a:t>    &lt;!-- propojení CSS --&gt;</a:t>
            </a:r>
          </a:p>
          <a:p>
            <a:r>
              <a:rPr lang="cs-CZ" sz="1200" dirty="0"/>
              <a:t>    &lt;link </a:t>
            </a:r>
            <a:r>
              <a:rPr lang="cs-CZ" sz="1200" dirty="0" err="1"/>
              <a:t>rel</a:t>
            </a:r>
            <a:r>
              <a:rPr lang="cs-CZ" sz="1200" dirty="0"/>
              <a:t>="</a:t>
            </a:r>
            <a:r>
              <a:rPr lang="cs-CZ" sz="1200" dirty="0" err="1"/>
              <a:t>stylesheet</a:t>
            </a:r>
            <a:r>
              <a:rPr lang="cs-CZ" sz="1200" dirty="0"/>
              <a:t>" </a:t>
            </a:r>
            <a:r>
              <a:rPr lang="cs-CZ" sz="1200" dirty="0" err="1"/>
              <a:t>href</a:t>
            </a:r>
            <a:r>
              <a:rPr lang="cs-CZ" sz="1200" dirty="0"/>
              <a:t>="style.css"&gt;</a:t>
            </a:r>
          </a:p>
          <a:p>
            <a:r>
              <a:rPr lang="cs-CZ" sz="1200" dirty="0"/>
              <a:t>&lt;/</a:t>
            </a:r>
            <a:r>
              <a:rPr lang="cs-CZ" sz="1200" dirty="0" err="1"/>
              <a:t>head</a:t>
            </a:r>
            <a:r>
              <a:rPr lang="cs-CZ" sz="1200" dirty="0"/>
              <a:t>&gt;</a:t>
            </a:r>
          </a:p>
          <a:p>
            <a:r>
              <a:rPr lang="cs-CZ" sz="1200" dirty="0"/>
              <a:t>&lt;body&gt;</a:t>
            </a:r>
          </a:p>
          <a:p>
            <a:endParaRPr lang="cs-CZ" sz="800" dirty="0"/>
          </a:p>
          <a:p>
            <a:r>
              <a:rPr lang="cs-CZ" sz="1200" dirty="0"/>
              <a:t>&lt;h2&gt;Ceník ovoce&lt;/h2&gt;</a:t>
            </a:r>
          </a:p>
          <a:p>
            <a:endParaRPr lang="cs-CZ" sz="800" dirty="0"/>
          </a:p>
          <a:p>
            <a:r>
              <a:rPr lang="cs-CZ" sz="1200" dirty="0"/>
              <a:t>&lt;table&gt;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th</a:t>
            </a:r>
            <a:r>
              <a:rPr lang="cs-CZ" sz="1200" dirty="0"/>
              <a:t>&gt;Ovoce&lt;/</a:t>
            </a:r>
            <a:r>
              <a:rPr lang="cs-CZ" sz="1200" dirty="0" err="1"/>
              <a:t>th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th</a:t>
            </a:r>
            <a:r>
              <a:rPr lang="cs-CZ" sz="1200" dirty="0"/>
              <a:t>&gt;Cena&lt;/</a:t>
            </a:r>
            <a:r>
              <a:rPr lang="cs-CZ" sz="1200" dirty="0" err="1"/>
              <a:t>th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&gt;Jablko&lt;/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&gt;10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&gt;Hruška&lt;/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&gt;12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  <a:r>
              <a:rPr lang="cs-CZ" sz="1200" dirty="0" err="1"/>
              <a:t>Banan</a:t>
            </a:r>
            <a:r>
              <a:rPr lang="cs-CZ" sz="1200" dirty="0"/>
              <a:t>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&gt;15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&lt;/table&gt;</a:t>
            </a:r>
          </a:p>
          <a:p>
            <a:endParaRPr lang="cs-CZ" sz="800" dirty="0"/>
          </a:p>
          <a:p>
            <a:r>
              <a:rPr lang="cs-CZ" sz="1200" dirty="0"/>
              <a:t>&lt;/body&gt;</a:t>
            </a:r>
          </a:p>
          <a:p>
            <a:r>
              <a:rPr lang="cs-CZ" sz="1200" dirty="0"/>
              <a:t>&lt;/html&gt;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8B165AC-A50C-084D-39F8-A8D3209389DC}"/>
              </a:ext>
            </a:extLst>
          </p:cNvPr>
          <p:cNvSpPr txBox="1"/>
          <p:nvPr/>
        </p:nvSpPr>
        <p:spPr>
          <a:xfrm>
            <a:off x="3365390" y="584017"/>
            <a:ext cx="4077031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table {</a:t>
            </a:r>
          </a:p>
          <a:p>
            <a:r>
              <a:rPr lang="cs-CZ" dirty="0"/>
              <a:t>    </a:t>
            </a:r>
            <a:r>
              <a:rPr lang="cs-CZ" dirty="0" err="1"/>
              <a:t>border-collapse</a:t>
            </a:r>
            <a:r>
              <a:rPr lang="cs-CZ" dirty="0"/>
              <a:t>: </a:t>
            </a:r>
            <a:r>
              <a:rPr lang="cs-CZ" dirty="0" err="1"/>
              <a:t>collapse</a:t>
            </a:r>
            <a:r>
              <a:rPr lang="cs-CZ" dirty="0"/>
              <a:t>;</a:t>
            </a:r>
          </a:p>
          <a:p>
            <a:r>
              <a:rPr lang="cs-CZ" dirty="0"/>
              <a:t>    </a:t>
            </a:r>
            <a:r>
              <a:rPr lang="cs-CZ" dirty="0" err="1"/>
              <a:t>width</a:t>
            </a:r>
            <a:r>
              <a:rPr lang="cs-CZ" dirty="0"/>
              <a:t>: 300px;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, </a:t>
            </a:r>
            <a:r>
              <a:rPr lang="cs-CZ" dirty="0" err="1"/>
              <a:t>td</a:t>
            </a:r>
            <a:r>
              <a:rPr lang="cs-CZ" dirty="0"/>
              <a:t> {</a:t>
            </a:r>
          </a:p>
          <a:p>
            <a:r>
              <a:rPr lang="cs-CZ" dirty="0"/>
              <a:t>    </a:t>
            </a:r>
            <a:r>
              <a:rPr lang="cs-CZ" dirty="0" err="1"/>
              <a:t>border</a:t>
            </a:r>
            <a:r>
              <a:rPr lang="cs-CZ" dirty="0"/>
              <a:t>: 1px solid </a:t>
            </a:r>
            <a:r>
              <a:rPr lang="cs-CZ" dirty="0" err="1"/>
              <a:t>black</a:t>
            </a:r>
            <a:r>
              <a:rPr lang="cs-CZ" dirty="0"/>
              <a:t>;</a:t>
            </a:r>
          </a:p>
          <a:p>
            <a:r>
              <a:rPr lang="cs-CZ" dirty="0"/>
              <a:t>    </a:t>
            </a:r>
            <a:r>
              <a:rPr lang="cs-CZ" dirty="0" err="1"/>
              <a:t>padding</a:t>
            </a:r>
            <a:r>
              <a:rPr lang="cs-CZ" dirty="0"/>
              <a:t>: 8px;</a:t>
            </a:r>
          </a:p>
          <a:p>
            <a:r>
              <a:rPr lang="cs-CZ" dirty="0"/>
              <a:t>    text-</a:t>
            </a:r>
            <a:r>
              <a:rPr lang="cs-CZ" dirty="0" err="1"/>
              <a:t>align</a:t>
            </a:r>
            <a:r>
              <a:rPr lang="cs-CZ" dirty="0"/>
              <a:t>: </a:t>
            </a:r>
            <a:r>
              <a:rPr lang="cs-CZ" dirty="0" err="1"/>
              <a:t>left</a:t>
            </a:r>
            <a:r>
              <a:rPr lang="cs-CZ" dirty="0"/>
              <a:t>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/>
              <a:t>/* zvýraznění řádku při najetí myší */</a:t>
            </a:r>
          </a:p>
          <a:p>
            <a:r>
              <a:rPr lang="cs-CZ" dirty="0" err="1"/>
              <a:t>tr:hover</a:t>
            </a:r>
            <a:r>
              <a:rPr lang="cs-CZ" dirty="0"/>
              <a:t> {</a:t>
            </a:r>
          </a:p>
          <a:p>
            <a:r>
              <a:rPr lang="cs-CZ" dirty="0"/>
              <a:t>    background-</a:t>
            </a:r>
            <a:r>
              <a:rPr lang="cs-CZ" dirty="0" err="1"/>
              <a:t>color</a:t>
            </a:r>
            <a:r>
              <a:rPr lang="cs-CZ" dirty="0"/>
              <a:t>: #cceeff;</a:t>
            </a:r>
          </a:p>
          <a:p>
            <a:r>
              <a:rPr lang="cs-CZ" dirty="0"/>
              <a:t>}</a:t>
            </a: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41475B89-9274-23FC-CB7E-88A51DC06B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924"/>
          <a:stretch>
            <a:fillRect/>
          </a:stretch>
        </p:blipFill>
        <p:spPr>
          <a:xfrm>
            <a:off x="7855738" y="768169"/>
            <a:ext cx="3840631" cy="3572374"/>
          </a:xfrm>
          <a:prstGeom prst="rect">
            <a:avLst/>
          </a:prstGeom>
        </p:spPr>
      </p:pic>
      <p:sp>
        <p:nvSpPr>
          <p:cNvPr id="25" name="Rectangle 1">
            <a:extLst>
              <a:ext uri="{FF2B5EF4-FFF2-40B4-BE49-F238E27FC236}">
                <a16:creationId xmlns:a16="http://schemas.microsoft.com/office/drawing/2014/main" id="{8639C5C9-04A9-FA71-BFD0-18AAE176C38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392421" y="4769779"/>
            <a:ext cx="450909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Tabulka má rámečky (</a:t>
            </a:r>
            <a:r>
              <a:rPr lang="cs-CZ" altLang="cs-CZ" dirty="0" err="1">
                <a:latin typeface="Arial" panose="020B0604020202020204" pitchFamily="34" charset="0"/>
              </a:rPr>
              <a:t>border</a:t>
            </a:r>
            <a:r>
              <a:rPr lang="cs-CZ" altLang="cs-CZ" dirty="0">
                <a:latin typeface="Arial" panose="020B0604020202020204" pitchFamily="34" charset="0"/>
              </a:rPr>
              <a:t>)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 err="1">
                <a:latin typeface="Arial" panose="020B0604020202020204" pitchFamily="34" charset="0"/>
              </a:rPr>
              <a:t>border-collapse</a:t>
            </a:r>
            <a:r>
              <a:rPr lang="cs-CZ" altLang="cs-CZ" dirty="0">
                <a:latin typeface="Arial" panose="020B0604020202020204" pitchFamily="34" charset="0"/>
              </a:rPr>
              <a:t> spojí čáry tabulky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:</a:t>
            </a:r>
            <a:r>
              <a:rPr lang="cs-CZ" altLang="cs-CZ" dirty="0" err="1">
                <a:latin typeface="Arial" panose="020B0604020202020204" pitchFamily="34" charset="0"/>
              </a:rPr>
              <a:t>hover</a:t>
            </a:r>
            <a:r>
              <a:rPr lang="cs-CZ" altLang="cs-CZ" dirty="0">
                <a:latin typeface="Arial" panose="020B0604020202020204" pitchFamily="34" charset="0"/>
              </a:rPr>
              <a:t> znamená najetí myší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Řádek, nad kterým je myš, se zvýrazní barvou</a:t>
            </a:r>
          </a:p>
        </p:txBody>
      </p:sp>
    </p:spTree>
    <p:extLst>
      <p:ext uri="{BB962C8B-B14F-4D97-AF65-F5344CB8AC3E}">
        <p14:creationId xmlns:p14="http://schemas.microsoft.com/office/powerpoint/2010/main" val="7112170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1514</Words>
  <Application>Microsoft Office PowerPoint</Application>
  <PresentationFormat>Širokoúhlá obrazovka</PresentationFormat>
  <Paragraphs>189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Wingdings</vt:lpstr>
      <vt:lpstr>Motiv Office</vt:lpstr>
      <vt:lpstr>CSS styly a skripty INV 421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CSS styly a skripty</dc:title>
  <dc:creator>Karel Sixl</dc:creator>
  <cp:lastModifiedBy>Karel Sixl</cp:lastModifiedBy>
  <cp:revision>23</cp:revision>
  <dcterms:created xsi:type="dcterms:W3CDTF">2025-12-09T16:19:49Z</dcterms:created>
  <dcterms:modified xsi:type="dcterms:W3CDTF">2026-10-03T05:03:55Z</dcterms:modified>
</cp:coreProperties>
</file>