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294" autoAdjust="0"/>
    <p:restoredTop sz="94660"/>
  </p:normalViewPr>
  <p:slideViewPr>
    <p:cSldViewPr>
      <p:cViewPr varScale="1">
        <p:scale>
          <a:sx n="68" d="100"/>
          <a:sy n="68" d="100"/>
        </p:scale>
        <p:origin x="-1458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590A4F1F-2712-48A7-B499-CFB267748F5E}" type="datetimeFigureOut">
              <a:rPr lang="cs-CZ" smtClean="0"/>
              <a:t>1.11.2018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10" name="Obdélník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bdélník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Obdélník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Přímá spojovací čára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Přímá spojovací čára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ovací čára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Přímá spojovací čára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Obdélník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Elipsa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Elipsa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Elipsa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Elipsa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Elipsa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9D7F5AE5-5ED2-46EE-A80D-11354994EA1E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590A4F1F-2712-48A7-B499-CFB267748F5E}" type="datetimeFigureOut">
              <a:rPr lang="cs-CZ" smtClean="0"/>
              <a:t>1.11.2018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9D7F5AE5-5ED2-46EE-A80D-11354994EA1E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590A4F1F-2712-48A7-B499-CFB267748F5E}" type="datetimeFigureOut">
              <a:rPr lang="cs-CZ" smtClean="0"/>
              <a:t>1.11.2018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9" name="Obdélník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ovací čára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Přímá spojovací čára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ovací čára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Přímá spojovací čára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Obdélník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Elipsa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Elipsa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Elipsa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Elipsa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Elipsa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Přímá spojovací čára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9D7F5AE5-5ED2-46EE-A80D-11354994EA1E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0A4F1F-2712-48A7-B499-CFB267748F5E}" type="datetimeFigureOut">
              <a:rPr lang="cs-CZ" smtClean="0"/>
              <a:t>1.11.2018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7F5AE5-5ED2-46EE-A80D-11354994EA1E}" type="slidenum">
              <a:rPr lang="cs-CZ" smtClean="0"/>
              <a:t>‹#›</a:t>
            </a:fld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0A4F1F-2712-48A7-B499-CFB267748F5E}" type="datetimeFigureOut">
              <a:rPr lang="cs-CZ" smtClean="0"/>
              <a:t>1.11.2018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7F5AE5-5ED2-46EE-A80D-11354994EA1E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4" name="Zástupný symbol pro text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590A4F1F-2712-48A7-B499-CFB267748F5E}" type="datetimeFigureOut">
              <a:rPr lang="cs-CZ" smtClean="0"/>
              <a:t>1.11.2018</a:t>
            </a:fld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9D7F5AE5-5ED2-46EE-A80D-11354994EA1E}" type="slidenum">
              <a:rPr lang="cs-CZ" smtClean="0"/>
              <a:t>‹#›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0A4F1F-2712-48A7-B499-CFB267748F5E}" type="datetimeFigureOut">
              <a:rPr lang="cs-CZ" smtClean="0"/>
              <a:t>1.11.2018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7F5AE5-5ED2-46EE-A80D-11354994EA1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ovací čára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8" name="Přímá spojovací čára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ovací čára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Elipsa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Zástupný symbol pro obsah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590A4F1F-2712-48A7-B499-CFB267748F5E}" type="datetimeFigureOut">
              <a:rPr lang="cs-CZ" smtClean="0"/>
              <a:t>1.11.2018</a:t>
            </a:fld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9D7F5AE5-5ED2-46EE-A80D-11354994EA1E}" type="slidenum">
              <a:rPr lang="cs-CZ" smtClean="0"/>
              <a:t>‹#›</a:t>
            </a:fld>
            <a:endParaRPr lang="cs-CZ"/>
          </a:p>
        </p:txBody>
      </p:sp>
      <p:sp>
        <p:nvSpPr>
          <p:cNvPr id="23" name="Zástupný symbol pro zápatí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Elipsa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0" name="Přímá spojovací čára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římá spojovací čára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Přímá spojovací čára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Přímá spojovací čára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Zástupný symbol pro datum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590A4F1F-2712-48A7-B499-CFB267748F5E}" type="datetimeFigureOut">
              <a:rPr lang="cs-CZ" smtClean="0"/>
              <a:t>1.11.2018</a:t>
            </a:fld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9D7F5AE5-5ED2-46EE-A80D-11354994EA1E}" type="slidenum">
              <a:rPr lang="cs-CZ" smtClean="0"/>
              <a:t>‹#›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0A4F1F-2712-48A7-B499-CFB267748F5E}" type="datetimeFigureOut">
              <a:rPr lang="cs-CZ" smtClean="0"/>
              <a:t>1.11.2018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7F5AE5-5ED2-46EE-A80D-11354994EA1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0A4F1F-2712-48A7-B499-CFB267748F5E}" type="datetimeFigureOut">
              <a:rPr lang="cs-CZ" smtClean="0"/>
              <a:t>1.11.2018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7F5AE5-5ED2-46EE-A80D-11354994EA1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590A4F1F-2712-48A7-B499-CFB267748F5E}" type="datetimeFigureOut">
              <a:rPr lang="cs-CZ" smtClean="0"/>
              <a:t>1.11.2018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Elipsa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9D7F5AE5-5ED2-46EE-A80D-11354994EA1E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b="1" dirty="0" smtClean="0"/>
              <a:t>VEDLEJŠÍ VĚTY</a:t>
            </a:r>
            <a:endParaRPr lang="cs-CZ" b="1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Vedlejší věty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Vždy závislé na větách řídících (nemusí to být věta hlavní)</a:t>
            </a:r>
          </a:p>
          <a:p>
            <a:r>
              <a:rPr lang="cs-CZ" dirty="0" smtClean="0"/>
              <a:t>Většinou lze nahradit větným členem</a:t>
            </a:r>
          </a:p>
          <a:p>
            <a:r>
              <a:rPr lang="cs-CZ" dirty="0" smtClean="0"/>
              <a:t>Vztah determinace</a:t>
            </a:r>
          </a:p>
          <a:p>
            <a:r>
              <a:rPr lang="cs-CZ" dirty="0" smtClean="0"/>
              <a:t>Spojovací výrazy – spojky, vztažná zájmena, příslovce</a:t>
            </a:r>
            <a:endParaRPr lang="cs-CZ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PODMĚTNÁ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Vyjadřuje podmět věty řídící</a:t>
            </a:r>
          </a:p>
          <a:p>
            <a:r>
              <a:rPr lang="cs-CZ" dirty="0" smtClean="0"/>
              <a:t>Otázky kdo? Co?</a:t>
            </a:r>
          </a:p>
          <a:p>
            <a:r>
              <a:rPr lang="cs-CZ" dirty="0" smtClean="0"/>
              <a:t>Kdo, co , kdy, kde, , že, aby, kdyby</a:t>
            </a:r>
          </a:p>
          <a:p>
            <a:r>
              <a:rPr lang="cs-CZ" i="1" dirty="0" smtClean="0"/>
              <a:t>Kdo rád lyžuje, jezdí na hory.</a:t>
            </a:r>
          </a:p>
          <a:p>
            <a:r>
              <a:rPr lang="cs-CZ" i="1" dirty="0" smtClean="0"/>
              <a:t>Není mi známo, kdy přijde.</a:t>
            </a:r>
          </a:p>
          <a:p>
            <a:r>
              <a:rPr lang="cs-CZ" i="1" dirty="0" smtClean="0"/>
              <a:t>Bylo mu doporučeno, aby změnil lékaře.</a:t>
            </a:r>
          </a:p>
          <a:p>
            <a:r>
              <a:rPr lang="cs-CZ" i="1" dirty="0" smtClean="0"/>
              <a:t>Potěšilo mě, že si na mne vzpomněli.</a:t>
            </a:r>
            <a:endParaRPr lang="cs-CZ" i="1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PŘÍSUDKOVÉ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Vyjadřuje jmennou část přísudku jmenného se sponou</a:t>
            </a:r>
          </a:p>
          <a:p>
            <a:r>
              <a:rPr lang="cs-CZ" dirty="0" smtClean="0"/>
              <a:t>Jak, jako, jaká, kdo</a:t>
            </a:r>
          </a:p>
          <a:p>
            <a:r>
              <a:rPr lang="cs-CZ" i="1" dirty="0" smtClean="0"/>
              <a:t>Obloha byla, jako když ji vymete.</a:t>
            </a:r>
          </a:p>
          <a:p>
            <a:r>
              <a:rPr lang="cs-CZ" i="1" dirty="0" smtClean="0"/>
              <a:t>Ty jsi ten, kdo zlobil.</a:t>
            </a:r>
          </a:p>
          <a:p>
            <a:r>
              <a:rPr lang="cs-CZ" i="1" dirty="0" smtClean="0"/>
              <a:t>Není takový, aby podváděl.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PŘÍVLASTKOVÁ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Vyjadřuje přívlastek věty řídící</a:t>
            </a:r>
          </a:p>
          <a:p>
            <a:r>
              <a:rPr lang="cs-CZ" dirty="0" smtClean="0"/>
              <a:t>Závisí na podstatném jménu věty řídíc</a:t>
            </a:r>
          </a:p>
          <a:p>
            <a:r>
              <a:rPr lang="cs-CZ" dirty="0" smtClean="0"/>
              <a:t>Otázky jaký? Který? Čí?</a:t>
            </a:r>
          </a:p>
          <a:p>
            <a:r>
              <a:rPr lang="cs-CZ" dirty="0" smtClean="0"/>
              <a:t>Vztažná zájmena, vztažná příslovce (kde, kdy, kam), spojky aby, že, jak, zda</a:t>
            </a:r>
          </a:p>
          <a:p>
            <a:r>
              <a:rPr lang="cs-CZ" i="1" dirty="0" smtClean="0"/>
              <a:t>Znám hodně lidí, kteří vaří velmi dobře.</a:t>
            </a:r>
          </a:p>
          <a:p>
            <a:r>
              <a:rPr lang="cs-CZ" i="1" dirty="0" smtClean="0"/>
              <a:t>Lákala ho představa, že by mohl vyniknout.</a:t>
            </a:r>
          </a:p>
          <a:p>
            <a:r>
              <a:rPr lang="cs-CZ" i="1" dirty="0" smtClean="0"/>
              <a:t>Na konci dopisu stála žádost, aby ji přijali.</a:t>
            </a:r>
          </a:p>
          <a:p>
            <a:r>
              <a:rPr lang="cs-CZ" i="1" dirty="0" smtClean="0"/>
              <a:t>Oblečení, které se mi líbí, je často drahé.</a:t>
            </a:r>
            <a:endParaRPr lang="cs-CZ" i="1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PŘEDMĚTNÁ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Vyjadřuje předmět věty řídící</a:t>
            </a:r>
          </a:p>
          <a:p>
            <a:r>
              <a:rPr lang="cs-CZ" dirty="0" smtClean="0"/>
              <a:t>Závisí na slovese věty řídící</a:t>
            </a:r>
          </a:p>
          <a:p>
            <a:r>
              <a:rPr lang="cs-CZ" dirty="0" smtClean="0"/>
              <a:t>Pádové otázky kromě 1. a 5. pádu</a:t>
            </a:r>
          </a:p>
          <a:p>
            <a:r>
              <a:rPr lang="cs-CZ" dirty="0" smtClean="0"/>
              <a:t>Že, aby, když, kdo, co, kde, kam, odkud</a:t>
            </a:r>
          </a:p>
          <a:p>
            <a:r>
              <a:rPr lang="cs-CZ" i="1" dirty="0" smtClean="0"/>
              <a:t>Vzkázal, že máme ihned přijít. </a:t>
            </a:r>
          </a:p>
          <a:p>
            <a:r>
              <a:rPr lang="cs-CZ" i="1" dirty="0" smtClean="0"/>
              <a:t>Vím, že tě to nepotěšilo.</a:t>
            </a:r>
          </a:p>
          <a:p>
            <a:r>
              <a:rPr lang="cs-CZ" i="1" dirty="0" smtClean="0"/>
              <a:t>Řekni mi, kde se sejdeme.</a:t>
            </a:r>
          </a:p>
          <a:p>
            <a:r>
              <a:rPr lang="cs-CZ" i="1" dirty="0" smtClean="0"/>
              <a:t>Pověz mi, proč jsi tak učinil.</a:t>
            </a:r>
            <a:endParaRPr lang="cs-CZ" i="1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PŘÍSLOVEČNÁ MÍSTNÍ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Vyjadřuje místní určení</a:t>
            </a:r>
          </a:p>
          <a:p>
            <a:r>
              <a:rPr lang="cs-CZ" dirty="0" smtClean="0"/>
              <a:t>Kde, odkud, kudy, kam?</a:t>
            </a:r>
          </a:p>
          <a:p>
            <a:r>
              <a:rPr lang="cs-CZ" dirty="0" smtClean="0"/>
              <a:t>Kde, kam, odkud, kudy</a:t>
            </a:r>
          </a:p>
          <a:p>
            <a:r>
              <a:rPr lang="cs-CZ" i="1" dirty="0" smtClean="0"/>
              <a:t>Rozloučili se tam, kde se poprvé setkali. </a:t>
            </a:r>
          </a:p>
          <a:p>
            <a:r>
              <a:rPr lang="cs-CZ" i="1" dirty="0" smtClean="0"/>
              <a:t>Vrať se tam, odkud jsi přišel.</a:t>
            </a:r>
          </a:p>
          <a:p>
            <a:r>
              <a:rPr lang="cs-CZ" i="1" dirty="0" smtClean="0"/>
              <a:t>Kam přijde, tam deset let tráva neroste.</a:t>
            </a:r>
            <a:endParaRPr lang="cs-CZ" i="1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PŘÍSLOVEČNÁ ČASOVÁ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Vyjadřuje časovou okolnost</a:t>
            </a:r>
          </a:p>
          <a:p>
            <a:r>
              <a:rPr lang="cs-CZ" dirty="0" smtClean="0"/>
              <a:t>Kdy, odkdy, dokdy, jak dlouho?</a:t>
            </a:r>
          </a:p>
          <a:p>
            <a:r>
              <a:rPr lang="cs-CZ" dirty="0" smtClean="0"/>
              <a:t>Když, jakmile, až, zatímco, dříve, </a:t>
            </a:r>
            <a:r>
              <a:rPr lang="cs-CZ" dirty="0" err="1" smtClean="0"/>
              <a:t>dříve</a:t>
            </a:r>
            <a:r>
              <a:rPr lang="cs-CZ" dirty="0" smtClean="0"/>
              <a:t> než, kdykoli</a:t>
            </a:r>
          </a:p>
          <a:p>
            <a:r>
              <a:rPr lang="cs-CZ" i="1" dirty="0" smtClean="0"/>
              <a:t>Jakmile to udělala, litovala toho.</a:t>
            </a:r>
          </a:p>
          <a:p>
            <a:r>
              <a:rPr lang="cs-CZ" i="1" dirty="0" smtClean="0"/>
              <a:t>Zatímco dítě spalo, rodiče se hádali.</a:t>
            </a:r>
          </a:p>
          <a:p>
            <a:r>
              <a:rPr lang="cs-CZ" i="1" dirty="0" smtClean="0"/>
              <a:t>Uhodl jsem pachatele, dříve než film skončil.</a:t>
            </a:r>
            <a:endParaRPr lang="cs-CZ" i="1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PŘÍSLOVEČNÁ ZPŮSOBOVÁ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Vyjadřuje příslovečné určení způsobu</a:t>
            </a:r>
          </a:p>
          <a:p>
            <a:r>
              <a:rPr lang="cs-CZ" dirty="0" smtClean="0"/>
              <a:t>Jak?</a:t>
            </a:r>
          </a:p>
          <a:p>
            <a:r>
              <a:rPr lang="cs-CZ" i="1" dirty="0" smtClean="0"/>
              <a:t>Dělal to, jak nejlépe uměl.</a:t>
            </a:r>
          </a:p>
          <a:p>
            <a:r>
              <a:rPr lang="cs-CZ" i="1" dirty="0" smtClean="0"/>
              <a:t>Jezte, co hrdlo ráčí.</a:t>
            </a:r>
          </a:p>
          <a:p>
            <a:r>
              <a:rPr lang="cs-CZ" i="1" dirty="0" smtClean="0"/>
              <a:t>Jak si usteleš, tak si lehneš.</a:t>
            </a:r>
          </a:p>
          <a:p>
            <a:r>
              <a:rPr lang="cs-CZ" i="1" dirty="0" smtClean="0"/>
              <a:t>Žádný lékař mu už nepomůže, ledaže by se stal zázrak.</a:t>
            </a:r>
          </a:p>
          <a:p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PŘÍSLOVEČNÁ PŘÍČINNÁ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Vyjadřuje příčinu, důvod</a:t>
            </a:r>
          </a:p>
          <a:p>
            <a:r>
              <a:rPr lang="cs-CZ" dirty="0" smtClean="0"/>
              <a:t>Proč? Z jakého důvodu?</a:t>
            </a:r>
          </a:p>
          <a:p>
            <a:r>
              <a:rPr lang="cs-CZ" dirty="0" smtClean="0"/>
              <a:t>Že, protože, poněvadž, jelikož</a:t>
            </a:r>
          </a:p>
          <a:p>
            <a:r>
              <a:rPr lang="cs-CZ" i="1" dirty="0" smtClean="0"/>
              <a:t>Nepřišel do práce, protože ho bolel žaludek.</a:t>
            </a:r>
          </a:p>
          <a:p>
            <a:r>
              <a:rPr lang="cs-CZ" i="1" dirty="0" smtClean="0"/>
              <a:t>Jsi hodná, že jsi nezapomněla.</a:t>
            </a:r>
            <a:endParaRPr lang="cs-CZ" i="1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PŘÍSLOVEČNÁ ÚČELOVÁ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Vyjadřuje účel vzhledem k ději</a:t>
            </a:r>
          </a:p>
          <a:p>
            <a:r>
              <a:rPr lang="cs-CZ" dirty="0" smtClean="0"/>
              <a:t>Proč? Za jakým účelem?</a:t>
            </a:r>
          </a:p>
          <a:p>
            <a:r>
              <a:rPr lang="cs-CZ" dirty="0" smtClean="0"/>
              <a:t>Aby</a:t>
            </a:r>
          </a:p>
          <a:p>
            <a:r>
              <a:rPr lang="cs-CZ" i="1" dirty="0" smtClean="0"/>
              <a:t>Uděláme všechno, abychom odmaturovali.</a:t>
            </a:r>
            <a:endParaRPr lang="cs-CZ" i="1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PŘÍSLOVEČNÁ </a:t>
            </a:r>
            <a:r>
              <a:rPr lang="cs-CZ" b="1" dirty="0" smtClean="0"/>
              <a:t>PODMÍNKOVÁ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Vyjadřuje podmínku, za které může děj nastat</a:t>
            </a:r>
          </a:p>
          <a:p>
            <a:r>
              <a:rPr lang="cs-CZ" dirty="0" smtClean="0"/>
              <a:t>Za jaké podmínky?</a:t>
            </a:r>
          </a:p>
          <a:p>
            <a:r>
              <a:rPr lang="cs-CZ" dirty="0" smtClean="0"/>
              <a:t>Jestliže, li, kdyby, když</a:t>
            </a:r>
          </a:p>
          <a:p>
            <a:r>
              <a:rPr lang="cs-CZ" i="1" dirty="0" smtClean="0"/>
              <a:t>Jestliže přijdeš domů brzy, pojedeme na výlet.</a:t>
            </a:r>
          </a:p>
          <a:p>
            <a:r>
              <a:rPr lang="cs-CZ" i="1" dirty="0" smtClean="0"/>
              <a:t>Kdybych to věděl, neptal bych se. </a:t>
            </a:r>
          </a:p>
          <a:p>
            <a:r>
              <a:rPr lang="cs-CZ" i="1" dirty="0" smtClean="0"/>
              <a:t>Představím – li si tu situaci, nemohu se přestat bát.</a:t>
            </a:r>
            <a:endParaRPr lang="cs-CZ" i="1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PŘÍSLOVEČNÁ </a:t>
            </a:r>
            <a:r>
              <a:rPr lang="cs-CZ" b="1" dirty="0" smtClean="0"/>
              <a:t>PŘÍPUSTKOVÁ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Vyjadřuje okolnost, která je v nesouladu s obsahem věty řídící</a:t>
            </a:r>
          </a:p>
          <a:p>
            <a:r>
              <a:rPr lang="cs-CZ" dirty="0" smtClean="0"/>
              <a:t>Ač, třebaže, ačkoliv, přestože, i když, i kdyby</a:t>
            </a:r>
          </a:p>
          <a:p>
            <a:r>
              <a:rPr lang="cs-CZ" i="1" dirty="0" smtClean="0"/>
              <a:t>Ačkoliv bylo ošklivé počasí, jeli na výlet. </a:t>
            </a:r>
          </a:p>
          <a:p>
            <a:r>
              <a:rPr lang="cs-CZ" i="1" dirty="0" smtClean="0"/>
              <a:t>Přestože šaty stály mnoho peněz, měla z nich radost.</a:t>
            </a:r>
            <a:endParaRPr lang="cs-CZ" i="1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DOPLŇKOVÁ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Vyjadřuje doplněk věty řídící</a:t>
            </a:r>
          </a:p>
          <a:p>
            <a:r>
              <a:rPr lang="cs-CZ" dirty="0" smtClean="0"/>
              <a:t>Závisí na slovese věty řídící a zároveň se vztahuje k jménu v podmětu nebo předmětu </a:t>
            </a:r>
          </a:p>
          <a:p>
            <a:r>
              <a:rPr lang="cs-CZ" dirty="0" smtClean="0"/>
              <a:t>Jak? Jaký?</a:t>
            </a:r>
          </a:p>
          <a:p>
            <a:r>
              <a:rPr lang="cs-CZ" dirty="0" smtClean="0"/>
              <a:t>Jak, jako</a:t>
            </a:r>
          </a:p>
          <a:p>
            <a:r>
              <a:rPr lang="cs-CZ" i="1" dirty="0" smtClean="0"/>
              <a:t>Vzpomínám na otce, jak rád chodil na ryby.</a:t>
            </a:r>
          </a:p>
          <a:p>
            <a:r>
              <a:rPr lang="cs-CZ" i="1" dirty="0" smtClean="0"/>
              <a:t>Uviděl jsem, jak zmizel ve vysoké trávě.</a:t>
            </a:r>
            <a:endParaRPr lang="cs-CZ" i="1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rkýř">
  <a:themeElements>
    <a:clrScheme name="Arkýř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Arkýř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Arkýř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42</TotalTime>
  <Words>600</Words>
  <Application>Microsoft Office PowerPoint</Application>
  <PresentationFormat>Předvádění na obrazovce (4:3)</PresentationFormat>
  <Paragraphs>89</Paragraphs>
  <Slides>14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14</vt:i4>
      </vt:variant>
    </vt:vector>
  </HeadingPairs>
  <TitlesOfParts>
    <vt:vector size="15" baseType="lpstr">
      <vt:lpstr>Arkýř</vt:lpstr>
      <vt:lpstr>VEDLEJŠÍ VĚTY</vt:lpstr>
      <vt:lpstr>Vedlejší věty</vt:lpstr>
      <vt:lpstr>PODMĚTNÁ</vt:lpstr>
      <vt:lpstr>PŘÍSUDKOVÉ</vt:lpstr>
      <vt:lpstr>PŘÍVLASTKOVÁ</vt:lpstr>
      <vt:lpstr>PŘEDMĚTNÁ</vt:lpstr>
      <vt:lpstr>PŘÍSLOVEČNÁ MÍSTNÍ</vt:lpstr>
      <vt:lpstr>PŘÍSLOVEČNÁ ČASOVÁ</vt:lpstr>
      <vt:lpstr>PŘÍSLOVEČNÁ ZPŮSOBOVÁ</vt:lpstr>
      <vt:lpstr>PŘÍSLOVEČNÁ PŘÍČINNÁ</vt:lpstr>
      <vt:lpstr>PŘÍSLOVEČNÁ ÚČELOVÁ</vt:lpstr>
      <vt:lpstr>PŘÍSLOVEČNÁ PODMÍNKOVÁ</vt:lpstr>
      <vt:lpstr>PŘÍSLOVEČNÁ PŘÍPUSTKOVÁ</vt:lpstr>
      <vt:lpstr>DOPLŇKOVÁ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VEDLEJŠÍ VĚTY</dc:title>
  <dc:creator>BLAZKOVAH</dc:creator>
  <cp:lastModifiedBy>BLAZKOVAH</cp:lastModifiedBy>
  <cp:revision>5</cp:revision>
  <dcterms:created xsi:type="dcterms:W3CDTF">2018-11-01T06:54:26Z</dcterms:created>
  <dcterms:modified xsi:type="dcterms:W3CDTF">2018-11-01T07:37:00Z</dcterms:modified>
</cp:coreProperties>
</file>