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2" r:id="rId2"/>
    <p:sldId id="303" r:id="rId3"/>
    <p:sldId id="304" r:id="rId4"/>
    <p:sldId id="300" r:id="rId5"/>
    <p:sldId id="301" r:id="rId6"/>
    <p:sldId id="302" r:id="rId7"/>
    <p:sldId id="305" r:id="rId8"/>
    <p:sldId id="306" r:id="rId9"/>
    <p:sldId id="318" r:id="rId10"/>
    <p:sldId id="317" r:id="rId11"/>
    <p:sldId id="307" r:id="rId12"/>
    <p:sldId id="308" r:id="rId13"/>
    <p:sldId id="283" r:id="rId14"/>
    <p:sldId id="319" r:id="rId15"/>
    <p:sldId id="309" r:id="rId16"/>
    <p:sldId id="281" r:id="rId17"/>
    <p:sldId id="293" r:id="rId18"/>
    <p:sldId id="310" r:id="rId19"/>
    <p:sldId id="311" r:id="rId20"/>
    <p:sldId id="312" r:id="rId21"/>
    <p:sldId id="313" r:id="rId22"/>
    <p:sldId id="314" r:id="rId23"/>
    <p:sldId id="315" r:id="rId24"/>
    <p:sldId id="320" r:id="rId25"/>
    <p:sldId id="316" r:id="rId26"/>
    <p:sldId id="287" r:id="rId2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3B17E0E-A913-38C5-30DB-2D06C430A5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8F87082-2A76-3B94-10D5-F0D623DAAC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B2D7312-A951-E01D-1549-251D0043AC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9BB2-C71F-40AD-9532-1140044A843A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F64DAFC-3344-8137-D040-06AAA1645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AE31CEE-F94E-20BC-218B-8B0B4CAF9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4158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C1E3B3-C769-953C-A384-238184382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E6657A9-8C1D-8717-8537-8F6DD61679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9DFBFDE-810C-634F-2721-414C5D87DB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9BB2-C71F-40AD-9532-1140044A843A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48A4034-C8D3-60DB-DCFE-B30942826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AF6F096-1818-0296-3819-E8BC61744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1920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CBC376-7D93-8B3C-1394-7BFC07A787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55F1EF7-266F-AE5C-7017-5EF593634D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9CECDF0-D7C8-A2D9-0957-87A0CADA6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9BB2-C71F-40AD-9532-1140044A843A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627B4DD-369B-44E8-E6EE-ABAB151FA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6F155E9-BE11-A07F-EDF2-A82AE745B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724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410A32-F0B8-EBF6-C8C6-C2669D608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7688D2B-02F1-1265-5C15-75825DC41A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3606472-29F7-5B63-3C61-CB7AF9A5BD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DA99183-E54B-3170-F0E0-F1097A62C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9BB2-C71F-40AD-9532-1140044A843A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8872B86-CC62-8DA1-BB84-166025674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378A161-F571-EEAC-6845-6036293FF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7035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DF94263-79A1-45A4-4899-B92E110C4B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201F802-6917-7A15-4ACB-A190D954D0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8B37DEA-4E3A-C6F7-3C7F-7DB05E33F5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7E4F6CFB-2EB5-84C3-9F4F-EE4C85A9DF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DF9BF51-51C1-C3CB-C9D1-0B6CE7E0E9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0D1F255E-94E7-B0D0-9EA2-F65E3B807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9BB2-C71F-40AD-9532-1140044A843A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FA273C20-6BC2-BBB6-AA85-F3756BA61D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7A03CB99-22FD-FFB7-0452-17CE57EBA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3541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657092C-848E-66B8-8F4F-94876110D5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8D484E16-3EF2-01B4-9900-065FF85DC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9BB2-C71F-40AD-9532-1140044A843A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EB494331-77B6-5108-A8AF-AB37D2825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FEE9C4D1-0CAE-B106-43AF-4898FC3FF6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656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CE36C5BF-6041-E2A9-C262-AED3479F8D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9BB2-C71F-40AD-9532-1140044A843A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50711DED-5A38-D30C-2277-43B28FC19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BD0D69F-6005-5E0F-36C3-28CC0231E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5237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3D82994-CFF4-1572-9D7E-0FCFA1430A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D3B238A-A939-1AC8-CB07-4FC23A801B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5E4CDA6-6ECB-DFB2-FD12-37E21FA053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B86A177-CC73-A2DF-3501-71119EB394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9BB2-C71F-40AD-9532-1140044A843A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98E353E-F575-8BFD-D906-9443CAE43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1B5016F-6271-1D7F-3595-8A1FC870E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7482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8A1218-0089-715F-0A9F-7FC664B730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EA4AC2E-9B68-3545-A5B5-C303574E1F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AA3ACDB-B532-539F-1410-E786FCA319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0C49630-B83A-80E7-D010-269C6F730A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9BB2-C71F-40AD-9532-1140044A843A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717CD0F-1EB9-CCB7-94A7-BA968DE83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E8E7A3D-0D9C-E88E-D1D2-D58168E4E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19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168AEA1-CA3B-959B-2033-1F2E37425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8D52BA6-6F9E-76C4-FD15-E0A3F49188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A69B9E9-20E1-6642-2B1E-212FC88F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9BB2-C71F-40AD-9532-1140044A843A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5D70258-7595-1130-6632-4209658C8D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5DD84FB-358E-C81E-2FBF-08DA0F830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1735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DBA19EBE-C080-AE68-57F1-BA85B8AB49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ADF3734-53C3-8ACA-45DC-B0AC1BAC40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77C6663-3204-86DA-1D3C-7436C292B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9BB2-C71F-40AD-9532-1140044A843A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55CA652-E3FF-8607-EC44-D08D7C652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DBBA7C6-6373-5259-039A-C6F922578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7F7BD-2B11-4B58-B6DD-64ECD77C07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9387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360E6027-B9A8-A716-0D2C-E3134B233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9F72D47-73CE-1405-58F7-8251011837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9AF4E30-5B24-C4F9-DBAC-568525345B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09BB2-C71F-40AD-9532-1140044A843A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5A5D8C8-CBB1-0BE0-7E3D-F89C480274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18F30CC-F57A-9B40-E03C-E3C8E5C583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97F7BD-2B11-4B58-B6DD-64ECD77C07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6110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Relationship Id="rId4" Type="http://schemas.openxmlformats.org/officeDocument/2006/relationships/image" Target="NUL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1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311.png"/><Relationship Id="rId5" Type="http://schemas.openxmlformats.org/officeDocument/2006/relationships/image" Target="../media/image301.png"/><Relationship Id="rId4" Type="http://schemas.openxmlformats.org/officeDocument/2006/relationships/image" Target="../media/image29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rázek 19">
            <a:extLst>
              <a:ext uri="{FF2B5EF4-FFF2-40B4-BE49-F238E27FC236}">
                <a16:creationId xmlns:a16="http://schemas.microsoft.com/office/drawing/2014/main" id="{499603C5-3362-92E9-F148-0D03359B45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grpSp>
        <p:nvGrpSpPr>
          <p:cNvPr id="16" name="Skupina 15">
            <a:extLst>
              <a:ext uri="{FF2B5EF4-FFF2-40B4-BE49-F238E27FC236}">
                <a16:creationId xmlns:a16="http://schemas.microsoft.com/office/drawing/2014/main" id="{B37227A1-55C2-A53B-0200-7B12082E7D82}"/>
              </a:ext>
            </a:extLst>
          </p:cNvPr>
          <p:cNvGrpSpPr/>
          <p:nvPr/>
        </p:nvGrpSpPr>
        <p:grpSpPr>
          <a:xfrm>
            <a:off x="4295998" y="692329"/>
            <a:ext cx="3600001" cy="900000"/>
            <a:chOff x="5375920" y="674864"/>
            <a:chExt cx="4750522" cy="1130585"/>
          </a:xfrm>
        </p:grpSpPr>
        <p:pic>
          <p:nvPicPr>
            <p:cNvPr id="17" name="Obrázek 16">
              <a:extLst>
                <a:ext uri="{FF2B5EF4-FFF2-40B4-BE49-F238E27FC236}">
                  <a16:creationId xmlns:a16="http://schemas.microsoft.com/office/drawing/2014/main" id="{DBCAD436-592F-0E4D-015D-74C6111FCDE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18" name="Obrázek 17">
              <a:extLst>
                <a:ext uri="{FF2B5EF4-FFF2-40B4-BE49-F238E27FC236}">
                  <a16:creationId xmlns:a16="http://schemas.microsoft.com/office/drawing/2014/main" id="{F51F38E3-B913-55EB-FADF-61375824A3E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61675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9106D4-8E83-0501-B999-56D30D63A7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6906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146A950-A484-B1D8-CBBA-673C1C7A69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8027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25EE83-D2D4-D179-4727-E27D5269F6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4" name="Ovál 3">
            <a:hlinkClick r:id="rId3" action="ppaction://hlinksldjump"/>
            <a:extLst>
              <a:ext uri="{FF2B5EF4-FFF2-40B4-BE49-F238E27FC236}">
                <a16:creationId xmlns:a16="http://schemas.microsoft.com/office/drawing/2014/main" id="{EAB7E67E-7A77-8217-D4D1-C53D950C59A3}"/>
              </a:ext>
            </a:extLst>
          </p:cNvPr>
          <p:cNvSpPr/>
          <p:nvPr/>
        </p:nvSpPr>
        <p:spPr>
          <a:xfrm>
            <a:off x="11367204" y="6138854"/>
            <a:ext cx="417820" cy="41782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67382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E619417-BED6-A1EE-FA65-C23AACA740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7655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F8F050-A267-1788-4F30-824A194A4A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8107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B6AFE4-8DF8-F4F9-DFD5-1C84C912AF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3901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E48326-D1B0-51E9-D3FF-F5A4BE0A23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4470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661235-4340-3B0A-48E6-CC38C86FCF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9496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27B93E-C101-F897-1D35-2209086269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0911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BBE47CF-AC53-889C-BADB-495DBBD3A0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0387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251C3BE-4FF4-DFFA-B2D4-483873E523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8274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7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05481" y="228142"/>
            <a:ext cx="931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605481" y="597755"/>
                <a:ext cx="10972800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Určete poměr středních kvadratických rychlostí molekul vodíku a kyslíku při stejných teplotách.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=1,38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K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𝑂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=16,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𝑢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=1,66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−27 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5481" y="597755"/>
                <a:ext cx="10972800" cy="1200329"/>
              </a:xfrm>
              <a:prstGeom prst="rect">
                <a:avLst/>
              </a:prstGeom>
              <a:blipFill>
                <a:blip r:embed="rId2"/>
                <a:stretch>
                  <a:fillRect l="-444" t="-2538" b="-35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605481" y="1952367"/>
                <a:ext cx="11108724" cy="37398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výpočet poměru středních kvadratických rychlostí molekul vodíku a kyslíku vyjdeme ze vztahu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3 . 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 . 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den>
                          </m:f>
                        </m:e>
                      </m:rad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𝑂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f>
                                <m:f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3 . </m:t>
                                  </m:r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 . </m:t>
                                  </m:r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cs-CZ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cs-CZ" i="1"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sSub>
                                    <m:sSubPr>
                                      <m:ctrlPr>
                                        <a:rPr lang="cs-CZ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</a:rPr>
                                        <m:t>𝐻</m:t>
                                      </m:r>
                                    </m:e>
                                    <m:sub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)</m:t>
                                  </m:r>
                                </m:den>
                              </m:f>
                            </m:e>
                          </m:rad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f>
                                <m:f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3 . </m:t>
                                  </m:r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 . </m:t>
                                  </m:r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cs-CZ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cs-CZ" i="1"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sSub>
                                    <m:sSubPr>
                                      <m:ctrlPr>
                                        <a:rPr lang="cs-CZ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</a:rPr>
                                        <m:t>𝑂</m:t>
                                      </m:r>
                                    </m:e>
                                    <m:sub>
                                      <m:r>
                                        <a:rPr lang="cs-CZ" i="1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)</m:t>
                                  </m:r>
                                </m:den>
                              </m:f>
                            </m:e>
                          </m:rad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𝑂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𝐻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2 . </m:t>
                              </m:r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𝑂</m:t>
                                  </m:r>
                                </m:e>
                              </m:d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. </m:t>
                              </m:r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2 . </m:t>
                              </m:r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𝐻</m:t>
                                  </m:r>
                                </m:e>
                              </m:d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. </m:t>
                              </m:r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sub>
                              </m:sSub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𝑂</m:t>
                                  </m:r>
                                </m:e>
                              </m:d>
                            </m:num>
                            <m:den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𝐻</m:t>
                                  </m:r>
                                </m:e>
                              </m:d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16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=4 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kde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 je hmotnost jedné molekuly kyslíku,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𝑂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=2 .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.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sub>
                    </m:sSub>
                  </m:oMath>
                </a14:m>
                <a:endParaRPr lang="cs-CZ" dirty="0"/>
              </a:p>
              <a:p>
                <a:r>
                  <a:rPr lang="cs-CZ" dirty="0"/>
                  <a:t>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 je hmotnost jedné molekuly vodíku,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cs-CZ" i="1">
                        <a:latin typeface="Cambria Math" panose="02040503050406030204" pitchFamily="18" charset="0"/>
                      </a:rPr>
                      <m:t>=2 . 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</m:d>
                    <m:r>
                      <a:rPr lang="cs-CZ" i="1">
                        <a:latin typeface="Cambria Math" panose="02040503050406030204" pitchFamily="18" charset="0"/>
                      </a:rPr>
                      <m:t>. 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𝑢</m:t>
                        </m:r>
                      </m:sub>
                    </m:sSub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5481" y="1952367"/>
                <a:ext cx="11108724" cy="3739870"/>
              </a:xfrm>
              <a:prstGeom prst="rect">
                <a:avLst/>
              </a:prstGeom>
              <a:blipFill>
                <a:blip r:embed="rId3"/>
                <a:stretch>
                  <a:fillRect l="-439" t="-814" b="-16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/>
          <p:nvPr/>
        </p:nvCxnSpPr>
        <p:spPr>
          <a:xfrm>
            <a:off x="593124" y="1798084"/>
            <a:ext cx="1098515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1907060" y="5844746"/>
            <a:ext cx="83778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Poměr středních kvadratických rychlostí vodíku a kyslíku je roven 4.</a:t>
            </a:r>
          </a:p>
          <a:p>
            <a:pPr algn="ctr"/>
            <a:r>
              <a:rPr lang="cs-CZ" b="1" dirty="0"/>
              <a:t>Střední kvadratická rychlost vodíku je 4x vyšší než střední kvadratická rychlost kyslíku.</a:t>
            </a:r>
          </a:p>
        </p:txBody>
      </p:sp>
    </p:spTree>
    <p:extLst>
      <p:ext uri="{BB962C8B-B14F-4D97-AF65-F5344CB8AC3E}">
        <p14:creationId xmlns:p14="http://schemas.microsoft.com/office/powerpoint/2010/main" val="42362879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23379E-08DC-64F1-43C6-A35C3EE372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5798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FB6104AC-A732-103D-4378-4D71DEB005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094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7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96389" y="391886"/>
            <a:ext cx="931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96389" y="803637"/>
                <a:ext cx="11199223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Ideální plyn o hmotnosti 3,8 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 je uzavřen v nádobě o objemu 10 litrů a má tlak 0,49 </a:t>
                </a:r>
                <a:r>
                  <a:rPr lang="cs-CZ" dirty="0" err="1"/>
                  <a:t>Mpa</a:t>
                </a:r>
                <a:r>
                  <a:rPr lang="cs-CZ" dirty="0"/>
                  <a:t>. Určete střední kvadratickou rychlost jeho molekul.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=3,8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l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=0,01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Pa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=0,49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MPa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=49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Pa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389" y="803637"/>
                <a:ext cx="11199223" cy="1477328"/>
              </a:xfrm>
              <a:prstGeom prst="rect">
                <a:avLst/>
              </a:prstGeom>
              <a:blipFill>
                <a:blip r:embed="rId2"/>
                <a:stretch>
                  <a:fillRect l="-435" t="-2479" b="-247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618309" y="2290347"/>
            <a:ext cx="1123405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618309" y="2489529"/>
                <a:ext cx="11199223" cy="35035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Ze vztahu pro tlak počítaný z hustoty a střední kvadratické rychlosti vyjádříme střední kvadratickou rychlost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sSubSup>
                        <m:sSub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→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3 . 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𝜌</m:t>
                              </m:r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(1)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Hustotu plynu vypočteme ze vztahu: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3,8 . 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=3,8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kg</m:t>
                      </m:r>
                      <m: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Po dosazení zadaných a vypočtených hodnot do vztahu (1) dostaneme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3 . 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</m:t>
                              </m:r>
                            </m:num>
                            <m:den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𝜌</m:t>
                              </m:r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3 .49 . </m:t>
                              </m:r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</m:sup>
                              </m:s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3,8</m:t>
                              </m:r>
                            </m:den>
                          </m:f>
                        </m:e>
                      </m:rad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  <m: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≈6,2 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8309" y="2489529"/>
                <a:ext cx="11199223" cy="3503523"/>
              </a:xfrm>
              <a:prstGeom prst="rect">
                <a:avLst/>
              </a:prstGeom>
              <a:blipFill>
                <a:blip r:embed="rId3"/>
                <a:stretch>
                  <a:fillRect l="-435" t="-8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024743" y="6130834"/>
                <a:ext cx="8142514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b="1" dirty="0"/>
                  <a:t>Střední kvadratická rychlost molekul ideálního plynu má hodnotu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𝟔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∙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𝐦</m:t>
                        </m:r>
                        <m:r>
                          <a:rPr lang="cs-CZ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𝒔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b="1" dirty="0"/>
                  <a:t> </a:t>
                </a: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4743" y="6130834"/>
                <a:ext cx="8142514" cy="375552"/>
              </a:xfrm>
              <a:prstGeom prst="rect">
                <a:avLst/>
              </a:prstGeom>
              <a:blipFill>
                <a:blip r:embed="rId4"/>
                <a:stretch>
                  <a:fillRect l="-374" t="-8197" b="-262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632254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7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C293163-78AE-307D-19D0-963C1D1FCC78}"/>
              </a:ext>
            </a:extLst>
          </p:cNvPr>
          <p:cNvSpPr txBox="1"/>
          <p:nvPr/>
        </p:nvSpPr>
        <p:spPr>
          <a:xfrm>
            <a:off x="254524" y="273377"/>
            <a:ext cx="28563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 výpočtu tlaku plynu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D439BAB-19B2-5F12-B492-93F9D5E62D10}"/>
                  </a:ext>
                </a:extLst>
              </p:cNvPr>
              <p:cNvSpPr txBox="1"/>
              <p:nvPr/>
            </p:nvSpPr>
            <p:spPr>
              <a:xfrm>
                <a:off x="329938" y="820132"/>
                <a:ext cx="11623250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uzavřené nádobě je plyn o hustotě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=1,2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kg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cs-CZ" dirty="0"/>
                  <a:t>. Střední kvadratická rychlost molekul plynu je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=500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 Určete tlak plynu.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=1,2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kg</m:t>
                        </m:r>
                        <m: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=500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D439BAB-19B2-5F12-B492-93F9D5E62D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938" y="820132"/>
                <a:ext cx="11623250" cy="1323439"/>
              </a:xfrm>
              <a:prstGeom prst="rect">
                <a:avLst/>
              </a:prstGeom>
              <a:blipFill>
                <a:blip r:embed="rId3"/>
                <a:stretch>
                  <a:fillRect l="-420" t="-2765" b="-64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7FAE3EA2-412F-2709-9F2C-627707E4F52C}"/>
              </a:ext>
            </a:extLst>
          </p:cNvPr>
          <p:cNvCxnSpPr/>
          <p:nvPr/>
        </p:nvCxnSpPr>
        <p:spPr>
          <a:xfrm>
            <a:off x="329938" y="2228414"/>
            <a:ext cx="116232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B80A511-E28F-8964-4D09-411497BD7A07}"/>
                  </a:ext>
                </a:extLst>
              </p:cNvPr>
              <p:cNvSpPr txBox="1"/>
              <p:nvPr/>
            </p:nvSpPr>
            <p:spPr>
              <a:xfrm>
                <a:off x="329938" y="2516957"/>
                <a:ext cx="11623250" cy="26135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výpočet tlaku použijeme vztah: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sSubSup>
                        <m:sSub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Po dosazení zadaných hodnot: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∙1,2∙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500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≈1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Pa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B80A511-E28F-8964-4D09-411497BD7A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938" y="2516957"/>
                <a:ext cx="11623250" cy="2613536"/>
              </a:xfrm>
              <a:prstGeom prst="rect">
                <a:avLst/>
              </a:prstGeom>
              <a:blipFill>
                <a:blip r:embed="rId4"/>
                <a:stretch>
                  <a:fillRect l="-420" t="-139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3AC99617-3D35-7E96-57F9-A6EF1517EEBB}"/>
                  </a:ext>
                </a:extLst>
              </p:cNvPr>
              <p:cNvSpPr txBox="1"/>
              <p:nvPr/>
            </p:nvSpPr>
            <p:spPr>
              <a:xfrm>
                <a:off x="2711778" y="5213023"/>
                <a:ext cx="6768445" cy="3724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Tlak plynu v nádobě má přibližnou hodnotu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𝑝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≈1 .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Pa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kPa</m:t>
                    </m:r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3AC99617-3D35-7E96-57F9-A6EF1517EE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1778" y="5213023"/>
                <a:ext cx="6768445" cy="372410"/>
              </a:xfrm>
              <a:prstGeom prst="rect">
                <a:avLst/>
              </a:prstGeom>
              <a:blipFill>
                <a:blip r:embed="rId5"/>
                <a:stretch>
                  <a:fillRect l="-811" t="-6557" b="-262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6325E818-5B41-A999-F33D-61A1F85F8C8F}"/>
                  </a:ext>
                </a:extLst>
              </p:cNvPr>
              <p:cNvSpPr txBox="1"/>
              <p:nvPr/>
            </p:nvSpPr>
            <p:spPr>
              <a:xfrm>
                <a:off x="1769883" y="5920033"/>
                <a:ext cx="86522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b="1" dirty="0"/>
                  <a:t>Tlak v nádobě má přibližně stejný tlak jako normální atmosférický tlak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𝟏𝟎𝟏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𝟑𝟐𝟓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𝐏𝐚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6325E818-5B41-A999-F33D-61A1F85F8C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9883" y="5920033"/>
                <a:ext cx="8652234" cy="369332"/>
              </a:xfrm>
              <a:prstGeom prst="rect">
                <a:avLst/>
              </a:prstGeom>
              <a:blipFill>
                <a:blip r:embed="rId6"/>
                <a:stretch>
                  <a:fillRect l="-211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609993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B6CFD3-E0B8-969A-42B9-FA518BB914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916" y="643466"/>
            <a:ext cx="8346168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9129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13A6AB-5B16-C469-FBCC-D956F4E9AF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5997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72F64D-68FC-D6FD-5229-65BCE085B2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3435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98A900-AC06-F87C-41AC-5CF537B80C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0239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DFE9ED-05A4-1E46-A0AF-8AFA149655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0816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C269E6-FBCF-CF6C-A820-992B58ACC6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764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A0F6E6-A91A-6E53-03AA-8BBF66C0C0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1042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6B728682-EFD8-F0A5-14D7-E0C3D164EE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1844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>
            <a:extLst>
              <a:ext uri="{FF2B5EF4-FFF2-40B4-BE49-F238E27FC236}">
                <a16:creationId xmlns:a16="http://schemas.microsoft.com/office/drawing/2014/main" id="{E6A2FB90-74B6-6904-0F75-329CB02B4D51}"/>
              </a:ext>
            </a:extLst>
          </p:cNvPr>
          <p:cNvSpPr txBox="1"/>
          <p:nvPr/>
        </p:nvSpPr>
        <p:spPr>
          <a:xfrm>
            <a:off x="5030525" y="2969963"/>
            <a:ext cx="21309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Konec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3858D51A-484B-9481-9354-D34780554664}"/>
              </a:ext>
            </a:extLst>
          </p:cNvPr>
          <p:cNvSpPr txBox="1"/>
          <p:nvPr/>
        </p:nvSpPr>
        <p:spPr>
          <a:xfrm>
            <a:off x="8653089" y="5073386"/>
            <a:ext cx="30956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Jestliže se Vám prezentace líbí, řekněte to ostatním.</a:t>
            </a:r>
          </a:p>
          <a:p>
            <a:r>
              <a:rPr lang="cs-CZ" sz="1200" dirty="0"/>
              <a:t>Jestliže máte připomínky, které by mohli prezentaci vylepšit napište to prosím mě</a:t>
            </a:r>
          </a:p>
          <a:p>
            <a:endParaRPr lang="cs-CZ" sz="1200" dirty="0"/>
          </a:p>
          <a:p>
            <a:pPr algn="ctr"/>
            <a:r>
              <a:rPr lang="cs-CZ" sz="1200" dirty="0"/>
              <a:t>karel.sixl@pb.cz</a:t>
            </a:r>
          </a:p>
        </p:txBody>
      </p:sp>
    </p:spTree>
    <p:extLst>
      <p:ext uri="{BB962C8B-B14F-4D97-AF65-F5344CB8AC3E}">
        <p14:creationId xmlns:p14="http://schemas.microsoft.com/office/powerpoint/2010/main" val="218099591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1426</TotalTime>
  <Words>415</Words>
  <Application>Microsoft Office PowerPoint</Application>
  <PresentationFormat>Širokoúhlá obrazovka</PresentationFormat>
  <Paragraphs>51</Paragraphs>
  <Slides>26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Cambria Math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Struktura a vlastnosti plynného skupenství  Fyz 83</dc:title>
  <dc:creator>Karel Sixl</dc:creator>
  <cp:lastModifiedBy>Karel Sixl</cp:lastModifiedBy>
  <cp:revision>77</cp:revision>
  <dcterms:created xsi:type="dcterms:W3CDTF">2025-07-28T17:07:45Z</dcterms:created>
  <dcterms:modified xsi:type="dcterms:W3CDTF">2026-05-16T18:04:48Z</dcterms:modified>
</cp:coreProperties>
</file>