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3F3C8A6-F3D4-4A58-8E23-6E4B3BD50CD2}" type="datetimeFigureOut">
              <a:rPr lang="cs-CZ" smtClean="0"/>
              <a:pPr/>
              <a:t>20.11.2010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9C4B9173-2E73-46E3-8F36-F6D69B930D0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i="1" dirty="0" smtClean="0"/>
              <a:t>„Člověk je tím, čím sám sebe činí.“</a:t>
            </a:r>
          </a:p>
          <a:p>
            <a:r>
              <a:rPr lang="cs-CZ" i="1" dirty="0" smtClean="0"/>
              <a:t>J. P. </a:t>
            </a:r>
            <a:r>
              <a:rPr lang="cs-CZ" i="1" dirty="0" err="1" smtClean="0"/>
              <a:t>Sártre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Světová literatura 2.pol.20.stol.</a:t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Literární existencialismus a absurdní drama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err="1" smtClean="0"/>
              <a:t>J.P.Sártre</a:t>
            </a:r>
            <a:r>
              <a:rPr lang="cs-CZ" b="1" dirty="0" smtClean="0"/>
              <a:t> – </a:t>
            </a:r>
            <a:r>
              <a:rPr lang="cs-CZ" b="1" u="sng" dirty="0" smtClean="0"/>
              <a:t>Zeď</a:t>
            </a:r>
            <a:endParaRPr lang="cs-CZ" b="1" dirty="0" smtClean="0"/>
          </a:p>
          <a:p>
            <a:r>
              <a:rPr lang="cs-CZ" b="1" dirty="0" err="1" smtClean="0"/>
              <a:t>A</a:t>
            </a:r>
            <a:r>
              <a:rPr lang="cs-CZ" b="1" dirty="0" smtClean="0"/>
              <a:t>.</a:t>
            </a:r>
            <a:r>
              <a:rPr lang="cs-CZ" b="1" dirty="0" err="1" smtClean="0"/>
              <a:t>Camus</a:t>
            </a:r>
            <a:r>
              <a:rPr lang="cs-CZ" b="1" dirty="0" smtClean="0"/>
              <a:t> – </a:t>
            </a:r>
            <a:r>
              <a:rPr lang="cs-CZ" b="1" u="sng" dirty="0" smtClean="0"/>
              <a:t>Cizinec, Mýtus o Sisyfovi</a:t>
            </a:r>
            <a:endParaRPr lang="cs-CZ" dirty="0" smtClean="0"/>
          </a:p>
          <a:p>
            <a:r>
              <a:rPr lang="cs-CZ" dirty="0" smtClean="0"/>
              <a:t> - Sisyfovi osud patří (šance), cizinci byl zcizen</a:t>
            </a:r>
          </a:p>
          <a:p>
            <a:r>
              <a:rPr lang="cs-CZ" b="1" dirty="0" err="1" smtClean="0"/>
              <a:t>S</a:t>
            </a:r>
            <a:r>
              <a:rPr lang="cs-CZ" b="1" dirty="0" smtClean="0"/>
              <a:t>.</a:t>
            </a:r>
            <a:r>
              <a:rPr lang="cs-CZ" b="1" dirty="0" err="1" smtClean="0"/>
              <a:t>Beckett</a:t>
            </a:r>
            <a:r>
              <a:rPr lang="cs-CZ" b="1" dirty="0" smtClean="0"/>
              <a:t> – </a:t>
            </a:r>
            <a:r>
              <a:rPr lang="cs-CZ" b="1" u="sng" dirty="0" smtClean="0"/>
              <a:t>Čekání na Godota</a:t>
            </a:r>
            <a:r>
              <a:rPr lang="cs-CZ" dirty="0" smtClean="0"/>
              <a:t> – atmosféra všeobecné nejistoty a monotónnosti existence</a:t>
            </a:r>
          </a:p>
          <a:p>
            <a:r>
              <a:rPr lang="cs-CZ" dirty="0" smtClean="0"/>
              <a:t>- jazyk není prostředkem, ale překážkou komunikace</a:t>
            </a:r>
          </a:p>
          <a:p>
            <a:r>
              <a:rPr lang="cs-CZ" b="1" dirty="0" smtClean="0"/>
              <a:t>E. </a:t>
            </a:r>
            <a:r>
              <a:rPr lang="cs-CZ" b="1" dirty="0" err="1" smtClean="0"/>
              <a:t>Ionesco</a:t>
            </a:r>
            <a:r>
              <a:rPr lang="cs-CZ" b="1" dirty="0" smtClean="0"/>
              <a:t> – </a:t>
            </a:r>
            <a:r>
              <a:rPr lang="cs-CZ" b="1" u="sng" dirty="0" smtClean="0"/>
              <a:t>Plešatá zpěvačka</a:t>
            </a:r>
            <a:r>
              <a:rPr lang="cs-CZ" dirty="0" smtClean="0"/>
              <a:t> – floskule</a:t>
            </a:r>
          </a:p>
          <a:p>
            <a:r>
              <a:rPr lang="cs-CZ" b="1" dirty="0" smtClean="0"/>
              <a:t> </a:t>
            </a:r>
            <a:r>
              <a:rPr lang="cs-CZ" dirty="0" smtClean="0"/>
              <a:t> - obraz společnosti – uzavřený svět osamělosti</a:t>
            </a:r>
          </a:p>
          <a:p>
            <a:r>
              <a:rPr lang="cs-CZ" b="1" dirty="0" smtClean="0"/>
              <a:t>E. </a:t>
            </a:r>
            <a:r>
              <a:rPr lang="cs-CZ" b="1" dirty="0" err="1" smtClean="0"/>
              <a:t>Albee</a:t>
            </a:r>
            <a:r>
              <a:rPr lang="cs-CZ" dirty="0" smtClean="0"/>
              <a:t> – </a:t>
            </a:r>
            <a:r>
              <a:rPr lang="cs-CZ" b="1" u="sng" dirty="0" smtClean="0"/>
              <a:t>Kdo se bojí Virginie </a:t>
            </a:r>
            <a:r>
              <a:rPr lang="cs-CZ" b="1" u="sng" dirty="0" err="1" smtClean="0"/>
              <a:t>Woolfové</a:t>
            </a:r>
            <a:r>
              <a:rPr lang="cs-CZ" dirty="0" smtClean="0"/>
              <a:t> – sterilita a prázdnota konvenční společnosti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„Beat </a:t>
            </a:r>
            <a:r>
              <a:rPr lang="cs-CZ" dirty="0" err="1" smtClean="0"/>
              <a:t>generation</a:t>
            </a:r>
            <a:r>
              <a:rPr lang="cs-CZ" dirty="0" smtClean="0"/>
              <a:t>“ a další „buřiči“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revolta proti spotřební americké společnosti – útěk od „nekonečné pláně betonu a šílenství pravého úhlu“ k </a:t>
            </a:r>
            <a:r>
              <a:rPr lang="cs-CZ" dirty="0" err="1" smtClean="0"/>
              <a:t>autentičtějšimu</a:t>
            </a:r>
            <a:r>
              <a:rPr lang="cs-CZ" dirty="0" smtClean="0"/>
              <a:t> životu, klaustrofobie z civilizace</a:t>
            </a:r>
          </a:p>
          <a:p>
            <a:r>
              <a:rPr lang="cs-CZ" dirty="0" smtClean="0"/>
              <a:t>typický hektický reportážní záznam skutečnosti</a:t>
            </a:r>
          </a:p>
          <a:p>
            <a:r>
              <a:rPr lang="cs-CZ" b="1" dirty="0" err="1" smtClean="0"/>
              <a:t>J.Kerouac</a:t>
            </a:r>
            <a:r>
              <a:rPr lang="cs-CZ" b="1" dirty="0" smtClean="0"/>
              <a:t> – </a:t>
            </a:r>
            <a:r>
              <a:rPr lang="cs-CZ" b="1" u="sng" dirty="0" smtClean="0"/>
              <a:t>Na cestě</a:t>
            </a:r>
            <a:r>
              <a:rPr lang="cs-CZ" b="1" dirty="0" smtClean="0"/>
              <a:t> , </a:t>
            </a:r>
            <a:r>
              <a:rPr lang="cs-CZ" b="1" dirty="0" err="1" smtClean="0"/>
              <a:t>A</a:t>
            </a:r>
            <a:r>
              <a:rPr lang="cs-CZ" b="1" dirty="0" smtClean="0"/>
              <a:t>.</a:t>
            </a:r>
            <a:r>
              <a:rPr lang="cs-CZ" b="1" dirty="0" err="1" smtClean="0"/>
              <a:t>Ginsberg</a:t>
            </a:r>
            <a:r>
              <a:rPr lang="cs-CZ" b="1" dirty="0" smtClean="0"/>
              <a:t> – </a:t>
            </a:r>
            <a:r>
              <a:rPr lang="cs-CZ" b="1" u="sng" dirty="0" smtClean="0"/>
              <a:t>Kvílení</a:t>
            </a:r>
            <a:endParaRPr lang="cs-CZ" b="1" dirty="0" smtClean="0"/>
          </a:p>
          <a:p>
            <a:r>
              <a:rPr lang="cs-CZ" b="1" dirty="0" smtClean="0"/>
              <a:t>Ch. </a:t>
            </a:r>
            <a:r>
              <a:rPr lang="cs-CZ" b="1" dirty="0" err="1" smtClean="0"/>
              <a:t>Bukowski</a:t>
            </a:r>
            <a:r>
              <a:rPr lang="cs-CZ" dirty="0" smtClean="0"/>
              <a:t>, </a:t>
            </a:r>
            <a:r>
              <a:rPr lang="cs-CZ" b="1" dirty="0" err="1" smtClean="0"/>
              <a:t>K</a:t>
            </a:r>
            <a:r>
              <a:rPr lang="cs-CZ" b="1" dirty="0" smtClean="0"/>
              <a:t>.</a:t>
            </a:r>
            <a:r>
              <a:rPr lang="cs-CZ" b="1" dirty="0" err="1" smtClean="0"/>
              <a:t>Kesey</a:t>
            </a:r>
            <a:r>
              <a:rPr lang="cs-CZ" dirty="0" smtClean="0"/>
              <a:t> – navazují, vliv na film</a:t>
            </a:r>
          </a:p>
          <a:p>
            <a:r>
              <a:rPr lang="cs-CZ" b="1" dirty="0" err="1" smtClean="0"/>
              <a:t>J.D.Salinger</a:t>
            </a:r>
            <a:r>
              <a:rPr lang="cs-CZ" b="1" dirty="0" smtClean="0"/>
              <a:t> – </a:t>
            </a:r>
            <a:r>
              <a:rPr lang="cs-CZ" b="1" u="sng" dirty="0" smtClean="0"/>
              <a:t>Kdo chytá v žitě</a:t>
            </a:r>
            <a:r>
              <a:rPr lang="cs-CZ" b="1" dirty="0" smtClean="0"/>
              <a:t> – </a:t>
            </a:r>
            <a:r>
              <a:rPr lang="cs-CZ" dirty="0" smtClean="0"/>
              <a:t>revolta mládeže proti zkaženému světu dospělých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Magický 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proces hledání vlastní identity prostřednictvím mýtů</a:t>
            </a:r>
          </a:p>
          <a:p>
            <a:r>
              <a:rPr lang="cs-CZ" dirty="0" smtClean="0"/>
              <a:t>různé podoby obecných lidských konstant (láska, násilí, touha po moci…) </a:t>
            </a:r>
            <a:r>
              <a:rPr lang="cs-CZ" b="1" dirty="0" smtClean="0"/>
              <a:t>– podoba </a:t>
            </a:r>
            <a:r>
              <a:rPr lang="cs-CZ" dirty="0" smtClean="0"/>
              <a:t>obecných zákonitostí vývoje lidstva se mění</a:t>
            </a:r>
            <a:r>
              <a:rPr lang="cs-CZ" b="1" dirty="0" smtClean="0"/>
              <a:t>, podstata </a:t>
            </a:r>
            <a:r>
              <a:rPr lang="cs-CZ" dirty="0" smtClean="0"/>
              <a:t>zůstává táž – zdůraznění </a:t>
            </a:r>
            <a:r>
              <a:rPr lang="cs-CZ" b="1" dirty="0" smtClean="0"/>
              <a:t>zázračnosti</a:t>
            </a:r>
            <a:r>
              <a:rPr lang="cs-CZ" dirty="0" smtClean="0"/>
              <a:t> života</a:t>
            </a:r>
          </a:p>
          <a:p>
            <a:r>
              <a:rPr lang="cs-CZ" b="1" dirty="0" err="1" smtClean="0"/>
              <a:t>G</a:t>
            </a:r>
            <a:r>
              <a:rPr lang="cs-CZ" b="1" dirty="0" smtClean="0"/>
              <a:t>.</a:t>
            </a:r>
            <a:r>
              <a:rPr lang="cs-CZ" b="1" dirty="0" err="1" smtClean="0"/>
              <a:t>G</a:t>
            </a:r>
            <a:r>
              <a:rPr lang="cs-CZ" b="1" dirty="0" smtClean="0"/>
              <a:t>.</a:t>
            </a:r>
            <a:r>
              <a:rPr lang="cs-CZ" b="1" dirty="0" err="1" smtClean="0"/>
              <a:t>Márquéz</a:t>
            </a:r>
            <a:r>
              <a:rPr lang="cs-CZ" dirty="0" smtClean="0"/>
              <a:t> – </a:t>
            </a:r>
            <a:r>
              <a:rPr lang="cs-CZ" b="1" u="sng" dirty="0" smtClean="0"/>
              <a:t>Sto roků samoty</a:t>
            </a:r>
            <a:r>
              <a:rPr lang="cs-CZ" dirty="0" smtClean="0"/>
              <a:t> – mýtus stvoření i zániku světa, téma samoty, dějovost – americká „zázračná realita“ – definitivně zničený ráj</a:t>
            </a:r>
          </a:p>
          <a:p>
            <a:r>
              <a:rPr lang="cs-CZ" b="1" dirty="0" err="1" smtClean="0"/>
              <a:t>Č.Ajtmatov</a:t>
            </a:r>
            <a:r>
              <a:rPr lang="cs-CZ" dirty="0" smtClean="0"/>
              <a:t> – </a:t>
            </a:r>
            <a:r>
              <a:rPr lang="cs-CZ" b="1" u="sng" dirty="0" smtClean="0"/>
              <a:t>Popraviště</a:t>
            </a:r>
            <a:r>
              <a:rPr lang="cs-CZ" b="1" dirty="0" smtClean="0"/>
              <a:t>, </a:t>
            </a:r>
            <a:r>
              <a:rPr lang="cs-CZ" b="1" u="sng" dirty="0" err="1" smtClean="0"/>
              <a:t>Džamila</a:t>
            </a:r>
            <a:r>
              <a:rPr lang="cs-CZ" dirty="0" smtClean="0"/>
              <a:t> – memento tragédie lidí a přírody – apokalypsa naší doby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Postmodernismus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spojení umění a triviality – postmodernu svět „baví“</a:t>
            </a:r>
          </a:p>
          <a:p>
            <a:r>
              <a:rPr lang="cs-CZ" b="1" i="1" dirty="0" err="1" smtClean="0"/>
              <a:t>palimcest</a:t>
            </a:r>
            <a:r>
              <a:rPr lang="cs-CZ" dirty="0" smtClean="0"/>
              <a:t> – vše už tu jednou bylo</a:t>
            </a:r>
          </a:p>
          <a:p>
            <a:r>
              <a:rPr lang="cs-CZ" dirty="0" smtClean="0"/>
              <a:t>pluralita, zpochybnění nadřazenosti racionality, odmítnutí velkých gest a idejí, čtenářova spoluúčast</a:t>
            </a:r>
          </a:p>
          <a:p>
            <a:r>
              <a:rPr lang="cs-CZ" b="1" dirty="0" smtClean="0"/>
              <a:t>U. </a:t>
            </a:r>
            <a:r>
              <a:rPr lang="cs-CZ" b="1" dirty="0" err="1" smtClean="0"/>
              <a:t>Eco</a:t>
            </a:r>
            <a:r>
              <a:rPr lang="cs-CZ" b="1" dirty="0" smtClean="0"/>
              <a:t> – </a:t>
            </a:r>
            <a:r>
              <a:rPr lang="cs-CZ" b="1" u="sng" dirty="0" smtClean="0"/>
              <a:t>Jméno růže</a:t>
            </a:r>
            <a:r>
              <a:rPr lang="cs-CZ" dirty="0" smtClean="0"/>
              <a:t> – nepostižitelnost poznání – labyrint světa – </a:t>
            </a:r>
            <a:r>
              <a:rPr lang="cs-CZ" i="1" dirty="0" smtClean="0"/>
              <a:t>cesta k pravdě je nekonečná</a:t>
            </a:r>
          </a:p>
          <a:p>
            <a:r>
              <a:rPr lang="cs-CZ" b="1" dirty="0" err="1" smtClean="0"/>
              <a:t>M</a:t>
            </a:r>
            <a:r>
              <a:rPr lang="cs-CZ" b="1" dirty="0" smtClean="0"/>
              <a:t>.Kundera, K. </a:t>
            </a:r>
            <a:r>
              <a:rPr lang="cs-CZ" b="1" dirty="0" err="1" smtClean="0"/>
              <a:t>Vonnegut</a:t>
            </a:r>
            <a:r>
              <a:rPr lang="cs-CZ" b="1" dirty="0" smtClean="0"/>
              <a:t>, </a:t>
            </a:r>
            <a:r>
              <a:rPr lang="cs-CZ" b="1" dirty="0" err="1" smtClean="0"/>
              <a:t>V</a:t>
            </a:r>
            <a:r>
              <a:rPr lang="cs-CZ" b="1" dirty="0" smtClean="0"/>
              <a:t>.</a:t>
            </a:r>
            <a:r>
              <a:rPr lang="cs-CZ" b="1" dirty="0" err="1" smtClean="0"/>
              <a:t>Nabokov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Scifi, fantasy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i="1" dirty="0" smtClean="0"/>
              <a:t>Utopie</a:t>
            </a:r>
            <a:r>
              <a:rPr lang="cs-CZ" i="1" dirty="0" smtClean="0"/>
              <a:t> –</a:t>
            </a:r>
            <a:r>
              <a:rPr lang="cs-CZ" dirty="0" smtClean="0"/>
              <a:t> podle </a:t>
            </a:r>
            <a:r>
              <a:rPr lang="cs-CZ" dirty="0" err="1" smtClean="0"/>
              <a:t>T.Mora</a:t>
            </a:r>
            <a:r>
              <a:rPr lang="cs-CZ" dirty="0" smtClean="0"/>
              <a:t> – spis </a:t>
            </a:r>
            <a:r>
              <a:rPr lang="cs-CZ" u="sng" dirty="0" err="1" smtClean="0"/>
              <a:t>Utopia</a:t>
            </a:r>
            <a:r>
              <a:rPr lang="cs-CZ" dirty="0" smtClean="0"/>
              <a:t> ( představa ideálního světa</a:t>
            </a:r>
            <a:r>
              <a:rPr lang="cs-CZ" i="1" dirty="0" smtClean="0"/>
              <a:t>), </a:t>
            </a:r>
            <a:r>
              <a:rPr lang="cs-CZ" b="1" i="1" dirty="0" err="1" smtClean="0"/>
              <a:t>antiutopie</a:t>
            </a:r>
            <a:r>
              <a:rPr lang="cs-CZ" i="1" dirty="0" smtClean="0"/>
              <a:t> </a:t>
            </a:r>
            <a:r>
              <a:rPr lang="cs-CZ" dirty="0" smtClean="0"/>
              <a:t>( </a:t>
            </a:r>
            <a:r>
              <a:rPr lang="cs-CZ" dirty="0" err="1" smtClean="0"/>
              <a:t>J.Swift</a:t>
            </a:r>
            <a:r>
              <a:rPr lang="cs-CZ" dirty="0" smtClean="0"/>
              <a:t> – </a:t>
            </a:r>
            <a:r>
              <a:rPr lang="cs-CZ" dirty="0" err="1" smtClean="0"/>
              <a:t>Gulliverovy</a:t>
            </a:r>
            <a:r>
              <a:rPr lang="cs-CZ" dirty="0" smtClean="0"/>
              <a:t> cesty, </a:t>
            </a:r>
            <a:r>
              <a:rPr lang="cs-CZ" dirty="0" err="1" smtClean="0"/>
              <a:t>K</a:t>
            </a:r>
            <a:r>
              <a:rPr lang="cs-CZ" dirty="0" smtClean="0"/>
              <a:t>.Čapek)</a:t>
            </a:r>
          </a:p>
          <a:p>
            <a:r>
              <a:rPr lang="cs-CZ" b="1" dirty="0" err="1" smtClean="0"/>
              <a:t>G</a:t>
            </a:r>
            <a:r>
              <a:rPr lang="cs-CZ" b="1" dirty="0" smtClean="0"/>
              <a:t>.</a:t>
            </a:r>
            <a:r>
              <a:rPr lang="cs-CZ" b="1" smtClean="0"/>
              <a:t>Orwell </a:t>
            </a:r>
            <a:r>
              <a:rPr lang="cs-CZ" b="1" dirty="0" smtClean="0"/>
              <a:t>– </a:t>
            </a:r>
            <a:r>
              <a:rPr lang="cs-CZ" b="1" u="sng" dirty="0" smtClean="0"/>
              <a:t>Farma zvířat, 1984</a:t>
            </a:r>
            <a:r>
              <a:rPr lang="cs-CZ" dirty="0" smtClean="0"/>
              <a:t> – varování před totalitou – „</a:t>
            </a:r>
            <a:r>
              <a:rPr lang="cs-CZ" dirty="0" err="1" smtClean="0"/>
              <a:t>big</a:t>
            </a:r>
            <a:r>
              <a:rPr lang="cs-CZ" dirty="0" smtClean="0"/>
              <a:t> </a:t>
            </a:r>
            <a:r>
              <a:rPr lang="cs-CZ" dirty="0" err="1" smtClean="0"/>
              <a:t>brother</a:t>
            </a:r>
            <a:r>
              <a:rPr lang="cs-CZ" dirty="0" smtClean="0"/>
              <a:t>“, „Všichni jsou si rovni, někteří jsou si rovnější.“</a:t>
            </a:r>
          </a:p>
          <a:p>
            <a:r>
              <a:rPr lang="cs-CZ" b="1" dirty="0" smtClean="0"/>
              <a:t>Scifi – vědeckofantastická lit. – </a:t>
            </a:r>
            <a:r>
              <a:rPr lang="cs-CZ" b="1" dirty="0" err="1" smtClean="0"/>
              <a:t>R.Bradbury</a:t>
            </a:r>
            <a:r>
              <a:rPr lang="cs-CZ" b="1" dirty="0" smtClean="0"/>
              <a:t>, A.C. </a:t>
            </a:r>
            <a:r>
              <a:rPr lang="cs-CZ" b="1" dirty="0" err="1" smtClean="0"/>
              <a:t>Clarke</a:t>
            </a:r>
            <a:r>
              <a:rPr lang="cs-CZ" b="1" dirty="0" smtClean="0"/>
              <a:t> (</a:t>
            </a:r>
            <a:r>
              <a:rPr lang="cs-CZ" b="1" u="sng" dirty="0" smtClean="0"/>
              <a:t>Vesmírná </a:t>
            </a:r>
            <a:r>
              <a:rPr lang="cs-CZ" b="1" u="sng" dirty="0" err="1" smtClean="0"/>
              <a:t>odyssea</a:t>
            </a:r>
            <a:r>
              <a:rPr lang="cs-CZ" b="1" u="sng" dirty="0" smtClean="0"/>
              <a:t>)</a:t>
            </a:r>
            <a:r>
              <a:rPr lang="cs-CZ" b="1" dirty="0" smtClean="0"/>
              <a:t>, </a:t>
            </a:r>
            <a:r>
              <a:rPr lang="cs-CZ" b="1" dirty="0" err="1" smtClean="0"/>
              <a:t>S</a:t>
            </a:r>
            <a:r>
              <a:rPr lang="cs-CZ" b="1" dirty="0" smtClean="0"/>
              <a:t>.Lem</a:t>
            </a:r>
          </a:p>
          <a:p>
            <a:r>
              <a:rPr lang="cs-CZ" b="1" dirty="0" smtClean="0"/>
              <a:t>Fantasy – </a:t>
            </a:r>
            <a:r>
              <a:rPr lang="cs-CZ" b="1" dirty="0" err="1" smtClean="0"/>
              <a:t>J.R.R.Tolkien</a:t>
            </a:r>
            <a:r>
              <a:rPr lang="cs-CZ" b="1" dirty="0" smtClean="0"/>
              <a:t>, </a:t>
            </a:r>
            <a:r>
              <a:rPr lang="cs-CZ" b="1" dirty="0" err="1" smtClean="0"/>
              <a:t>T.Pratchett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významní představitelé - SSSR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A. </a:t>
            </a:r>
            <a:r>
              <a:rPr lang="cs-CZ" b="1" dirty="0" err="1" smtClean="0"/>
              <a:t>Solženicyn</a:t>
            </a:r>
            <a:r>
              <a:rPr lang="cs-CZ" dirty="0" smtClean="0"/>
              <a:t> – </a:t>
            </a:r>
            <a:r>
              <a:rPr lang="cs-CZ" b="1" u="sng" dirty="0" smtClean="0"/>
              <a:t>Souostroví GULAG, Jeden den Ivana </a:t>
            </a:r>
            <a:r>
              <a:rPr lang="cs-CZ" b="1" u="sng" dirty="0" err="1" smtClean="0"/>
              <a:t>Děnisoviče</a:t>
            </a:r>
            <a:endParaRPr lang="cs-CZ" dirty="0" smtClean="0"/>
          </a:p>
          <a:p>
            <a:r>
              <a:rPr lang="cs-CZ" dirty="0" smtClean="0"/>
              <a:t> - prvky autobiografie, tabuizované téma pracovních táborů pro odpůrce režimu</a:t>
            </a:r>
          </a:p>
          <a:p>
            <a:r>
              <a:rPr lang="cs-CZ" dirty="0" smtClean="0"/>
              <a:t>(Průkopníkem této literatury byl </a:t>
            </a:r>
            <a:r>
              <a:rPr lang="cs-CZ" b="1" dirty="0" err="1" smtClean="0"/>
              <a:t>Varlam</a:t>
            </a:r>
            <a:r>
              <a:rPr lang="cs-CZ" b="1" dirty="0" smtClean="0"/>
              <a:t> </a:t>
            </a:r>
            <a:r>
              <a:rPr lang="cs-CZ" b="1" dirty="0" err="1" smtClean="0"/>
              <a:t>Šalamov</a:t>
            </a:r>
            <a:r>
              <a:rPr lang="cs-CZ" b="1" dirty="0" smtClean="0"/>
              <a:t> - </a:t>
            </a:r>
            <a:r>
              <a:rPr lang="cs-CZ" b="1" u="sng" dirty="0" smtClean="0"/>
              <a:t>Kolymské povídky)</a:t>
            </a:r>
          </a:p>
          <a:p>
            <a:r>
              <a:rPr lang="cs-CZ" dirty="0" smtClean="0"/>
              <a:t>1970 Nobelova cena , poté deportován do Německa (do r.1994 žil v USA) – bylo mu odebráno občanství</a:t>
            </a:r>
          </a:p>
          <a:p>
            <a:r>
              <a:rPr lang="cs-CZ" b="1" dirty="0" smtClean="0"/>
              <a:t>V. </a:t>
            </a:r>
            <a:r>
              <a:rPr lang="cs-CZ" b="1" dirty="0" err="1" smtClean="0"/>
              <a:t>Vysockij</a:t>
            </a:r>
            <a:r>
              <a:rPr lang="cs-CZ" b="1" dirty="0" smtClean="0"/>
              <a:t>, </a:t>
            </a:r>
            <a:r>
              <a:rPr lang="cs-CZ" b="1" dirty="0" err="1" smtClean="0"/>
              <a:t>B.Pasternak</a:t>
            </a:r>
            <a:r>
              <a:rPr lang="cs-CZ" b="1" dirty="0" smtClean="0"/>
              <a:t>, </a:t>
            </a:r>
            <a:r>
              <a:rPr lang="cs-CZ" b="1" dirty="0" err="1" smtClean="0"/>
              <a:t>A</a:t>
            </a:r>
            <a:r>
              <a:rPr lang="cs-CZ" b="1" dirty="0" smtClean="0"/>
              <a:t>.</a:t>
            </a:r>
            <a:r>
              <a:rPr lang="cs-CZ" b="1" dirty="0" err="1" smtClean="0"/>
              <a:t>Achmatovová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Americká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err="1" smtClean="0"/>
              <a:t>J.Irving</a:t>
            </a:r>
            <a:r>
              <a:rPr lang="cs-CZ" dirty="0" smtClean="0"/>
              <a:t> – </a:t>
            </a:r>
            <a:r>
              <a:rPr lang="cs-CZ" b="1" u="sng" dirty="0" smtClean="0"/>
              <a:t>Svět podle </a:t>
            </a:r>
            <a:r>
              <a:rPr lang="cs-CZ" b="1" u="sng" dirty="0" err="1" smtClean="0"/>
              <a:t>Garpa</a:t>
            </a:r>
            <a:r>
              <a:rPr lang="cs-CZ" dirty="0" smtClean="0"/>
              <a:t> – téma snahy žít normálním životem ve světě plném násilí</a:t>
            </a:r>
          </a:p>
          <a:p>
            <a:r>
              <a:rPr lang="cs-CZ" b="1" u="sng" dirty="0" smtClean="0"/>
              <a:t>   Modlitba za </a:t>
            </a:r>
            <a:r>
              <a:rPr lang="cs-CZ" b="1" u="sng" dirty="0" err="1" smtClean="0"/>
              <a:t>Owena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Meanyho</a:t>
            </a:r>
            <a:r>
              <a:rPr lang="cs-CZ" dirty="0" smtClean="0"/>
              <a:t> – vážné existenciální poselství o smyslu života (morálka, víra, osud)</a:t>
            </a:r>
          </a:p>
          <a:p>
            <a:r>
              <a:rPr lang="cs-CZ" b="1" dirty="0" smtClean="0"/>
              <a:t>C. </a:t>
            </a:r>
            <a:r>
              <a:rPr lang="cs-CZ" b="1" dirty="0" err="1" smtClean="0"/>
              <a:t>McCarthy</a:t>
            </a:r>
            <a:r>
              <a:rPr lang="cs-CZ" b="1" dirty="0" smtClean="0"/>
              <a:t> – </a:t>
            </a:r>
            <a:r>
              <a:rPr lang="cs-CZ" b="1" u="sng" dirty="0" smtClean="0"/>
              <a:t>Cesta</a:t>
            </a:r>
            <a:r>
              <a:rPr lang="cs-CZ" dirty="0" smtClean="0"/>
              <a:t> – téma zkázy Země po globální katastrofě</a:t>
            </a:r>
          </a:p>
          <a:p>
            <a:r>
              <a:rPr lang="cs-CZ" b="1" dirty="0" err="1" smtClean="0"/>
              <a:t>R.D.Bach</a:t>
            </a:r>
            <a:r>
              <a:rPr lang="cs-CZ" b="1" dirty="0" smtClean="0"/>
              <a:t> – </a:t>
            </a:r>
            <a:r>
              <a:rPr lang="cs-CZ" b="1" u="sng" dirty="0" smtClean="0"/>
              <a:t>Racek</a:t>
            </a:r>
            <a:r>
              <a:rPr lang="cs-CZ" dirty="0" smtClean="0"/>
              <a:t> – podobenství o vůli, odlišnosti, podstatě života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autoři bez rozlišení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b="1" dirty="0" smtClean="0"/>
              <a:t>M. </a:t>
            </a:r>
            <a:r>
              <a:rPr lang="cs-CZ" b="1" dirty="0" err="1" smtClean="0"/>
              <a:t>Waltari</a:t>
            </a:r>
            <a:r>
              <a:rPr lang="cs-CZ" dirty="0" smtClean="0"/>
              <a:t> – finský spisovatel – </a:t>
            </a:r>
            <a:r>
              <a:rPr lang="cs-CZ" b="1" u="sng" dirty="0" smtClean="0"/>
              <a:t>Egypťan </a:t>
            </a:r>
            <a:r>
              <a:rPr lang="cs-CZ" b="1" u="sng" dirty="0" err="1" smtClean="0"/>
              <a:t>Sinuhet</a:t>
            </a:r>
            <a:r>
              <a:rPr lang="cs-CZ" b="1" u="sng" dirty="0" smtClean="0"/>
              <a:t>, Jeho království</a:t>
            </a:r>
            <a:r>
              <a:rPr lang="cs-CZ" dirty="0" smtClean="0"/>
              <a:t> – historická díla s aktuální </a:t>
            </a:r>
            <a:r>
              <a:rPr lang="cs-CZ" dirty="0" err="1" smtClean="0"/>
              <a:t>přesažností</a:t>
            </a:r>
            <a:endParaRPr lang="cs-CZ" dirty="0" smtClean="0"/>
          </a:p>
          <a:p>
            <a:r>
              <a:rPr lang="cs-CZ" b="1" dirty="0" smtClean="0"/>
              <a:t>J. </a:t>
            </a:r>
            <a:r>
              <a:rPr lang="cs-CZ" b="1" dirty="0" err="1" smtClean="0"/>
              <a:t>Prévert</a:t>
            </a:r>
            <a:r>
              <a:rPr lang="cs-CZ" b="1" dirty="0" smtClean="0"/>
              <a:t> – </a:t>
            </a:r>
            <a:r>
              <a:rPr lang="cs-CZ" b="1" u="sng" dirty="0" smtClean="0"/>
              <a:t>Slova</a:t>
            </a:r>
            <a:r>
              <a:rPr lang="cs-CZ" dirty="0" smtClean="0"/>
              <a:t> – </a:t>
            </a:r>
            <a:r>
              <a:rPr lang="cs-CZ" dirty="0" err="1" smtClean="0"/>
              <a:t>fran.básník</a:t>
            </a:r>
            <a:r>
              <a:rPr lang="cs-CZ" dirty="0" smtClean="0"/>
              <a:t> „hravé spontánní poezie“ – prostá obraznost, lehkost, vtip – vliv surrealismu</a:t>
            </a:r>
          </a:p>
          <a:p>
            <a:r>
              <a:rPr lang="cs-CZ" b="1" dirty="0" smtClean="0"/>
              <a:t>L. </a:t>
            </a:r>
            <a:r>
              <a:rPr lang="cs-CZ" b="1" dirty="0" err="1" smtClean="0"/>
              <a:t>Mňačko</a:t>
            </a:r>
            <a:r>
              <a:rPr lang="cs-CZ" b="1" dirty="0" smtClean="0"/>
              <a:t> – </a:t>
            </a:r>
            <a:r>
              <a:rPr lang="cs-CZ" b="1" u="sng" dirty="0" err="1" smtClean="0"/>
              <a:t>Ako</a:t>
            </a:r>
            <a:r>
              <a:rPr lang="cs-CZ" b="1" u="sng" dirty="0" smtClean="0"/>
              <a:t> chutí moc</a:t>
            </a:r>
            <a:r>
              <a:rPr lang="cs-CZ" b="1" dirty="0" smtClean="0"/>
              <a:t> – </a:t>
            </a:r>
            <a:r>
              <a:rPr lang="cs-CZ" dirty="0" smtClean="0"/>
              <a:t>Slovák – spis., scénárista (po r.1968 exil v Rakousku)</a:t>
            </a:r>
          </a:p>
          <a:p>
            <a:r>
              <a:rPr lang="cs-CZ" b="1" dirty="0" smtClean="0"/>
              <a:t>F. </a:t>
            </a:r>
            <a:r>
              <a:rPr lang="cs-CZ" b="1" dirty="0" err="1" smtClean="0"/>
              <a:t>Durrenmat</a:t>
            </a:r>
            <a:r>
              <a:rPr lang="cs-CZ" b="1" dirty="0" smtClean="0"/>
              <a:t> – </a:t>
            </a:r>
            <a:r>
              <a:rPr lang="cs-CZ" dirty="0" err="1" smtClean="0"/>
              <a:t>švýc.dramatik</a:t>
            </a:r>
            <a:r>
              <a:rPr lang="cs-CZ" dirty="0" smtClean="0"/>
              <a:t> – </a:t>
            </a:r>
            <a:r>
              <a:rPr lang="cs-CZ" b="1" u="sng" dirty="0" smtClean="0"/>
              <a:t>Návštěva staré dámy</a:t>
            </a:r>
            <a:r>
              <a:rPr lang="cs-CZ" dirty="0" smtClean="0"/>
              <a:t> – syntéza epického a absurdního dramatu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114</TotalTime>
  <Words>579</Words>
  <Application>Microsoft Office PowerPoint</Application>
  <PresentationFormat>Předvádění na obrazovce (4:3)</PresentationFormat>
  <Paragraphs>50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Světová literatura 2.pol.20.stol. </vt:lpstr>
      <vt:lpstr>Literární existencialismus a absurdní drama</vt:lpstr>
      <vt:lpstr>„Beat generation“ a další „buřiči“</vt:lpstr>
      <vt:lpstr>Magický realismus</vt:lpstr>
      <vt:lpstr>Postmodernismus</vt:lpstr>
      <vt:lpstr>Scifi, fantasy literatura</vt:lpstr>
      <vt:lpstr>Další významní představitelé - SSSR</vt:lpstr>
      <vt:lpstr>Americká literatura</vt:lpstr>
      <vt:lpstr>Další autoři bez rozlišení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Světová literatura 2.pol.20.stol.</dc:title>
  <dc:creator>Alena</dc:creator>
  <cp:lastModifiedBy>Alena</cp:lastModifiedBy>
  <cp:revision>14</cp:revision>
  <dcterms:created xsi:type="dcterms:W3CDTF">2010-11-19T21:11:04Z</dcterms:created>
  <dcterms:modified xsi:type="dcterms:W3CDTF">2010-11-19T23:08:42Z</dcterms:modified>
</cp:coreProperties>
</file>