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>
      <p:cViewPr varScale="1">
        <p:scale>
          <a:sx n="77" d="100"/>
          <a:sy n="77" d="100"/>
        </p:scale>
        <p:origin x="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skripta.eu/index.php?title=Tuba_auditiva&amp;action=edit&amp;redlink=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skripta.eu/index.php/Streptococcus_pneumoniae" TargetMode="External"/><Relationship Id="rId2" Type="http://schemas.openxmlformats.org/officeDocument/2006/relationships/hyperlink" Target="http://www.wikiskripta.eu/index.php/Haemophilus_influenza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ikiskripta.eu/index.php/Staphylococcus_aureus" TargetMode="External"/><Relationship Id="rId5" Type="http://schemas.openxmlformats.org/officeDocument/2006/relationships/hyperlink" Target="http://www.wikiskripta.eu/index.php/Streptococcus_pyogenes" TargetMode="External"/><Relationship Id="rId4" Type="http://schemas.openxmlformats.org/officeDocument/2006/relationships/hyperlink" Target="http://www.wikiskripta.eu/index.php/Moraxella_catarrhalis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skripta.eu/index.php?title=Sluchov%C3%A9_%C3%BAstroj%C3%AD&amp;action=edit&amp;redlink=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skripta.eu/index.php/Anorexie" TargetMode="External"/><Relationship Id="rId2" Type="http://schemas.openxmlformats.org/officeDocument/2006/relationships/hyperlink" Target="http://www.wikiskripta.eu/index.php/Hore%C4%8Dk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wikiskripta.eu/index.php/Pr%C5%AFjem" TargetMode="External"/><Relationship Id="rId4" Type="http://schemas.openxmlformats.org/officeDocument/2006/relationships/hyperlink" Target="http://www.wikiskripta.eu/index.php/Zvracen%C3%A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skripta.eu/index.php?title=P%C5%99evodn%C3%AD_porucha_sluchu&amp;action=edit&amp;redlink=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skripta.eu/index.php/Absces" TargetMode="External"/><Relationship Id="rId2" Type="http://schemas.openxmlformats.org/officeDocument/2006/relationships/hyperlink" Target="http://www.wikiskripta.eu/index.php/Empy%C3%A9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ikiskripta.eu/index.php/Absces_mozku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Ošetř</a:t>
            </a:r>
            <a:r>
              <a:rPr lang="cs-CZ" dirty="0" smtClean="0"/>
              <a:t>. péče o dítě s otitis media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Olga </a:t>
            </a:r>
            <a:r>
              <a:rPr lang="cs-CZ" dirty="0" err="1" smtClean="0"/>
              <a:t>bürgerová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575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Popsat medicínský management</a:t>
            </a:r>
          </a:p>
          <a:p>
            <a:r>
              <a:rPr lang="cs-CZ" sz="3600" dirty="0" smtClean="0"/>
              <a:t>Identifikovat problémy K/P</a:t>
            </a:r>
          </a:p>
          <a:p>
            <a:r>
              <a:rPr lang="cs-CZ" sz="3600" dirty="0" smtClean="0"/>
              <a:t>Sestavit </a:t>
            </a:r>
            <a:r>
              <a:rPr lang="cs-CZ" sz="3600" dirty="0" err="1" smtClean="0"/>
              <a:t>ošetř</a:t>
            </a:r>
            <a:r>
              <a:rPr lang="cs-CZ" sz="3600" dirty="0" smtClean="0"/>
              <a:t>. plán</a:t>
            </a:r>
          </a:p>
          <a:p>
            <a:r>
              <a:rPr lang="cs-CZ" sz="3600" dirty="0" smtClean="0"/>
              <a:t>Sestavit edukační plán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740474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ANF</a:t>
            </a:r>
            <a:endParaRPr lang="cs-CZ" dirty="0"/>
          </a:p>
        </p:txBody>
      </p:sp>
      <p:pic>
        <p:nvPicPr>
          <p:cNvPr id="1026" name="Picture 2" descr="http://nd01.jxs.cz/281/300/5f24c2ff4a_42697469_o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812" y="2142331"/>
            <a:ext cx="5867400" cy="364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545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Akutní zánět středního ucha</a:t>
            </a:r>
            <a:r>
              <a:rPr lang="cs-CZ" dirty="0"/>
              <a:t> 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/>
              <a:t>rychlý a náhlý </a:t>
            </a:r>
            <a:r>
              <a:rPr lang="cs-CZ" sz="3600" dirty="0" smtClean="0"/>
              <a:t>začátek, </a:t>
            </a:r>
            <a:r>
              <a:rPr lang="cs-CZ" sz="3600" dirty="0"/>
              <a:t>vyskytuje nejčastěji u dětí v kojeneckém a batolecím </a:t>
            </a:r>
            <a:r>
              <a:rPr lang="cs-CZ" sz="3600" dirty="0" smtClean="0"/>
              <a:t>věku</a:t>
            </a:r>
            <a:r>
              <a:rPr lang="cs-CZ" sz="3600" dirty="0"/>
              <a:t>,</a:t>
            </a:r>
            <a:r>
              <a:rPr lang="cs-CZ" sz="3600" dirty="0" smtClean="0"/>
              <a:t> </a:t>
            </a:r>
            <a:r>
              <a:rPr lang="cs-CZ" sz="3600" dirty="0"/>
              <a:t>vzniká v rámci katarální virové infekce jako sekundární bakteriální infekce </a:t>
            </a:r>
            <a:r>
              <a:rPr lang="cs-CZ" sz="3600" dirty="0" smtClean="0"/>
              <a:t>středouší</a:t>
            </a:r>
          </a:p>
          <a:p>
            <a:r>
              <a:rPr lang="cs-CZ" sz="3600" b="1" dirty="0"/>
              <a:t>předchází</a:t>
            </a:r>
            <a:r>
              <a:rPr lang="cs-CZ" sz="3600" dirty="0"/>
              <a:t> jí obvykle </a:t>
            </a:r>
            <a:r>
              <a:rPr lang="cs-CZ" sz="3600" b="1" dirty="0"/>
              <a:t>virová infekce HCD</a:t>
            </a:r>
            <a:r>
              <a:rPr lang="cs-CZ" sz="3600" dirty="0"/>
              <a:t>, která do středouší pronikne </a:t>
            </a:r>
            <a:r>
              <a:rPr lang="cs-CZ" sz="3600" dirty="0">
                <a:hlinkClick r:id="rId2" tooltip="Tuba auditiva (stránka neexistuje)"/>
              </a:rPr>
              <a:t>tubou</a:t>
            </a:r>
            <a:r>
              <a:rPr lang="cs-CZ" sz="3600" dirty="0"/>
              <a:t> nebo </a:t>
            </a:r>
            <a:r>
              <a:rPr lang="cs-CZ" sz="3600" dirty="0" smtClean="0"/>
              <a:t>hematogenně</a:t>
            </a:r>
            <a:endParaRPr lang="cs-CZ" sz="3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3646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Etiopatogeneze: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600" dirty="0"/>
              <a:t> kombinovaném </a:t>
            </a:r>
            <a:r>
              <a:rPr lang="cs-CZ" sz="3600" b="1" dirty="0"/>
              <a:t>virově-bakteriálním </a:t>
            </a:r>
            <a:r>
              <a:rPr lang="cs-CZ" sz="3600" b="1" dirty="0" smtClean="0"/>
              <a:t>agens</a:t>
            </a:r>
          </a:p>
          <a:p>
            <a:r>
              <a:rPr lang="cs-CZ" sz="3600" dirty="0"/>
              <a:t> </a:t>
            </a:r>
            <a:r>
              <a:rPr lang="cs-CZ" sz="3600" b="1" dirty="0"/>
              <a:t>patogeny</a:t>
            </a:r>
            <a:r>
              <a:rPr lang="cs-CZ" sz="3600" dirty="0"/>
              <a:t>, které způsobují OMA, jsou:</a:t>
            </a:r>
          </a:p>
          <a:p>
            <a:r>
              <a:rPr lang="cs-CZ" sz="3600" dirty="0"/>
              <a:t>viry: </a:t>
            </a:r>
            <a:r>
              <a:rPr lang="cs-CZ" sz="3600" dirty="0" smtClean="0"/>
              <a:t> </a:t>
            </a:r>
            <a:r>
              <a:rPr lang="cs-CZ" sz="3600" dirty="0"/>
              <a:t>adenoviry, viry </a:t>
            </a:r>
            <a:r>
              <a:rPr lang="cs-CZ" sz="3600" b="1" dirty="0"/>
              <a:t>influenzy A </a:t>
            </a:r>
            <a:r>
              <a:rPr lang="cs-CZ" sz="3600" b="1" dirty="0" err="1"/>
              <a:t>a</a:t>
            </a:r>
            <a:r>
              <a:rPr lang="cs-CZ" sz="3600" b="1" dirty="0"/>
              <a:t> B</a:t>
            </a:r>
            <a:r>
              <a:rPr lang="cs-CZ" sz="3600" dirty="0"/>
              <a:t>;</a:t>
            </a:r>
          </a:p>
          <a:p>
            <a:r>
              <a:rPr lang="cs-CZ" sz="3600" i="1" dirty="0" err="1">
                <a:hlinkClick r:id="rId2" tooltip="Haemophilus influenzae"/>
              </a:rPr>
              <a:t>Haemophilus</a:t>
            </a:r>
            <a:r>
              <a:rPr lang="cs-CZ" sz="3600" i="1" dirty="0">
                <a:hlinkClick r:id="rId2" tooltip="Haemophilus influenzae"/>
              </a:rPr>
              <a:t> </a:t>
            </a:r>
            <a:r>
              <a:rPr lang="cs-CZ" sz="3600" i="1" dirty="0" err="1">
                <a:hlinkClick r:id="rId2" tooltip="Haemophilus influenzae"/>
              </a:rPr>
              <a:t>influenzae</a:t>
            </a:r>
            <a:r>
              <a:rPr lang="cs-CZ" sz="3600" dirty="0"/>
              <a:t>;</a:t>
            </a:r>
          </a:p>
          <a:p>
            <a:r>
              <a:rPr lang="cs-CZ" sz="3600" i="1" dirty="0" err="1">
                <a:hlinkClick r:id="rId3" tooltip="Streptococcus pneumoniae"/>
              </a:rPr>
              <a:t>Streptococcus</a:t>
            </a:r>
            <a:r>
              <a:rPr lang="cs-CZ" sz="3600" i="1" dirty="0">
                <a:hlinkClick r:id="rId3" tooltip="Streptococcus pneumoniae"/>
              </a:rPr>
              <a:t> </a:t>
            </a:r>
            <a:r>
              <a:rPr lang="cs-CZ" sz="3600" i="1" dirty="0" err="1">
                <a:hlinkClick r:id="rId3" tooltip="Streptococcus pneumoniae"/>
              </a:rPr>
              <a:t>pneumoniae</a:t>
            </a:r>
            <a:r>
              <a:rPr lang="cs-CZ" sz="3600" dirty="0"/>
              <a:t>;</a:t>
            </a:r>
          </a:p>
          <a:p>
            <a:r>
              <a:rPr lang="cs-CZ" sz="3600" i="1" dirty="0" err="1">
                <a:hlinkClick r:id="rId4" tooltip="Moraxella catarrhalis"/>
              </a:rPr>
              <a:t>Moraxella</a:t>
            </a:r>
            <a:r>
              <a:rPr lang="cs-CZ" sz="3600" i="1" dirty="0">
                <a:hlinkClick r:id="rId4" tooltip="Moraxella catarrhalis"/>
              </a:rPr>
              <a:t> </a:t>
            </a:r>
            <a:r>
              <a:rPr lang="cs-CZ" sz="3600" i="1" dirty="0" err="1">
                <a:hlinkClick r:id="rId4" tooltip="Moraxella catarrhalis"/>
              </a:rPr>
              <a:t>catarrhalis</a:t>
            </a:r>
            <a:r>
              <a:rPr lang="cs-CZ" sz="3600" dirty="0"/>
              <a:t>;</a:t>
            </a:r>
          </a:p>
          <a:p>
            <a:r>
              <a:rPr lang="cs-CZ" sz="3600" i="1" dirty="0" err="1">
                <a:hlinkClick r:id="rId5" tooltip="Streptococcus pyogenes"/>
              </a:rPr>
              <a:t>Streptococcus</a:t>
            </a:r>
            <a:r>
              <a:rPr lang="cs-CZ" sz="3600" i="1" dirty="0">
                <a:hlinkClick r:id="rId5" tooltip="Streptococcus pyogenes"/>
              </a:rPr>
              <a:t> </a:t>
            </a:r>
            <a:r>
              <a:rPr lang="cs-CZ" sz="3600" i="1" dirty="0" err="1">
                <a:hlinkClick r:id="rId5" tooltip="Streptococcus pyogenes"/>
              </a:rPr>
              <a:t>pyogenes</a:t>
            </a:r>
            <a:r>
              <a:rPr lang="cs-CZ" sz="3600" dirty="0"/>
              <a:t> (</a:t>
            </a:r>
            <a:r>
              <a:rPr lang="cs-CZ" sz="3600" i="1" dirty="0"/>
              <a:t>beta-hemolytický</a:t>
            </a:r>
            <a:r>
              <a:rPr lang="cs-CZ" sz="3600" dirty="0"/>
              <a:t>), </a:t>
            </a:r>
            <a:r>
              <a:rPr lang="cs-CZ" sz="3600" i="1" dirty="0" err="1">
                <a:hlinkClick r:id="rId6" tooltip="Staphylococcus aureus"/>
              </a:rPr>
              <a:t>Staphylococcus</a:t>
            </a:r>
            <a:r>
              <a:rPr lang="cs-CZ" sz="3600" i="1" dirty="0">
                <a:hlinkClick r:id="rId6" tooltip="Staphylococcus aureus"/>
              </a:rPr>
              <a:t> aureus</a:t>
            </a:r>
            <a:r>
              <a:rPr lang="cs-CZ" sz="3600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1032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Cesta vstupu: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sz="4000" dirty="0"/>
              <a:t>z nosohltanu cestou Eustachovy trubice;</a:t>
            </a:r>
          </a:p>
          <a:p>
            <a:r>
              <a:rPr lang="cs-CZ" sz="4000" dirty="0"/>
              <a:t>přes perforovaný </a:t>
            </a:r>
            <a:r>
              <a:rPr lang="cs-CZ" sz="4000" dirty="0">
                <a:hlinkClick r:id="rId2" tooltip="Sluchové ústrojí (stránka neexistuje)"/>
              </a:rPr>
              <a:t>bubínek</a:t>
            </a:r>
            <a:r>
              <a:rPr lang="cs-CZ" sz="4000" dirty="0"/>
              <a:t>;</a:t>
            </a:r>
          </a:p>
          <a:p>
            <a:r>
              <a:rPr lang="cs-CZ" sz="4000" dirty="0"/>
              <a:t>hematogenně (týká se některých virů</a:t>
            </a:r>
            <a:r>
              <a:rPr lang="cs-CZ" sz="4000" dirty="0" smtClean="0"/>
              <a:t>)</a:t>
            </a:r>
            <a:endParaRPr lang="cs-CZ" sz="4000" dirty="0"/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32910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/>
              <a:t>Stádium </a:t>
            </a:r>
            <a:r>
              <a:rPr lang="cs-CZ" sz="2800" b="1" dirty="0" err="1"/>
              <a:t>tubární</a:t>
            </a:r>
            <a:r>
              <a:rPr lang="cs-CZ" sz="2800" b="1" dirty="0"/>
              <a:t> </a:t>
            </a:r>
            <a:r>
              <a:rPr lang="cs-CZ" sz="2800" b="1" dirty="0" err="1"/>
              <a:t>okluze:</a:t>
            </a:r>
            <a:r>
              <a:rPr lang="cs-CZ" sz="2800" dirty="0" err="1"/>
              <a:t>Eustachova</a:t>
            </a:r>
            <a:r>
              <a:rPr lang="cs-CZ" sz="2800" dirty="0"/>
              <a:t> trubice je zánětem uzavřena, vznikají změny sliznice středouší a dochází k exsudaci;</a:t>
            </a:r>
          </a:p>
          <a:p>
            <a:r>
              <a:rPr lang="cs-CZ" sz="2800" dirty="0"/>
              <a:t>pozorujeme </a:t>
            </a:r>
            <a:r>
              <a:rPr lang="cs-CZ" sz="2800" dirty="0" smtClean="0"/>
              <a:t>bubínek </a:t>
            </a:r>
            <a:r>
              <a:rPr lang="cs-CZ" sz="2800" dirty="0"/>
              <a:t>bez reflexu, hůře pohyblivý;</a:t>
            </a:r>
          </a:p>
          <a:p>
            <a:r>
              <a:rPr lang="cs-CZ" sz="2800" dirty="0"/>
              <a:t>pacient si stěžuje na pocit zalehlosti ucha nebo tlaku v uchu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5208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stadium: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/>
              <a:t>objem exsudátu se zvětšuje;</a:t>
            </a:r>
          </a:p>
          <a:p>
            <a:r>
              <a:rPr lang="cs-CZ" sz="3600" dirty="0"/>
              <a:t>bubínek se vyklenuje;</a:t>
            </a:r>
          </a:p>
          <a:p>
            <a:r>
              <a:rPr lang="cs-CZ" sz="3600" dirty="0"/>
              <a:t>pacientovy příznaky se </a:t>
            </a:r>
            <a:r>
              <a:rPr lang="cs-CZ" sz="3600" dirty="0" smtClean="0"/>
              <a:t>zesilují</a:t>
            </a:r>
            <a:endParaRPr lang="cs-CZ" sz="3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629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stadium: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ve </a:t>
            </a:r>
            <a:r>
              <a:rPr lang="cs-CZ" sz="3600" dirty="0"/>
              <a:t>středouší je hnisavý exsudát;</a:t>
            </a:r>
          </a:p>
          <a:p>
            <a:r>
              <a:rPr lang="cs-CZ" sz="3600" dirty="0"/>
              <a:t>bubínek je prosáklý, vyklenutý – je třeba provést paracentézu, jinak dojde ke spontánní perforaci;</a:t>
            </a:r>
          </a:p>
          <a:p>
            <a:r>
              <a:rPr lang="cs-CZ" sz="3600" dirty="0"/>
              <a:t>bolest se dále stupňuje;</a:t>
            </a:r>
          </a:p>
          <a:p>
            <a:r>
              <a:rPr lang="cs-CZ" sz="3600" dirty="0"/>
              <a:t>po perforaci vytéká z ucha hnis, dochází k „úlevě“.</a:t>
            </a:r>
          </a:p>
        </p:txBody>
      </p:sp>
    </p:spTree>
    <p:extLst>
      <p:ext uri="{BB962C8B-B14F-4D97-AF65-F5344CB8AC3E}">
        <p14:creationId xmlns:p14="http://schemas.microsoft.com/office/powerpoint/2010/main" val="642457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stadium: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exsudát se resorbuje, hnis přestává vytékat z ucha;</a:t>
            </a:r>
          </a:p>
          <a:p>
            <a:r>
              <a:rPr lang="cs-CZ" sz="4000" dirty="0"/>
              <a:t>perforace bubínku se hojí </a:t>
            </a:r>
            <a:r>
              <a:rPr lang="cs-CZ" sz="4000" dirty="0" smtClean="0"/>
              <a:t>jizvou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32134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Symptomatologie: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/>
              <a:t>Otalgie, </a:t>
            </a:r>
            <a:r>
              <a:rPr lang="cs-CZ" sz="4800" dirty="0" err="1"/>
              <a:t>otorhea</a:t>
            </a:r>
            <a:r>
              <a:rPr lang="cs-CZ" sz="4800" dirty="0"/>
              <a:t>, </a:t>
            </a:r>
            <a:r>
              <a:rPr lang="cs-CZ" sz="4800" dirty="0">
                <a:hlinkClick r:id="rId2" tooltip="Horečka"/>
              </a:rPr>
              <a:t>horečka</a:t>
            </a:r>
            <a:r>
              <a:rPr lang="cs-CZ" sz="4800" dirty="0"/>
              <a:t>, náhlý vznik neklidu, </a:t>
            </a:r>
            <a:r>
              <a:rPr lang="cs-CZ" sz="4800" dirty="0">
                <a:hlinkClick r:id="rId3" tooltip="Anorexie"/>
              </a:rPr>
              <a:t>anorexie</a:t>
            </a:r>
            <a:r>
              <a:rPr lang="cs-CZ" sz="4800" dirty="0"/>
              <a:t>, </a:t>
            </a:r>
            <a:r>
              <a:rPr lang="cs-CZ" sz="4800" dirty="0">
                <a:hlinkClick r:id="rId4" tooltip="Zvracení"/>
              </a:rPr>
              <a:t>zvracení</a:t>
            </a:r>
            <a:r>
              <a:rPr lang="cs-CZ" sz="4800" dirty="0"/>
              <a:t> nebo </a:t>
            </a:r>
            <a:endParaRPr lang="cs-CZ" sz="4800" dirty="0" smtClean="0"/>
          </a:p>
          <a:p>
            <a:pPr marL="0" indent="0">
              <a:buNone/>
            </a:pPr>
            <a:r>
              <a:rPr lang="cs-CZ" sz="4800" dirty="0">
                <a:hlinkClick r:id="rId5" tooltip="Průjem"/>
              </a:rPr>
              <a:t> </a:t>
            </a:r>
            <a:r>
              <a:rPr lang="cs-CZ" sz="4800" dirty="0" smtClean="0">
                <a:hlinkClick r:id="rId5" tooltip="Průjem"/>
              </a:rPr>
              <a:t> průjem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923796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diagnostika: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(</a:t>
            </a:r>
            <a:r>
              <a:rPr lang="cs-CZ" sz="4000" dirty="0" smtClean="0">
                <a:hlinkClick r:id="rId2" tooltip="Převodní porucha sluchu (stránka neexistuje)"/>
              </a:rPr>
              <a:t>převodní </a:t>
            </a:r>
            <a:r>
              <a:rPr lang="cs-CZ" sz="4000" dirty="0">
                <a:hlinkClick r:id="rId2" tooltip="Převodní porucha sluchu (stránka neexistuje)"/>
              </a:rPr>
              <a:t>porucha sluchu</a:t>
            </a:r>
            <a:r>
              <a:rPr lang="cs-CZ" sz="4000" dirty="0"/>
              <a:t>) a </a:t>
            </a:r>
            <a:r>
              <a:rPr lang="cs-CZ" sz="4000" b="1" dirty="0"/>
              <a:t>otoskopického </a:t>
            </a:r>
            <a:r>
              <a:rPr lang="cs-CZ" sz="4000" b="1" dirty="0" smtClean="0"/>
              <a:t>nálezu</a:t>
            </a:r>
            <a:endParaRPr lang="cs-CZ" sz="4000" dirty="0"/>
          </a:p>
          <a:p>
            <a:r>
              <a:rPr lang="cs-CZ" sz="4000" dirty="0"/>
              <a:t>Nález na bubínku: zrudnutí, vyklenutí, ztráta reflexu, bolestivost při tlaku na tragus</a:t>
            </a:r>
          </a:p>
        </p:txBody>
      </p:sp>
    </p:spTree>
    <p:extLst>
      <p:ext uri="{BB962C8B-B14F-4D97-AF65-F5344CB8AC3E}">
        <p14:creationId xmlns:p14="http://schemas.microsoft.com/office/powerpoint/2010/main" val="2623960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err="1" smtClean="0"/>
              <a:t>otogenní</a:t>
            </a:r>
            <a:r>
              <a:rPr lang="cs-CZ" sz="4400" dirty="0" smtClean="0"/>
              <a:t> </a:t>
            </a:r>
            <a:r>
              <a:rPr lang="cs-CZ" sz="4400" dirty="0"/>
              <a:t>meningitis,</a:t>
            </a:r>
          </a:p>
          <a:p>
            <a:r>
              <a:rPr lang="cs-CZ" sz="4400" dirty="0"/>
              <a:t>subdurální </a:t>
            </a:r>
            <a:r>
              <a:rPr lang="cs-CZ" sz="4400" dirty="0">
                <a:hlinkClick r:id="rId2" tooltip="Empyém"/>
              </a:rPr>
              <a:t>empyém</a:t>
            </a:r>
            <a:r>
              <a:rPr lang="cs-CZ" sz="4400" dirty="0"/>
              <a:t>, epidurální </a:t>
            </a:r>
            <a:r>
              <a:rPr lang="cs-CZ" sz="4400" dirty="0">
                <a:hlinkClick r:id="rId3" tooltip="Absces"/>
              </a:rPr>
              <a:t>absces</a:t>
            </a:r>
            <a:r>
              <a:rPr lang="cs-CZ" sz="4400" dirty="0"/>
              <a:t>, </a:t>
            </a:r>
            <a:r>
              <a:rPr lang="cs-CZ" sz="4400" dirty="0">
                <a:hlinkClick r:id="rId4" tooltip="Absces mozku"/>
              </a:rPr>
              <a:t>absces </a:t>
            </a:r>
            <a:r>
              <a:rPr lang="cs-CZ" sz="4400" dirty="0" smtClean="0">
                <a:hlinkClick r:id="rId4" tooltip="Absces mozku"/>
              </a:rPr>
              <a:t>mozku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60756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Terapie: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000" dirty="0"/>
              <a:t>nosní kapky, paracetamol (analgetikum, antipyretikum), </a:t>
            </a:r>
            <a:r>
              <a:rPr lang="cs-CZ" sz="4000" dirty="0" smtClean="0"/>
              <a:t>N-</a:t>
            </a:r>
            <a:r>
              <a:rPr lang="cs-CZ" sz="4000" dirty="0" err="1" smtClean="0"/>
              <a:t>acetylcystein</a:t>
            </a:r>
            <a:r>
              <a:rPr lang="cs-CZ" sz="4000" dirty="0" smtClean="0"/>
              <a:t>, </a:t>
            </a:r>
            <a:r>
              <a:rPr lang="cs-CZ" sz="4000" dirty="0" err="1"/>
              <a:t>mukolytika</a:t>
            </a:r>
            <a:r>
              <a:rPr lang="cs-CZ" sz="4000" dirty="0"/>
              <a:t>, event. </a:t>
            </a:r>
            <a:r>
              <a:rPr lang="cs-CZ" sz="4000" dirty="0" err="1"/>
              <a:t>Otobacid</a:t>
            </a:r>
            <a:r>
              <a:rPr lang="cs-CZ" sz="4000" dirty="0"/>
              <a:t> (</a:t>
            </a:r>
            <a:r>
              <a:rPr lang="cs-CZ" sz="4000" dirty="0" err="1"/>
              <a:t>dexamethason</a:t>
            </a:r>
            <a:r>
              <a:rPr lang="cs-CZ" sz="4000" dirty="0"/>
              <a:t>) do </a:t>
            </a:r>
            <a:r>
              <a:rPr lang="cs-CZ" sz="4000" dirty="0" smtClean="0"/>
              <a:t>zvukovodu</a:t>
            </a:r>
          </a:p>
          <a:p>
            <a:r>
              <a:rPr lang="cs-CZ" sz="4000" dirty="0"/>
              <a:t> paracentéza, kultivace sekretu, léčba ATB cíleně dle </a:t>
            </a:r>
            <a:r>
              <a:rPr lang="cs-CZ" sz="4000" dirty="0" smtClean="0"/>
              <a:t>kultivace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2622266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2300" dirty="0"/>
              <a:t>ASTL, J. </a:t>
            </a:r>
            <a:r>
              <a:rPr lang="cs-CZ" sz="2300" i="1" dirty="0"/>
              <a:t>Otorinolaryngologie a chirurgie hlavy a krku pro bakaláře obor</a:t>
            </a:r>
            <a:endParaRPr lang="cs-CZ" sz="2300" dirty="0"/>
          </a:p>
          <a:p>
            <a:r>
              <a:rPr lang="cs-CZ" sz="2300" i="1" dirty="0"/>
              <a:t>                        ošetřovatelství</a:t>
            </a:r>
            <a:r>
              <a:rPr lang="cs-CZ" sz="2300" dirty="0"/>
              <a:t>. Praha: Karolinum, 2002. 138s. ISBN 80- 246- 0325-X</a:t>
            </a:r>
          </a:p>
          <a:p>
            <a:r>
              <a:rPr lang="cs-CZ" sz="2300" dirty="0"/>
              <a:t>   BENEŠ,J. </a:t>
            </a:r>
            <a:r>
              <a:rPr lang="cs-CZ" sz="2300" i="1" dirty="0"/>
              <a:t>Infekční lékařství. </a:t>
            </a:r>
            <a:r>
              <a:rPr lang="cs-CZ" sz="2300" dirty="0"/>
              <a:t>Praha: </a:t>
            </a:r>
            <a:r>
              <a:rPr lang="cs-CZ" sz="2300" dirty="0" err="1"/>
              <a:t>Galén</a:t>
            </a:r>
            <a:r>
              <a:rPr lang="cs-CZ" sz="2300" dirty="0"/>
              <a:t> 2009. 651s. ISBN 978-80-7262-644-1.</a:t>
            </a:r>
          </a:p>
          <a:p>
            <a:r>
              <a:rPr lang="cs-CZ" sz="2300" dirty="0"/>
              <a:t>DOENGES, E. – MOORHOUSE, M. </a:t>
            </a:r>
            <a:r>
              <a:rPr lang="cs-CZ" sz="2300" i="1" dirty="0"/>
              <a:t>Kapesní průvodce sestry</a:t>
            </a:r>
            <a:r>
              <a:rPr lang="cs-CZ" sz="2300" dirty="0"/>
              <a:t>. Praha:  </a:t>
            </a:r>
            <a:r>
              <a:rPr lang="cs-CZ" sz="2300" dirty="0" err="1"/>
              <a:t>Grada</a:t>
            </a:r>
            <a:r>
              <a:rPr lang="cs-CZ" sz="2300" dirty="0"/>
              <a:t>, 2001. 465s. ISBN 80-247-0242-8.  </a:t>
            </a:r>
          </a:p>
          <a:p>
            <a:r>
              <a:rPr lang="cs-CZ" sz="2300" dirty="0"/>
              <a:t>DOSTÁLOVÁ, T. </a:t>
            </a:r>
            <a:r>
              <a:rPr lang="cs-CZ" sz="2300" i="1" dirty="0"/>
              <a:t>Stomatologie. </a:t>
            </a:r>
            <a:r>
              <a:rPr lang="cs-CZ" sz="2300" dirty="0"/>
              <a:t>Praha: </a:t>
            </a:r>
            <a:r>
              <a:rPr lang="cs-CZ" sz="2300" dirty="0" err="1"/>
              <a:t>Grada</a:t>
            </a:r>
            <a:r>
              <a:rPr lang="cs-CZ" sz="2300" dirty="0"/>
              <a:t> </a:t>
            </a:r>
            <a:r>
              <a:rPr lang="cs-CZ" sz="2300" dirty="0" err="1"/>
              <a:t>Publishing</a:t>
            </a:r>
            <a:r>
              <a:rPr lang="cs-CZ" sz="2300" dirty="0"/>
              <a:t> 2008., 196s. ISBN 978- 80-247- 2700- 4.</a:t>
            </a:r>
          </a:p>
          <a:p>
            <a:r>
              <a:rPr lang="cs-CZ" sz="2300" dirty="0"/>
              <a:t>DITRICHOVÁ, D. </a:t>
            </a:r>
            <a:r>
              <a:rPr lang="cs-CZ" sz="2300" i="1" dirty="0"/>
              <a:t>Repetitorium </a:t>
            </a:r>
            <a:r>
              <a:rPr lang="cs-CZ" sz="2300" i="1" dirty="0" err="1"/>
              <a:t>dermatovenerologie</a:t>
            </a:r>
            <a:r>
              <a:rPr lang="cs-CZ" sz="2300" dirty="0"/>
              <a:t>. Ostrava: </a:t>
            </a:r>
            <a:r>
              <a:rPr lang="cs-CZ" sz="2300" dirty="0" err="1"/>
              <a:t>Epava</a:t>
            </a:r>
            <a:r>
              <a:rPr lang="cs-CZ" sz="2300" dirty="0"/>
              <a:t> 2002. 304s.</a:t>
            </a:r>
          </a:p>
          <a:p>
            <a:r>
              <a:rPr lang="cs-CZ" sz="2300" dirty="0"/>
              <a:t>      ISBN 978-80-86297-07-1.</a:t>
            </a:r>
          </a:p>
          <a:p>
            <a:r>
              <a:rPr lang="cs-CZ" sz="2300" dirty="0"/>
              <a:t>HORNOVÁ, J. </a:t>
            </a:r>
            <a:r>
              <a:rPr lang="cs-CZ" sz="2300" i="1" dirty="0"/>
              <a:t>Oční propedeutika</a:t>
            </a:r>
            <a:r>
              <a:rPr lang="cs-CZ" sz="2300" dirty="0"/>
              <a:t>. Praha: </a:t>
            </a:r>
            <a:r>
              <a:rPr lang="cs-CZ" sz="2300" dirty="0" err="1"/>
              <a:t>Grada</a:t>
            </a:r>
            <a:r>
              <a:rPr lang="cs-CZ" sz="2300" dirty="0"/>
              <a:t> </a:t>
            </a:r>
            <a:r>
              <a:rPr lang="cs-CZ" sz="2300" dirty="0" err="1"/>
              <a:t>Publishing</a:t>
            </a:r>
            <a:r>
              <a:rPr lang="cs-CZ" sz="2300" dirty="0"/>
              <a:t> 2011., 112s. ISBN 978-80- 247-4087-4.</a:t>
            </a:r>
          </a:p>
          <a:p>
            <a:r>
              <a:rPr lang="cs-CZ" sz="2300" dirty="0"/>
              <a:t>NEJEDLÁ, M. </a:t>
            </a:r>
            <a:r>
              <a:rPr lang="cs-CZ" sz="2300" i="1" dirty="0"/>
              <a:t>Fyzikální vyšetření pro sestry. </a:t>
            </a:r>
            <a:r>
              <a:rPr lang="cs-CZ" sz="2300" dirty="0"/>
              <a:t>Praha: </a:t>
            </a:r>
            <a:r>
              <a:rPr lang="cs-CZ" sz="2300" dirty="0" err="1"/>
              <a:t>Grada</a:t>
            </a:r>
            <a:r>
              <a:rPr lang="cs-CZ" sz="2300" dirty="0"/>
              <a:t> 2006, 264s. ISBN 80-247-1158-8</a:t>
            </a:r>
          </a:p>
          <a:p>
            <a:r>
              <a:rPr lang="cs-CZ" sz="2300" dirty="0"/>
              <a:t>TŘEŠKA, V. a kol. </a:t>
            </a:r>
            <a:r>
              <a:rPr lang="cs-CZ" sz="2300" i="1" dirty="0"/>
              <a:t>Propedeutika vybraných klinických oborů. </a:t>
            </a:r>
            <a:r>
              <a:rPr lang="cs-CZ" sz="2300" dirty="0"/>
              <a:t>Praha: </a:t>
            </a:r>
            <a:r>
              <a:rPr lang="cs-CZ" sz="2300" dirty="0" err="1"/>
              <a:t>Grada</a:t>
            </a:r>
            <a:r>
              <a:rPr lang="cs-CZ" sz="2300" dirty="0"/>
              <a:t> 2001. 460s. ISBN 80- 247 – 0239-8</a:t>
            </a:r>
          </a:p>
          <a:p>
            <a:r>
              <a:rPr lang="cs-CZ" sz="2300" dirty="0"/>
              <a:t>VORLÍČEK, J. a kol</a:t>
            </a:r>
            <a:r>
              <a:rPr lang="cs-CZ" sz="2300" i="1" dirty="0"/>
              <a:t>. Praktická onkologie</a:t>
            </a:r>
            <a:r>
              <a:rPr lang="cs-CZ" sz="2300" dirty="0"/>
              <a:t>. Praha: </a:t>
            </a:r>
            <a:r>
              <a:rPr lang="cs-CZ" sz="2300" dirty="0" err="1"/>
              <a:t>Grada</a:t>
            </a:r>
            <a:r>
              <a:rPr lang="cs-CZ" sz="2300" dirty="0"/>
              <a:t> Avicenum, 2002, 339s. ISBN 80-70-13-130-6</a:t>
            </a:r>
          </a:p>
          <a:p>
            <a:r>
              <a:rPr lang="cs-CZ" sz="2300" b="1" dirty="0"/>
              <a:t> </a:t>
            </a:r>
            <a:endParaRPr lang="cs-CZ" sz="23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30014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b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Nebe</Template>
  <TotalTime>47</TotalTime>
  <Words>419</Words>
  <Application>Microsoft Office PowerPoint</Application>
  <PresentationFormat>Širokoúhlá obrazovka</PresentationFormat>
  <Paragraphs>64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Nebe</vt:lpstr>
      <vt:lpstr>Ošetř. péče o dítě s otitis media</vt:lpstr>
      <vt:lpstr>Cíle:</vt:lpstr>
      <vt:lpstr>ANF</vt:lpstr>
      <vt:lpstr>Akutní zánět středního ucha </vt:lpstr>
      <vt:lpstr>Etiopatogeneze:</vt:lpstr>
      <vt:lpstr>Cesta vstupu:</vt:lpstr>
      <vt:lpstr>Průběh:</vt:lpstr>
      <vt:lpstr>2. stadium:</vt:lpstr>
      <vt:lpstr>3. stadium:</vt:lpstr>
      <vt:lpstr>4. stadium:</vt:lpstr>
      <vt:lpstr>Symptomatologie:</vt:lpstr>
      <vt:lpstr>diagnostika:</vt:lpstr>
      <vt:lpstr>Prezentace aplikace PowerPoint</vt:lpstr>
      <vt:lpstr>Terapie:</vt:lpstr>
      <vt:lpstr>Použitá literatura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Ošetř. péče o dítě s otitis media</dc:title>
  <dc:creator>Jan Bürger</dc:creator>
  <cp:lastModifiedBy>BÜRGEROVÁ OLGA Mgr.</cp:lastModifiedBy>
  <cp:revision>7</cp:revision>
  <dcterms:created xsi:type="dcterms:W3CDTF">2015-03-15T18:07:02Z</dcterms:created>
  <dcterms:modified xsi:type="dcterms:W3CDTF">2025-01-29T10:43:35Z</dcterms:modified>
</cp:coreProperties>
</file>