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6" r:id="rId6"/>
    <p:sldId id="261" r:id="rId7"/>
    <p:sldId id="265" r:id="rId8"/>
    <p:sldId id="264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70F2699-A42F-492C-85A3-AC4187D01CC3}" type="datetimeFigureOut">
              <a:rPr lang="cs-CZ" smtClean="0"/>
              <a:pPr/>
              <a:t>22. 1. 2023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708920"/>
            <a:ext cx="8305800" cy="1981200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latin typeface="+mn-lt"/>
              </a:rPr>
              <a:t>POČÁTKY PÍSEMNICTVÍ NA NAŠEM ÚZEMÍ</a:t>
            </a:r>
            <a:endParaRPr lang="cs-CZ" sz="6600" b="1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+mn-lt"/>
                <a:cs typeface="Arial" pitchFamily="34" charset="0"/>
              </a:rPr>
              <a:t>České středověké písemnictví</a:t>
            </a:r>
            <a:endParaRPr lang="cs-CZ" sz="4800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+mn-lt"/>
                <a:cs typeface="Arial" pitchFamily="34" charset="0"/>
              </a:rPr>
              <a:t>9. – 14. století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Jazyk nejstarších památek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Latina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Staroslověnština 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Čeština</a:t>
            </a:r>
          </a:p>
          <a:p>
            <a:pPr lvl="1"/>
            <a:endParaRPr lang="cs-CZ" dirty="0" smtClean="0">
              <a:latin typeface="+mn-lt"/>
              <a:cs typeface="Arial" pitchFamily="34" charset="0"/>
            </a:endParaRPr>
          </a:p>
          <a:p>
            <a:r>
              <a:rPr lang="cs-CZ" dirty="0" smtClean="0">
                <a:latin typeface="+mn-lt"/>
                <a:cs typeface="Arial" pitchFamily="34" charset="0"/>
              </a:rPr>
              <a:t>Literární žánry: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Legendy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Kroniky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Písně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Eposy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Satiry</a:t>
            </a:r>
          </a:p>
          <a:p>
            <a:pPr lvl="2"/>
            <a:endParaRPr lang="cs-CZ" dirty="0" smtClean="0">
              <a:latin typeface="+mn-lt"/>
              <a:cs typeface="Arial" pitchFamily="34" charset="0"/>
            </a:endParaRPr>
          </a:p>
          <a:p>
            <a:pPr lvl="1"/>
            <a:endParaRPr lang="cs-CZ" dirty="0" smtClean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+mn-lt"/>
                <a:cs typeface="Arial" pitchFamily="34" charset="0"/>
              </a:rPr>
              <a:t>Staroslověnské období</a:t>
            </a:r>
            <a:endParaRPr lang="cs-CZ" sz="4800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+mn-lt"/>
                <a:cs typeface="Arial" pitchFamily="34" charset="0"/>
              </a:rPr>
              <a:t>9. století</a:t>
            </a:r>
          </a:p>
          <a:p>
            <a:r>
              <a:rPr lang="cs-CZ" u="sng" dirty="0" smtClean="0">
                <a:latin typeface="+mn-lt"/>
                <a:cs typeface="Arial" pitchFamily="34" charset="0"/>
              </a:rPr>
              <a:t>Konstantin a Metoděj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863 – příchod na Velkou Moravu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Staroslověnština – 1. spisovný jazyk Slovanů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Překlad Bible do </a:t>
            </a:r>
            <a:r>
              <a:rPr lang="cs-CZ" dirty="0" err="1" smtClean="0">
                <a:latin typeface="+mn-lt"/>
                <a:cs typeface="Arial" pitchFamily="34" charset="0"/>
              </a:rPr>
              <a:t>stsl</a:t>
            </a:r>
            <a:r>
              <a:rPr lang="cs-CZ" dirty="0" smtClean="0">
                <a:latin typeface="+mn-lt"/>
                <a:cs typeface="Arial" pitchFamily="34" charset="0"/>
              </a:rPr>
              <a:t>. – </a:t>
            </a:r>
            <a:r>
              <a:rPr lang="cs-CZ" b="1" dirty="0" err="1" smtClean="0">
                <a:latin typeface="+mn-lt"/>
                <a:cs typeface="Arial" pitchFamily="34" charset="0"/>
              </a:rPr>
              <a:t>Proglas</a:t>
            </a:r>
            <a:r>
              <a:rPr lang="cs-CZ" b="1" dirty="0" smtClean="0">
                <a:latin typeface="+mn-lt"/>
                <a:cs typeface="Arial" pitchFamily="34" charset="0"/>
              </a:rPr>
              <a:t> </a:t>
            </a:r>
            <a:r>
              <a:rPr lang="cs-CZ" dirty="0" smtClean="0">
                <a:latin typeface="+mn-lt"/>
                <a:cs typeface="Arial" pitchFamily="34" charset="0"/>
              </a:rPr>
              <a:t>– veršovaný úvod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Jejich žáci vyhnáni – do Čech, do Uher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Sepisují životopisy – </a:t>
            </a:r>
            <a:r>
              <a:rPr lang="cs-CZ" b="1" dirty="0" smtClean="0">
                <a:latin typeface="+mn-lt"/>
                <a:cs typeface="Arial" pitchFamily="34" charset="0"/>
              </a:rPr>
              <a:t>Život Konstantinův, Život Metodějův</a:t>
            </a:r>
          </a:p>
          <a:p>
            <a:endParaRPr lang="cs-CZ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+mn-lt"/>
                <a:cs typeface="Arial" pitchFamily="34" charset="0"/>
              </a:rPr>
              <a:t>Boj staroslověnštiny a latiny</a:t>
            </a:r>
            <a:endParaRPr lang="cs-CZ" sz="4800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latin typeface="+mn-lt"/>
                <a:cs typeface="Arial" pitchFamily="34" charset="0"/>
              </a:rPr>
              <a:t>10. – 11. století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Centrem vzdělanosti Přemyslovský stát – Čechy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Sázavský klášter – centrum </a:t>
            </a:r>
            <a:r>
              <a:rPr lang="cs-CZ" dirty="0" err="1" smtClean="0">
                <a:latin typeface="+mn-lt"/>
                <a:cs typeface="Arial" pitchFamily="34" charset="0"/>
              </a:rPr>
              <a:t>stsl</a:t>
            </a:r>
            <a:r>
              <a:rPr lang="cs-CZ" dirty="0" smtClean="0">
                <a:latin typeface="+mn-lt"/>
                <a:cs typeface="Arial" pitchFamily="34" charset="0"/>
              </a:rPr>
              <a:t>. vzdělanosti 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Staroslověnské památky:</a:t>
            </a:r>
          </a:p>
          <a:p>
            <a:pPr lvl="1"/>
            <a:r>
              <a:rPr lang="cs-CZ" b="1" dirty="0" smtClean="0">
                <a:latin typeface="+mn-lt"/>
                <a:cs typeface="Arial" pitchFamily="34" charset="0"/>
              </a:rPr>
              <a:t>Život knížete Václava </a:t>
            </a:r>
            <a:r>
              <a:rPr lang="cs-CZ" dirty="0" smtClean="0">
                <a:latin typeface="+mn-lt"/>
                <a:cs typeface="Arial" pitchFamily="34" charset="0"/>
              </a:rPr>
              <a:t>(První </a:t>
            </a:r>
            <a:r>
              <a:rPr lang="cs-CZ" dirty="0" err="1" smtClean="0">
                <a:latin typeface="+mn-lt"/>
                <a:cs typeface="Arial" pitchFamily="34" charset="0"/>
              </a:rPr>
              <a:t>stsl</a:t>
            </a:r>
            <a:r>
              <a:rPr lang="cs-CZ" dirty="0" smtClean="0">
                <a:latin typeface="+mn-lt"/>
                <a:cs typeface="Arial" pitchFamily="34" charset="0"/>
              </a:rPr>
              <a:t>. legenda o sv. Václavu)</a:t>
            </a:r>
          </a:p>
          <a:p>
            <a:pPr lvl="1"/>
            <a:r>
              <a:rPr lang="cs-CZ" b="1" dirty="0" smtClean="0">
                <a:latin typeface="+mn-lt"/>
                <a:cs typeface="Arial" pitchFamily="34" charset="0"/>
              </a:rPr>
              <a:t>Druhá staroslověnská legenda o sv. Václavu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Latinské památky:</a:t>
            </a:r>
          </a:p>
          <a:p>
            <a:pPr lvl="1"/>
            <a:r>
              <a:rPr lang="cs-CZ" b="1" dirty="0" smtClean="0">
                <a:latin typeface="+mn-lt"/>
                <a:cs typeface="Arial" pitchFamily="34" charset="0"/>
              </a:rPr>
              <a:t>Kristiánova legenda</a:t>
            </a:r>
          </a:p>
          <a:p>
            <a:pPr lvl="1"/>
            <a:r>
              <a:rPr lang="cs-CZ" b="1" dirty="0" err="1" smtClean="0">
                <a:latin typeface="+mn-lt"/>
                <a:cs typeface="Arial" pitchFamily="34" charset="0"/>
              </a:rPr>
              <a:t>Gumpoldova</a:t>
            </a:r>
            <a:r>
              <a:rPr lang="cs-CZ" b="1" dirty="0" smtClean="0">
                <a:latin typeface="+mn-lt"/>
                <a:cs typeface="Arial" pitchFamily="34" charset="0"/>
              </a:rPr>
              <a:t> legenda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České památky:</a:t>
            </a:r>
          </a:p>
          <a:p>
            <a:pPr lvl="1"/>
            <a:r>
              <a:rPr lang="cs-CZ" b="1" dirty="0" smtClean="0">
                <a:latin typeface="+mn-lt"/>
                <a:cs typeface="Arial" pitchFamily="34" charset="0"/>
              </a:rPr>
              <a:t>Hospodine, pomiluj </a:t>
            </a:r>
            <a:r>
              <a:rPr lang="cs-CZ" b="1" dirty="0" err="1" smtClean="0">
                <a:latin typeface="+mn-lt"/>
                <a:cs typeface="Arial" pitchFamily="34" charset="0"/>
              </a:rPr>
              <a:t>ny</a:t>
            </a:r>
            <a:r>
              <a:rPr lang="cs-CZ" b="1" dirty="0" smtClean="0">
                <a:latin typeface="+mn-lt"/>
                <a:cs typeface="Arial" pitchFamily="34" charset="0"/>
              </a:rPr>
              <a:t> </a:t>
            </a:r>
            <a:r>
              <a:rPr lang="cs-CZ" dirty="0" smtClean="0">
                <a:latin typeface="+mn-lt"/>
                <a:cs typeface="Arial" pitchFamily="34" charset="0"/>
              </a:rPr>
              <a:t>– píseň – konec 10. století</a:t>
            </a:r>
          </a:p>
          <a:p>
            <a:endParaRPr lang="cs-CZ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+mn-lt"/>
              </a:rPr>
              <a:t>Období latiny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latin typeface="+mn-lt"/>
              </a:rPr>
              <a:t>12. – polovina 13. století</a:t>
            </a:r>
          </a:p>
          <a:p>
            <a:pPr lvl="1"/>
            <a:r>
              <a:rPr lang="cs-CZ" b="1" dirty="0" smtClean="0"/>
              <a:t>Vita </a:t>
            </a:r>
            <a:r>
              <a:rPr lang="cs-CZ" b="1" dirty="0" err="1" smtClean="0"/>
              <a:t>minor</a:t>
            </a:r>
            <a:r>
              <a:rPr lang="cs-CZ" b="1" dirty="0" smtClean="0"/>
              <a:t> – </a:t>
            </a:r>
            <a:r>
              <a:rPr lang="cs-CZ" dirty="0" smtClean="0"/>
              <a:t>legenda o sv. Prokopu</a:t>
            </a:r>
            <a:endParaRPr lang="cs-CZ" b="1" dirty="0" smtClean="0">
              <a:latin typeface="+mn-lt"/>
            </a:endParaRPr>
          </a:p>
          <a:p>
            <a:pPr lvl="1"/>
            <a:r>
              <a:rPr lang="cs-CZ" b="1" u="sng" dirty="0" smtClean="0"/>
              <a:t>Kosmas</a:t>
            </a:r>
            <a:r>
              <a:rPr lang="cs-CZ" b="1" dirty="0" smtClean="0"/>
              <a:t> – Kronika česká </a:t>
            </a:r>
            <a:r>
              <a:rPr lang="cs-CZ" dirty="0" smtClean="0"/>
              <a:t>(</a:t>
            </a:r>
            <a:r>
              <a:rPr lang="cs-CZ" dirty="0" err="1" smtClean="0"/>
              <a:t>Chronica</a:t>
            </a:r>
            <a:r>
              <a:rPr lang="cs-CZ" dirty="0" smtClean="0"/>
              <a:t> </a:t>
            </a:r>
            <a:r>
              <a:rPr lang="cs-CZ" dirty="0" err="1" smtClean="0"/>
              <a:t>Bohemorum</a:t>
            </a:r>
            <a:r>
              <a:rPr lang="cs-CZ" dirty="0" smtClean="0"/>
              <a:t>)</a:t>
            </a:r>
          </a:p>
          <a:p>
            <a:pPr lvl="2"/>
            <a:r>
              <a:rPr lang="cs-CZ" dirty="0" smtClean="0">
                <a:latin typeface="+mn-lt"/>
              </a:rPr>
              <a:t>12. století (do r.  1125)</a:t>
            </a:r>
          </a:p>
          <a:p>
            <a:pPr lvl="2"/>
            <a:r>
              <a:rPr lang="cs-CZ" dirty="0" smtClean="0"/>
              <a:t>Jazyk – latina, objevují se bohemika</a:t>
            </a:r>
            <a:endParaRPr lang="cs-CZ" dirty="0" smtClean="0">
              <a:latin typeface="+mn-lt"/>
            </a:endParaRPr>
          </a:p>
          <a:p>
            <a:pPr lvl="2"/>
            <a:r>
              <a:rPr lang="cs-CZ" dirty="0" smtClean="0"/>
              <a:t>České dějiny od mytických dob – chronologický popis událostí</a:t>
            </a:r>
          </a:p>
          <a:p>
            <a:pPr lvl="3"/>
            <a:r>
              <a:rPr lang="cs-CZ" dirty="0" smtClean="0">
                <a:latin typeface="+mn-lt"/>
              </a:rPr>
              <a:t>1. část – pohanská doba, báje</a:t>
            </a:r>
          </a:p>
          <a:p>
            <a:pPr lvl="3"/>
            <a:r>
              <a:rPr lang="cs-CZ" dirty="0" smtClean="0"/>
              <a:t>2. část – vyprávění pamětníků</a:t>
            </a:r>
          </a:p>
          <a:p>
            <a:pPr lvl="3"/>
            <a:r>
              <a:rPr lang="cs-CZ" dirty="0" smtClean="0">
                <a:latin typeface="+mn-lt"/>
              </a:rPr>
              <a:t>3. část – vlastní zážitky</a:t>
            </a:r>
          </a:p>
          <a:p>
            <a:pPr lvl="2"/>
            <a:r>
              <a:rPr lang="cs-CZ" dirty="0" smtClean="0"/>
              <a:t>Faktograficky poměrně spolehlivá</a:t>
            </a:r>
          </a:p>
          <a:p>
            <a:pPr lvl="1"/>
            <a:r>
              <a:rPr lang="cs-CZ" dirty="0" smtClean="0">
                <a:latin typeface="+mn-lt"/>
              </a:rPr>
              <a:t>Pronikání češtiny – bohemika, glosy v latinských textech</a:t>
            </a:r>
          </a:p>
          <a:p>
            <a:pPr lvl="2"/>
            <a:r>
              <a:rPr lang="cs-CZ" dirty="0" smtClean="0"/>
              <a:t>2. duchovní píseň – </a:t>
            </a:r>
            <a:r>
              <a:rPr lang="cs-CZ" b="1" dirty="0" smtClean="0"/>
              <a:t>Svatý Václave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+mn-lt"/>
                <a:cs typeface="Arial" pitchFamily="34" charset="0"/>
              </a:rPr>
              <a:t>Období české</a:t>
            </a:r>
            <a:endParaRPr lang="cs-CZ" sz="5400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latin typeface="+mn-lt"/>
                <a:cs typeface="Arial" pitchFamily="34" charset="0"/>
              </a:rPr>
              <a:t>13. – 14. století</a:t>
            </a:r>
          </a:p>
          <a:p>
            <a:r>
              <a:rPr lang="cs-CZ" dirty="0" smtClean="0">
                <a:cs typeface="Arial" pitchFamily="34" charset="0"/>
              </a:rPr>
              <a:t>Přemyslovci jsou vystřídáni Lucemburky</a:t>
            </a:r>
            <a:endParaRPr lang="cs-CZ" dirty="0" smtClean="0">
              <a:latin typeface="+mn-lt"/>
              <a:cs typeface="Arial" pitchFamily="34" charset="0"/>
            </a:endParaRPr>
          </a:p>
          <a:p>
            <a:r>
              <a:rPr lang="cs-CZ" dirty="0" smtClean="0">
                <a:latin typeface="+mn-lt"/>
                <a:cs typeface="Arial" pitchFamily="34" charset="0"/>
              </a:rPr>
              <a:t>Vedle duchovní tvorby – </a:t>
            </a:r>
            <a:r>
              <a:rPr lang="cs-CZ" dirty="0" smtClean="0">
                <a:latin typeface="+mn-lt"/>
                <a:cs typeface="Arial" pitchFamily="34" charset="0"/>
              </a:rPr>
              <a:t>světská </a:t>
            </a:r>
            <a:endParaRPr lang="cs-CZ" dirty="0" smtClean="0">
              <a:latin typeface="+mn-lt"/>
              <a:cs typeface="Arial" pitchFamily="34" charset="0"/>
            </a:endParaRPr>
          </a:p>
          <a:p>
            <a:r>
              <a:rPr lang="cs-CZ" dirty="0" smtClean="0">
                <a:latin typeface="+mn-lt"/>
                <a:cs typeface="Arial" pitchFamily="34" charset="0"/>
              </a:rPr>
              <a:t>Duchovní literatura: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Lyrika - Ostrovská píseň, Kunhutina modlitba</a:t>
            </a:r>
          </a:p>
          <a:p>
            <a:pPr lvl="1"/>
            <a:r>
              <a:rPr lang="cs-CZ" dirty="0" smtClean="0">
                <a:cs typeface="Arial" pitchFamily="34" charset="0"/>
              </a:rPr>
              <a:t>Epika – legendy (Legenda o sv. Jiří)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Drama – velikonoční hry</a:t>
            </a:r>
          </a:p>
          <a:p>
            <a:r>
              <a:rPr lang="cs-CZ" dirty="0" smtClean="0">
                <a:latin typeface="+mn-lt"/>
                <a:cs typeface="Arial" pitchFamily="34" charset="0"/>
              </a:rPr>
              <a:t>Světská literatura: </a:t>
            </a:r>
          </a:p>
          <a:p>
            <a:pPr lvl="1"/>
            <a:r>
              <a:rPr lang="cs-CZ" dirty="0" smtClean="0">
                <a:cs typeface="Arial" pitchFamily="34" charset="0"/>
              </a:rPr>
              <a:t>Epika – eposy </a:t>
            </a:r>
            <a:r>
              <a:rPr lang="cs-CZ" dirty="0" smtClean="0">
                <a:latin typeface="+mn-lt"/>
                <a:cs typeface="Arial" pitchFamily="34" charset="0"/>
              </a:rPr>
              <a:t>(Alexandreida) kroniky (Dalimilova kronika)</a:t>
            </a:r>
          </a:p>
          <a:p>
            <a:pPr lvl="1"/>
            <a:r>
              <a:rPr lang="cs-CZ" dirty="0" smtClean="0">
                <a:latin typeface="+mn-lt"/>
                <a:cs typeface="Arial" pitchFamily="34" charset="0"/>
              </a:rPr>
              <a:t>Lyrika – milostné písně</a:t>
            </a:r>
          </a:p>
          <a:p>
            <a:pPr lvl="1"/>
            <a:r>
              <a:rPr lang="cs-CZ" dirty="0" smtClean="0">
                <a:cs typeface="Arial" pitchFamily="34" charset="0"/>
              </a:rPr>
              <a:t>Drama - Mastičkář</a:t>
            </a:r>
            <a:endParaRPr lang="cs-CZ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7772400" cy="114300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latin typeface="+mn-lt"/>
                <a:cs typeface="Arial" pitchFamily="34" charset="0"/>
              </a:rPr>
              <a:t/>
            </a:r>
            <a:br>
              <a:rPr lang="cs-CZ" sz="4800" b="1" dirty="0" smtClean="0">
                <a:latin typeface="+mn-lt"/>
                <a:cs typeface="Arial" pitchFamily="34" charset="0"/>
              </a:rPr>
            </a:br>
            <a:r>
              <a:rPr lang="cs-CZ" sz="4800" b="1" dirty="0" smtClean="0">
                <a:latin typeface="+mn-lt"/>
                <a:cs typeface="Arial" pitchFamily="34" charset="0"/>
              </a:rPr>
              <a:t>Alexandreida</a:t>
            </a:r>
            <a:endParaRPr lang="cs-CZ" sz="4800" b="1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>
              <a:latin typeface="+mn-lt"/>
              <a:cs typeface="Arial" pitchFamily="34" charset="0"/>
            </a:endParaRPr>
          </a:p>
          <a:p>
            <a:r>
              <a:rPr lang="cs-CZ" sz="2300" dirty="0" smtClean="0">
                <a:latin typeface="+mn-lt"/>
                <a:cs typeface="Arial" pitchFamily="34" charset="0"/>
              </a:rPr>
              <a:t>Cca 1300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Světská epika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Veršovaná epická skladba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Dochovaných devět zlomků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O životě Alexandra Makedonského – jako vzor a předobraz rytíře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Vyzdvihnutí panovníka a šlechtice jako hrdiny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Protiněmecký postoj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Inspirace u </a:t>
            </a:r>
            <a:r>
              <a:rPr lang="cs-CZ" sz="2300" dirty="0" err="1" smtClean="0">
                <a:latin typeface="+mn-lt"/>
                <a:cs typeface="Arial" pitchFamily="34" charset="0"/>
              </a:rPr>
              <a:t>Gualtera</a:t>
            </a:r>
            <a:r>
              <a:rPr lang="cs-CZ" sz="2300" dirty="0" smtClean="0">
                <a:latin typeface="+mn-lt"/>
                <a:cs typeface="Arial" pitchFamily="34" charset="0"/>
              </a:rPr>
              <a:t> </a:t>
            </a:r>
            <a:r>
              <a:rPr lang="cs-CZ" sz="2300" dirty="0" err="1" smtClean="0">
                <a:latin typeface="+mn-lt"/>
                <a:cs typeface="Arial" pitchFamily="34" charset="0"/>
              </a:rPr>
              <a:t>Castellionského</a:t>
            </a:r>
            <a:endParaRPr lang="cs-CZ" sz="2300" dirty="0" smtClean="0">
              <a:latin typeface="+mn-lt"/>
              <a:cs typeface="Arial" pitchFamily="34" charset="0"/>
            </a:endParaRPr>
          </a:p>
          <a:p>
            <a:endParaRPr lang="cs-CZ" dirty="0">
              <a:latin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latin typeface="+mn-lt"/>
                <a:cs typeface="Arial" pitchFamily="34" charset="0"/>
              </a:rPr>
              <a:t>Dalimilova kronika</a:t>
            </a:r>
            <a:endParaRPr lang="cs-CZ" sz="4800" b="1" dirty="0">
              <a:latin typeface="+mn-lt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>
              <a:latin typeface="+mn-lt"/>
              <a:cs typeface="Arial" pitchFamily="34" charset="0"/>
            </a:endParaRPr>
          </a:p>
          <a:p>
            <a:r>
              <a:rPr lang="cs-CZ" sz="2300" dirty="0" smtClean="0">
                <a:latin typeface="+mn-lt"/>
                <a:cs typeface="Arial" pitchFamily="34" charset="0"/>
              </a:rPr>
              <a:t>Autorem není Dalimil, ale nejspíše nějaký nižší šlechtic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Veršovaná, epická báseň, bezrozměrný verš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Vlastenecký charakter 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Psaná česky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106 kapitol – od stavby babylonské věže po vládu Jana Lucemburského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Kapitoly věnované českým světcům</a:t>
            </a:r>
          </a:p>
          <a:p>
            <a:r>
              <a:rPr lang="cs-CZ" sz="2300" dirty="0" smtClean="0">
                <a:latin typeface="+mn-lt"/>
                <a:cs typeface="Arial" pitchFamily="34" charset="0"/>
              </a:rPr>
              <a:t>fantazie</a:t>
            </a:r>
            <a:endParaRPr lang="cs-CZ" sz="2300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doby Karlovy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2. </a:t>
            </a:r>
            <a:r>
              <a:rPr lang="cs-CZ" dirty="0" err="1" smtClean="0"/>
              <a:t>pol</a:t>
            </a:r>
            <a:r>
              <a:rPr lang="cs-CZ" dirty="0" smtClean="0"/>
              <a:t>. 14. století</a:t>
            </a:r>
          </a:p>
          <a:p>
            <a:r>
              <a:rPr lang="cs-CZ" dirty="0" smtClean="0"/>
              <a:t>Rozkvět státu – politický, náboženský i kulturní</a:t>
            </a:r>
          </a:p>
          <a:p>
            <a:r>
              <a:rPr lang="cs-CZ" dirty="0" smtClean="0"/>
              <a:t>Jazyk památek – </a:t>
            </a:r>
            <a:r>
              <a:rPr lang="cs-CZ" sz="2400" dirty="0" smtClean="0"/>
              <a:t>latina (Vita </a:t>
            </a:r>
            <a:r>
              <a:rPr lang="cs-CZ" sz="2400" dirty="0" err="1" smtClean="0"/>
              <a:t>Caroli</a:t>
            </a:r>
            <a:r>
              <a:rPr lang="cs-CZ" sz="2400" dirty="0" smtClean="0"/>
              <a:t>) a čeština - převažuje</a:t>
            </a:r>
          </a:p>
          <a:p>
            <a:pPr lvl="1"/>
            <a:r>
              <a:rPr lang="cs-CZ" dirty="0" smtClean="0"/>
              <a:t>Legendy – dvojí styl – vysoký a nízký</a:t>
            </a:r>
          </a:p>
          <a:p>
            <a:pPr lvl="2"/>
            <a:r>
              <a:rPr lang="cs-CZ" dirty="0" smtClean="0"/>
              <a:t>Legenda o sv. Kateřině, Legenda o sv. Prokopu</a:t>
            </a:r>
          </a:p>
          <a:p>
            <a:pPr lvl="1"/>
            <a:r>
              <a:rPr lang="cs-CZ" dirty="0" smtClean="0"/>
              <a:t>Drama</a:t>
            </a:r>
          </a:p>
          <a:p>
            <a:pPr lvl="2"/>
            <a:r>
              <a:rPr lang="cs-CZ" dirty="0" smtClean="0"/>
              <a:t>Mastičkář</a:t>
            </a:r>
          </a:p>
          <a:p>
            <a:pPr lvl="1"/>
            <a:r>
              <a:rPr lang="cs-CZ" dirty="0" smtClean="0"/>
              <a:t>Zábavná próza – rytířská epika </a:t>
            </a:r>
          </a:p>
          <a:p>
            <a:pPr lvl="2"/>
            <a:r>
              <a:rPr lang="cs-CZ" dirty="0" smtClean="0"/>
              <a:t>Tristram a </a:t>
            </a:r>
            <a:r>
              <a:rPr lang="cs-CZ" dirty="0" err="1" smtClean="0"/>
              <a:t>Izalda</a:t>
            </a:r>
            <a:r>
              <a:rPr lang="cs-CZ" dirty="0" smtClean="0"/>
              <a:t>, </a:t>
            </a:r>
            <a:r>
              <a:rPr lang="cs-CZ" dirty="0" err="1" smtClean="0"/>
              <a:t>Trojánská</a:t>
            </a:r>
            <a:r>
              <a:rPr lang="cs-CZ" dirty="0" smtClean="0"/>
              <a:t> kronika</a:t>
            </a:r>
          </a:p>
          <a:p>
            <a:pPr lvl="2"/>
            <a:endParaRPr lang="cs-CZ" dirty="0" smtClean="0"/>
          </a:p>
          <a:p>
            <a:pPr lvl="2">
              <a:buNone/>
            </a:pPr>
            <a:endParaRPr lang="cs-CZ" dirty="0" smtClean="0"/>
          </a:p>
          <a:p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lnSpcReduction="10000"/>
          </a:bodyPr>
          <a:lstStyle/>
          <a:p>
            <a:pPr lvl="1"/>
            <a:r>
              <a:rPr lang="cs-CZ" dirty="0" smtClean="0"/>
              <a:t>Světská lyrika </a:t>
            </a:r>
          </a:p>
          <a:p>
            <a:pPr lvl="2"/>
            <a:r>
              <a:rPr lang="cs-CZ" dirty="0" smtClean="0"/>
              <a:t>Závišova píseň, Tkadleček</a:t>
            </a:r>
          </a:p>
          <a:p>
            <a:pPr lvl="1"/>
            <a:r>
              <a:rPr lang="cs-CZ" dirty="0" smtClean="0"/>
              <a:t>Žákovská poezie</a:t>
            </a:r>
            <a:endParaRPr lang="cs-CZ" dirty="0" smtClean="0"/>
          </a:p>
          <a:p>
            <a:pPr lvl="2"/>
            <a:r>
              <a:rPr lang="cs-CZ" dirty="0" smtClean="0"/>
              <a:t>Podkoní a žák</a:t>
            </a:r>
          </a:p>
          <a:p>
            <a:pPr lvl="2"/>
            <a:r>
              <a:rPr lang="cs-CZ" dirty="0" smtClean="0"/>
              <a:t>Píseň veselé chudiny – tzv. vagantská </a:t>
            </a:r>
            <a:r>
              <a:rPr lang="cs-CZ" dirty="0" smtClean="0"/>
              <a:t>poezie</a:t>
            </a:r>
          </a:p>
          <a:p>
            <a:pPr lvl="1"/>
            <a:r>
              <a:rPr lang="cs-CZ" dirty="0" smtClean="0"/>
              <a:t>Sociální satira</a:t>
            </a:r>
            <a:endParaRPr lang="cs-CZ" dirty="0" smtClean="0"/>
          </a:p>
          <a:p>
            <a:pPr lvl="2"/>
            <a:r>
              <a:rPr lang="cs-CZ" dirty="0" smtClean="0"/>
              <a:t>Hradecký rukopis</a:t>
            </a:r>
          </a:p>
          <a:p>
            <a:pPr lvl="3"/>
            <a:r>
              <a:rPr lang="cs-CZ" dirty="0" smtClean="0"/>
              <a:t>Autoři anonymní</a:t>
            </a:r>
          </a:p>
          <a:p>
            <a:pPr lvl="3"/>
            <a:r>
              <a:rPr lang="cs-CZ" dirty="0" smtClean="0"/>
              <a:t>Kritika nedostatků světský i církevních</a:t>
            </a:r>
          </a:p>
          <a:p>
            <a:pPr lvl="2"/>
            <a:r>
              <a:rPr lang="cs-CZ" dirty="0" smtClean="0"/>
              <a:t>11 skladeb, nejznámější:</a:t>
            </a:r>
            <a:endParaRPr lang="cs-CZ" dirty="0" smtClean="0"/>
          </a:p>
          <a:p>
            <a:pPr lvl="3"/>
            <a:r>
              <a:rPr lang="cs-CZ" dirty="0" smtClean="0"/>
              <a:t>DESATERO KÁZÁNIE BOŽIE</a:t>
            </a:r>
          </a:p>
          <a:p>
            <a:pPr lvl="3"/>
            <a:r>
              <a:rPr lang="cs-CZ" dirty="0" smtClean="0"/>
              <a:t>SATIRY O ŘEMESLNÍCÍCH A KONŠELÍCH</a:t>
            </a:r>
          </a:p>
          <a:p>
            <a:r>
              <a:rPr lang="cs-CZ" u="sng" dirty="0" smtClean="0"/>
              <a:t>Smil </a:t>
            </a:r>
            <a:r>
              <a:rPr lang="cs-CZ" u="sng" dirty="0" err="1" smtClean="0"/>
              <a:t>Flaška</a:t>
            </a:r>
            <a:r>
              <a:rPr lang="cs-CZ" u="sng" dirty="0" smtClean="0"/>
              <a:t> z Pardubic </a:t>
            </a:r>
            <a:r>
              <a:rPr lang="cs-CZ" dirty="0" smtClean="0"/>
              <a:t>– Nová rada - alegorie</a:t>
            </a:r>
          </a:p>
          <a:p>
            <a:pPr lvl="1"/>
            <a:endParaRPr lang="cs-CZ" dirty="0" smtClean="0"/>
          </a:p>
          <a:p>
            <a:pPr lvl="2"/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231</TotalTime>
  <Words>478</Words>
  <Application>Microsoft Office PowerPoint</Application>
  <PresentationFormat>Předvádění na obrazovce (4:3)</PresentationFormat>
  <Paragraphs>103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POČÁTKY PÍSEMNICTVÍ NA NAŠEM ÚZEMÍ</vt:lpstr>
      <vt:lpstr>České středověké písemnictví</vt:lpstr>
      <vt:lpstr>Staroslověnské období</vt:lpstr>
      <vt:lpstr>Boj staroslověnštiny a latiny</vt:lpstr>
      <vt:lpstr>Období latiny</vt:lpstr>
      <vt:lpstr>Období české</vt:lpstr>
      <vt:lpstr> Alexandreida</vt:lpstr>
      <vt:lpstr>Dalimilova kronika</vt:lpstr>
      <vt:lpstr>Literatura doby Karlovy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PÍSEMNICTVÍ NA NAŠEM ÚZEMÍ</dc:title>
  <dc:creator>Windows User</dc:creator>
  <cp:lastModifiedBy>Fenn</cp:lastModifiedBy>
  <cp:revision>28</cp:revision>
  <dcterms:created xsi:type="dcterms:W3CDTF">2011-01-02T17:50:55Z</dcterms:created>
  <dcterms:modified xsi:type="dcterms:W3CDTF">2023-01-22T21:38:58Z</dcterms:modified>
</cp:coreProperties>
</file>