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62" r:id="rId5"/>
    <p:sldId id="259" r:id="rId6"/>
    <p:sldId id="263" r:id="rId7"/>
    <p:sldId id="268" r:id="rId8"/>
    <p:sldId id="269" r:id="rId9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80" autoAdjust="0"/>
    <p:restoredTop sz="94660"/>
  </p:normalViewPr>
  <p:slideViewPr>
    <p:cSldViewPr snapToGrid="0">
      <p:cViewPr varScale="1">
        <p:scale>
          <a:sx n="120" d="100"/>
          <a:sy n="120" d="100"/>
        </p:scale>
        <p:origin x="12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49CF95-A5FE-47DE-9641-C0C9DCA89792}" type="datetimeFigureOut">
              <a:rPr lang="cs-CZ" smtClean="0"/>
              <a:t>22.08.2026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734A54-6FB5-43AF-9B96-4B40DED5893A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348623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8D51D75-58A9-54BA-0708-F092338490C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93735F01-8D7C-3BBA-32BB-B35248EFFA6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E508355-F306-6550-96CF-F53B25D175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804EE-283A-4004-8531-E9A6D3634466}" type="datetimeFigureOut">
              <a:rPr lang="cs-CZ" smtClean="0"/>
              <a:t>22.08.2026</a:t>
            </a:fld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83547E9-D021-5F45-EB86-C57F651983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04E633C-DB65-6098-16FF-D73EE39CC2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3CD2F-83DF-4360-806E-388616948FED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531023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9415966-79D8-E52E-FD79-F6C9DA70D0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DC3F073-E503-A7B5-1D46-8DC9D6A364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40153591-B818-B170-585D-B0924B9BC7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804EE-283A-4004-8531-E9A6D3634466}" type="datetimeFigureOut">
              <a:rPr lang="cs-CZ" smtClean="0"/>
              <a:t>22.08.2026</a:t>
            </a:fld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0C5070B-9BF5-5FA2-5F0C-A073EAC29F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469FD25-8734-9B1E-EA4A-9695D913E8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3CD2F-83DF-4360-806E-388616948FED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98829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89936D5-C6C6-081D-42B7-8F51E4D52E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FCD7C3B4-012C-78F0-5574-64ABD12ABA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FA7BA3F-037A-E21F-ADAC-78C58BB226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804EE-283A-4004-8531-E9A6D3634466}" type="datetimeFigureOut">
              <a:rPr lang="cs-CZ" smtClean="0"/>
              <a:t>22.08.2026</a:t>
            </a:fld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E32E89C-F38C-4A35-A3F2-A62FE5EC91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D992379-C414-EF8C-B0D3-7E19285CEC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3CD2F-83DF-4360-806E-388616948FED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311060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36F8A01-BC3D-1A8F-7E9E-2D17BD2DFD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2A0992C-BEE9-0956-1CB3-DFF0ABA7EB9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7612D62C-14E8-3E4F-03E2-5F76A526F7A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F7A1FCE9-A99E-F369-DB24-A202213ACC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804EE-283A-4004-8531-E9A6D3634466}" type="datetimeFigureOut">
              <a:rPr lang="cs-CZ" smtClean="0"/>
              <a:t>22.08.2026</a:t>
            </a:fld>
            <a:endParaRPr lang="cs-CZ" dirty="0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A5023DAA-4F0C-8089-0B47-2196EC840D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1321B8FB-5CC5-C452-0A72-6887AF87A5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3CD2F-83DF-4360-806E-388616948FED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10729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7E309CA-E5D0-A2F7-B59E-06574AE621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5276B25B-8F11-FA81-E067-6FA046A2D7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C7978798-3BD9-1656-FB5F-CB8D8FEF208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6F2FA163-577D-3A8E-B2F7-04A7247DC4B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32D7715E-90C4-6698-1F14-F5EC0DD18B7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5B76756A-F46B-1926-1161-712715512A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804EE-283A-4004-8531-E9A6D3634466}" type="datetimeFigureOut">
              <a:rPr lang="cs-CZ" smtClean="0"/>
              <a:t>22.08.2026</a:t>
            </a:fld>
            <a:endParaRPr lang="cs-CZ" dirty="0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229D250A-27F7-D70D-66B3-0F6B5A2D7B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B0B95FC1-7E87-53F5-AA79-7F0C8E3524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3CD2F-83DF-4360-806E-388616948FED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465163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8B1FEA1-4691-D9E8-B672-FEB4112901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E527ED03-1831-C379-F457-F3CA3BBE71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804EE-283A-4004-8531-E9A6D3634466}" type="datetimeFigureOut">
              <a:rPr lang="cs-CZ" smtClean="0"/>
              <a:t>22.08.2026</a:t>
            </a:fld>
            <a:endParaRPr lang="cs-CZ" dirty="0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EE638125-D99B-1A21-6ED9-C2CB971BA0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E91986E8-0768-60AB-8775-F02A832532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3CD2F-83DF-4360-806E-388616948FED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607678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7338558C-108F-C642-0542-CB3AC16EA0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804EE-283A-4004-8531-E9A6D3634466}" type="datetimeFigureOut">
              <a:rPr lang="cs-CZ" smtClean="0"/>
              <a:t>22.08.2026</a:t>
            </a:fld>
            <a:endParaRPr lang="cs-CZ" dirty="0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A67898A6-2F8D-161D-AECB-26197D933D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3E5FA292-36DE-FEEC-7A0C-1606B3092A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3CD2F-83DF-4360-806E-388616948FED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432560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01373C8-C662-248C-9C68-B896E39ED5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2C97DA0-40B4-5AEC-A583-D0365D2FDB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0955CB9C-46F5-BD4D-50D7-EDA58F784AE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25A7FBD3-B85C-3AC5-C356-4B314F09C5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804EE-283A-4004-8531-E9A6D3634466}" type="datetimeFigureOut">
              <a:rPr lang="cs-CZ" smtClean="0"/>
              <a:t>22.08.2026</a:t>
            </a:fld>
            <a:endParaRPr lang="cs-CZ" dirty="0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88DC6DA2-80CF-4F75-A072-DEFEF0ACF4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28C25556-ACF1-ECF1-6645-C83192E669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3CD2F-83DF-4360-806E-388616948FED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266976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EF6CA47-0E09-1B59-F64B-BCE016C3D7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C341609A-7423-49E4-FB80-728E0B1E4C4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FB9ED17C-085B-53C0-D984-2BFA47232C0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BE8EE762-E2F5-6516-9C13-F5BC6BF292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804EE-283A-4004-8531-E9A6D3634466}" type="datetimeFigureOut">
              <a:rPr lang="cs-CZ" smtClean="0"/>
              <a:t>22.08.2026</a:t>
            </a:fld>
            <a:endParaRPr lang="cs-CZ" dirty="0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4862461E-2D5B-54DF-D04A-998CF026A6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DC82F7F9-EBA9-6959-AE00-B3E22C8454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3CD2F-83DF-4360-806E-388616948FED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955851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F02545C-D516-A57C-12CC-A68EAA2688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474AD51C-1A39-5208-A684-BCF6C4FD2AC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EA180AC-CBFB-6DBA-95CB-F8050CD1D1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804EE-283A-4004-8531-E9A6D3634466}" type="datetimeFigureOut">
              <a:rPr lang="cs-CZ" smtClean="0"/>
              <a:t>22.08.2026</a:t>
            </a:fld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707EF8D-DB73-F8A2-DA96-007C4B67C0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7AF7FF3-D35D-E747-A271-3951EB94D8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3CD2F-83DF-4360-806E-388616948FED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547696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C1937630-E38D-7A28-920E-400CBCA2C8D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D9D5A850-BE22-A616-C8BD-94911C00173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3905CCD-1774-B783-6D8E-33F2577851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804EE-283A-4004-8531-E9A6D3634466}" type="datetimeFigureOut">
              <a:rPr lang="cs-CZ" smtClean="0"/>
              <a:t>22.08.2026</a:t>
            </a:fld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A30D425-E705-07FE-A5A3-F8197D1DD4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798748E-9A1A-EB16-2A7C-40BBB25854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3CD2F-83DF-4360-806E-388616948FED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432223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B2B37D2F-E81B-E964-C224-BB81F54781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2E46BF65-16FA-9FD3-DCD7-536E70BCDA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537DBDD-60E6-D80B-7887-EBD991A88C7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F804EE-283A-4004-8531-E9A6D3634466}" type="datetimeFigureOut">
              <a:rPr lang="cs-CZ" smtClean="0"/>
              <a:t>22.08.2026</a:t>
            </a:fld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279DCE6-FB20-056C-2F03-1C8E28EB41A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973BF22-3160-BDCB-5EC1-E5215CB358E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93CD2F-83DF-4360-806E-388616948FED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121592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AD9F35A-C9F1-D01E-6CBB-1454536C722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051437"/>
            <a:ext cx="9144000" cy="1458526"/>
          </a:xfrm>
        </p:spPr>
        <p:txBody>
          <a:bodyPr>
            <a:normAutofit/>
          </a:bodyPr>
          <a:lstStyle/>
          <a:p>
            <a:r>
              <a:rPr lang="cs-CZ" sz="4400" dirty="0"/>
              <a:t>Počítačové sítě</a:t>
            </a:r>
            <a:br>
              <a:rPr lang="cs-CZ" sz="4400" dirty="0"/>
            </a:br>
            <a:r>
              <a:rPr lang="cs-CZ" sz="4400"/>
              <a:t>IKT 107</a:t>
            </a:r>
            <a:endParaRPr lang="cs-CZ" sz="4400" dirty="0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23776965-EFC0-5F9D-B6CD-339B10E5790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Co je počítačová síť</a:t>
            </a:r>
          </a:p>
          <a:p>
            <a:r>
              <a:rPr lang="cs-CZ" dirty="0"/>
              <a:t>Sítě podle rozsahu</a:t>
            </a:r>
          </a:p>
          <a:p>
            <a:r>
              <a:rPr lang="cs-CZ" dirty="0"/>
              <a:t>Klient – server, peer to peer</a:t>
            </a:r>
          </a:p>
          <a:p>
            <a:r>
              <a:rPr lang="cs-CZ" dirty="0"/>
              <a:t>Softwarové vybavení pro komunikaci v síti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AA3F08DF-92F9-8152-F82B-D23E4E7A4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6591" y="504058"/>
            <a:ext cx="4078818" cy="1349446"/>
          </a:xfrm>
          <a:prstGeom prst="rect">
            <a:avLst/>
          </a:prstGeom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9AAB1411-0CEF-4C34-E816-B2316BF98BF0}"/>
              </a:ext>
            </a:extLst>
          </p:cNvPr>
          <p:cNvSpPr txBox="1"/>
          <p:nvPr/>
        </p:nvSpPr>
        <p:spPr>
          <a:xfrm>
            <a:off x="715617" y="6106601"/>
            <a:ext cx="11370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7. 8. 2026</a:t>
            </a:r>
          </a:p>
        </p:txBody>
      </p:sp>
    </p:spTree>
    <p:extLst>
      <p:ext uri="{BB962C8B-B14F-4D97-AF65-F5344CB8AC3E}">
        <p14:creationId xmlns:p14="http://schemas.microsoft.com/office/powerpoint/2010/main" val="3192082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9C9889EC-5581-983C-34C4-2CDD4355BAD6}"/>
              </a:ext>
            </a:extLst>
          </p:cNvPr>
          <p:cNvSpPr txBox="1"/>
          <p:nvPr/>
        </p:nvSpPr>
        <p:spPr>
          <a:xfrm>
            <a:off x="343895" y="252655"/>
            <a:ext cx="220052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Co je počítačová síť?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7E2DCC3E-9EC2-3466-7DF9-A596262C2839}"/>
              </a:ext>
            </a:extLst>
          </p:cNvPr>
          <p:cNvSpPr txBox="1"/>
          <p:nvPr/>
        </p:nvSpPr>
        <p:spPr>
          <a:xfrm>
            <a:off x="343895" y="698492"/>
            <a:ext cx="11463792" cy="20005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Počítačová síť je skupina vzájemně propojených počítačů a dalších zařízení, která mezi sebou mohou přenášet data a sdílet prostředky a služby.</a:t>
            </a:r>
          </a:p>
          <a:p>
            <a:pPr>
              <a:buNone/>
            </a:pPr>
            <a:endParaRPr lang="cs-CZ" sz="800" dirty="0"/>
          </a:p>
          <a:p>
            <a:pPr>
              <a:buNone/>
            </a:pPr>
            <a:r>
              <a:rPr lang="cs-CZ" dirty="0"/>
              <a:t>Zařízení mohou být propojena: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kabelem</a:t>
            </a:r>
            <a:r>
              <a:rPr lang="cs-CZ" dirty="0"/>
              <a:t> – například ethernetovým nebo optickým;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bezdrátově</a:t>
            </a:r>
            <a:r>
              <a:rPr lang="cs-CZ" dirty="0"/>
              <a:t> – nejčastěji pomocí Wi‑Fi. </a:t>
            </a:r>
          </a:p>
          <a:p>
            <a:endParaRPr lang="cs-CZ" sz="800" dirty="0"/>
          </a:p>
          <a:p>
            <a:pPr>
              <a:buNone/>
            </a:pPr>
            <a:r>
              <a:rPr lang="cs-CZ" dirty="0"/>
              <a:t>V síti lze sdílet například soubory, tiskárny, internetové připojení, aplikace nebo cloudové služby.</a:t>
            </a:r>
          </a:p>
        </p:txBody>
      </p:sp>
      <p:graphicFrame>
        <p:nvGraphicFramePr>
          <p:cNvPr id="6" name="Tabulka 5">
            <a:extLst>
              <a:ext uri="{FF2B5EF4-FFF2-40B4-BE49-F238E27FC236}">
                <a16:creationId xmlns:a16="http://schemas.microsoft.com/office/drawing/2014/main" id="{564EE9A2-ED3D-1C7E-0E7F-DFD11A04C1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0289022"/>
              </p:ext>
            </p:extLst>
          </p:nvPr>
        </p:nvGraphicFramePr>
        <p:xfrm>
          <a:off x="343895" y="3003213"/>
          <a:ext cx="11705146" cy="2560320"/>
        </p:xfrm>
        <a:graphic>
          <a:graphicData uri="http://schemas.openxmlformats.org/drawingml/2006/table">
            <a:tbl>
              <a:tblPr/>
              <a:tblGrid>
                <a:gridCol w="1724171">
                  <a:extLst>
                    <a:ext uri="{9D8B030D-6E8A-4147-A177-3AD203B41FA5}">
                      <a16:colId xmlns:a16="http://schemas.microsoft.com/office/drawing/2014/main" val="1583638233"/>
                    </a:ext>
                  </a:extLst>
                </a:gridCol>
                <a:gridCol w="2783294">
                  <a:extLst>
                    <a:ext uri="{9D8B030D-6E8A-4147-A177-3AD203B41FA5}">
                      <a16:colId xmlns:a16="http://schemas.microsoft.com/office/drawing/2014/main" val="3476764819"/>
                    </a:ext>
                  </a:extLst>
                </a:gridCol>
                <a:gridCol w="7197681">
                  <a:extLst>
                    <a:ext uri="{9D8B030D-6E8A-4147-A177-3AD203B41FA5}">
                      <a16:colId xmlns:a16="http://schemas.microsoft.com/office/drawing/2014/main" val="272532563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Druh sítě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Význam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Rozsah a příklad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6588219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b="1" dirty="0"/>
                        <a:t>PAN</a:t>
                      </a:r>
                      <a:endParaRPr lang="cs-CZ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osobní síť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Zařízení jednoho uživatele, telefon propojený se sluchátky přes Bluetooth.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1859997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b="1" dirty="0"/>
                        <a:t>LAN</a:t>
                      </a:r>
                      <a:endParaRPr lang="cs-CZ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místní síť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Učebna, domácnost, kancelář nebo jedna budova.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4320021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b="1" dirty="0"/>
                        <a:t>WLAN</a:t>
                      </a:r>
                      <a:endParaRPr lang="cs-CZ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bezdrátová místní síť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LAN vytvořená pomocí Wi‑Fi.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4874091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b="1" dirty="0"/>
                        <a:t>MAN</a:t>
                      </a:r>
                      <a:endParaRPr lang="cs-CZ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městská síť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Propojuje sítě v rámci města nebo většího areálu.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397877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b="1" dirty="0"/>
                        <a:t>WAN</a:t>
                      </a:r>
                      <a:endParaRPr lang="cs-CZ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rozlehlá síť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Propojuje sítě mezi městy, státy nebo kontinenty.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4036879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b="1" dirty="0"/>
                        <a:t>Internet</a:t>
                      </a:r>
                      <a:endParaRPr lang="cs-CZ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celosvětová síť sítí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Největší veřejná počítačová síť na světě.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29849595"/>
                  </a:ext>
                </a:extLst>
              </a:tr>
            </a:tbl>
          </a:graphicData>
        </a:graphic>
      </p:graphicFrame>
      <p:sp>
        <p:nvSpPr>
          <p:cNvPr id="7" name="Rectangle 1">
            <a:extLst>
              <a:ext uri="{FF2B5EF4-FFF2-40B4-BE49-F238E27FC236}">
                <a16:creationId xmlns:a16="http://schemas.microsoft.com/office/drawing/2014/main" id="{905B87CB-2C08-C0B7-B247-E9D176C7BC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3895" y="2633881"/>
            <a:ext cx="319232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b="1" dirty="0"/>
              <a:t>Druhy sítí podle jejich rozsahu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05F54212-760E-13AA-D73F-572D3E1DE121}"/>
              </a:ext>
            </a:extLst>
          </p:cNvPr>
          <p:cNvSpPr txBox="1"/>
          <p:nvPr/>
        </p:nvSpPr>
        <p:spPr>
          <a:xfrm>
            <a:off x="4200462" y="5620178"/>
            <a:ext cx="6586221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kabelové a bezdrátové</a:t>
            </a:r>
            <a:r>
              <a:rPr lang="cs-CZ" dirty="0"/>
              <a:t> podle způsobu připojení;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veřejné a soukromé</a:t>
            </a:r>
            <a:r>
              <a:rPr lang="cs-CZ" dirty="0"/>
              <a:t> podle toho, kdo k nim má přístup;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klient–server a peer-to-peer</a:t>
            </a:r>
            <a:r>
              <a:rPr lang="cs-CZ" dirty="0"/>
              <a:t> podle způsobu spolupráce zařízení.</a:t>
            </a:r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E388B2EC-EB0E-7704-BFCD-33140C1569C4}"/>
              </a:ext>
            </a:extLst>
          </p:cNvPr>
          <p:cNvSpPr txBox="1"/>
          <p:nvPr/>
        </p:nvSpPr>
        <p:spPr>
          <a:xfrm>
            <a:off x="318309" y="5620178"/>
            <a:ext cx="609734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Počítačové sítě lze dále rozdělit také na:</a:t>
            </a:r>
          </a:p>
        </p:txBody>
      </p:sp>
    </p:spTree>
    <p:extLst>
      <p:ext uri="{BB962C8B-B14F-4D97-AF65-F5344CB8AC3E}">
        <p14:creationId xmlns:p14="http://schemas.microsoft.com/office/powerpoint/2010/main" val="15169471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35095F6A-19EF-A13C-EE08-EAEA3EA3ED2D}"/>
              </a:ext>
            </a:extLst>
          </p:cNvPr>
          <p:cNvSpPr txBox="1"/>
          <p:nvPr/>
        </p:nvSpPr>
        <p:spPr>
          <a:xfrm>
            <a:off x="262393" y="262393"/>
            <a:ext cx="32918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Počítačová síť klient - server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6E0D3C37-58FC-5208-DF8E-A29767BF460A}"/>
              </a:ext>
            </a:extLst>
          </p:cNvPr>
          <p:cNvSpPr txBox="1"/>
          <p:nvPr/>
        </p:nvSpPr>
        <p:spPr>
          <a:xfrm>
            <a:off x="238539" y="631725"/>
            <a:ext cx="7013051" cy="61247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dirty="0"/>
              <a:t>Síť </a:t>
            </a:r>
            <a:r>
              <a:rPr lang="cs-CZ" b="1" dirty="0"/>
              <a:t>klient–server</a:t>
            </a:r>
            <a:r>
              <a:rPr lang="cs-CZ" dirty="0"/>
              <a:t> je počítačová síť, ve které mají zařízení rozdílné úlohy: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Server</a:t>
            </a:r>
            <a:r>
              <a:rPr lang="cs-CZ" dirty="0"/>
              <a:t> je výkonný počítač nebo program, který poskytuje služby, data či prostředky ostatním zařízením.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Klient</a:t>
            </a:r>
            <a:r>
              <a:rPr lang="cs-CZ" dirty="0"/>
              <a:t> je počítač, telefon nebo program, který o tyto služby žádá a využívá je.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Klient odešle serveru požadavek, server jej zpracuje a pošle zpět odpověď.</a:t>
            </a:r>
          </a:p>
          <a:p>
            <a:endParaRPr lang="cs-CZ" sz="800" dirty="0"/>
          </a:p>
          <a:p>
            <a:pPr>
              <a:buNone/>
            </a:pPr>
            <a:r>
              <a:rPr lang="cs-CZ" b="1" dirty="0"/>
              <a:t>Příklad:</a:t>
            </a:r>
            <a:r>
              <a:rPr lang="cs-CZ" dirty="0"/>
              <a:t> Při otevření webové stránky je prohlížeč klientem. Odešle požadavek webovému serveru, který mu poskytne obsah stránky.</a:t>
            </a:r>
          </a:p>
          <a:p>
            <a:pPr>
              <a:buNone/>
            </a:pPr>
            <a:endParaRPr lang="cs-CZ" sz="800" dirty="0"/>
          </a:p>
          <a:p>
            <a:pPr>
              <a:buNone/>
            </a:pPr>
            <a:r>
              <a:rPr lang="cs-CZ" dirty="0"/>
              <a:t>Server může například:</a:t>
            </a:r>
          </a:p>
          <a:p>
            <a:pPr>
              <a:buNone/>
            </a:pPr>
            <a:endParaRPr lang="cs-CZ" sz="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ukládat a sdílet soubory,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spravovat uživatelské účty a přístupová práva,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poskytovat webové stránky,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zajišťovat elektronickou poštu,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provozovat databáze nebo společné aplikace,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spravovat tiskárny. </a:t>
            </a:r>
          </a:p>
          <a:p>
            <a:endParaRPr lang="cs-CZ" sz="800" dirty="0"/>
          </a:p>
          <a:p>
            <a:pPr>
              <a:buNone/>
            </a:pPr>
            <a:r>
              <a:rPr lang="cs-CZ" b="1" dirty="0"/>
              <a:t>Výhody:</a:t>
            </a:r>
            <a:r>
              <a:rPr lang="cs-CZ" dirty="0"/>
              <a:t> centrální správa, snadné zálohování, vyšší bezpečnost a sdílení dat.</a:t>
            </a:r>
          </a:p>
          <a:p>
            <a:pPr>
              <a:buNone/>
            </a:pPr>
            <a:r>
              <a:rPr lang="cs-CZ" b="1" dirty="0"/>
              <a:t>Nevýhody:</a:t>
            </a:r>
            <a:r>
              <a:rPr lang="cs-CZ" dirty="0"/>
              <a:t> vyšší pořizovací náklady a závislost klientů na správné činnosti serveru.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EDCB1E4C-966D-49E9-9451-885C33C579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6905" y="1880790"/>
            <a:ext cx="5064392" cy="2850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66490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157D4FF2-5FE7-825B-8079-6FA225F23082}"/>
              </a:ext>
            </a:extLst>
          </p:cNvPr>
          <p:cNvSpPr txBox="1"/>
          <p:nvPr/>
        </p:nvSpPr>
        <p:spPr>
          <a:xfrm>
            <a:off x="288234" y="249329"/>
            <a:ext cx="1011207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Softwarové vybavení sítě typu klient–server se dělí na software serveru a software klientských počítačů.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A67F537F-453B-F361-B518-145C2B820ADA}"/>
              </a:ext>
            </a:extLst>
          </p:cNvPr>
          <p:cNvSpPr txBox="1"/>
          <p:nvPr/>
        </p:nvSpPr>
        <p:spPr>
          <a:xfrm>
            <a:off x="288234" y="618661"/>
            <a:ext cx="5373095" cy="54476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Serverový software</a:t>
            </a:r>
          </a:p>
          <a:p>
            <a:pPr>
              <a:buNone/>
            </a:pPr>
            <a:r>
              <a:rPr lang="cs-CZ" dirty="0"/>
              <a:t>Server poskytuje služby ostatním počítačům v síti.</a:t>
            </a:r>
          </a:p>
          <a:p>
            <a:pPr>
              <a:buNone/>
            </a:pPr>
            <a:endParaRPr lang="cs-CZ" sz="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serverový operační systém</a:t>
            </a:r>
            <a:r>
              <a:rPr lang="cs-CZ" dirty="0"/>
              <a:t> – například Windows Server nebo Linux Server,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správa uživatelů a přístupových práv</a:t>
            </a:r>
            <a:r>
              <a:rPr lang="cs-CZ" dirty="0"/>
              <a:t> – uživatelské účty, skupiny a hesla,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souborový server</a:t>
            </a:r>
            <a:r>
              <a:rPr lang="cs-CZ" dirty="0"/>
              <a:t> – společné ukládání a sdílení souborů,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tiskový server</a:t>
            </a:r>
            <a:r>
              <a:rPr lang="cs-CZ" dirty="0"/>
              <a:t> – správa společných tiskáren a tiskových úloh,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databázový server</a:t>
            </a:r>
            <a:r>
              <a:rPr lang="cs-CZ" dirty="0"/>
              <a:t> – ukládání a zpracování databází,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webový server</a:t>
            </a:r>
            <a:r>
              <a:rPr lang="cs-CZ" dirty="0"/>
              <a:t> – poskytování webových stránek a aplikací,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poštovní server</a:t>
            </a:r>
            <a:r>
              <a:rPr lang="cs-CZ" dirty="0"/>
              <a:t> – odesílání a přijímání elektronické pošty,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DNS a DHCP server</a:t>
            </a:r>
            <a:r>
              <a:rPr lang="cs-CZ" dirty="0"/>
              <a:t> – přidělování IP adres a převod doménových názvů na IP adresy,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zálohovací a bezpečnostní software</a:t>
            </a:r>
            <a:r>
              <a:rPr lang="cs-CZ" dirty="0"/>
              <a:t> – zálohování dat, antivirová ochrana a firewall.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B21986ED-BC9C-9BE9-CD98-E0AF9188F440}"/>
              </a:ext>
            </a:extLst>
          </p:cNvPr>
          <p:cNvSpPr txBox="1"/>
          <p:nvPr/>
        </p:nvSpPr>
        <p:spPr>
          <a:xfrm>
            <a:off x="5809092" y="618661"/>
            <a:ext cx="6094674" cy="29546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Klientský software</a:t>
            </a:r>
            <a:endParaRPr lang="cs-CZ" sz="600" b="1" dirty="0"/>
          </a:p>
          <a:p>
            <a:pPr>
              <a:buNone/>
            </a:pPr>
            <a:r>
              <a:rPr lang="cs-CZ" dirty="0"/>
              <a:t>Klientský počítač využívá služby poskytované serverem.</a:t>
            </a:r>
          </a:p>
          <a:p>
            <a:pPr>
              <a:buNone/>
            </a:pPr>
            <a:endParaRPr lang="cs-CZ" sz="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klientský operační systém</a:t>
            </a:r>
            <a:r>
              <a:rPr lang="cs-CZ" dirty="0"/>
              <a:t> – například Windows 11, Linux nebo macOS,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síťové ovladače a protokoly</a:t>
            </a:r>
            <a:r>
              <a:rPr lang="cs-CZ" dirty="0"/>
              <a:t> – například protokol TCP/IP,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programy pro přístup ke sdíleným souborům a tiskárnám</a:t>
            </a:r>
            <a:r>
              <a:rPr lang="cs-CZ" dirty="0"/>
              <a:t>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webový prohlížeč</a:t>
            </a:r>
            <a:r>
              <a:rPr lang="cs-CZ" dirty="0"/>
              <a:t>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e-mailový klient</a:t>
            </a:r>
            <a:r>
              <a:rPr lang="cs-CZ" dirty="0"/>
              <a:t>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databázová nebo školní aplikace</a:t>
            </a:r>
            <a:r>
              <a:rPr lang="cs-CZ" dirty="0"/>
              <a:t>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antivirový a bezpečnostní software</a:t>
            </a:r>
            <a:r>
              <a:rPr lang="cs-CZ" dirty="0"/>
              <a:t>.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AE7738CB-C423-B709-26C0-F8154A72C0F3}"/>
              </a:ext>
            </a:extLst>
          </p:cNvPr>
          <p:cNvSpPr txBox="1"/>
          <p:nvPr/>
        </p:nvSpPr>
        <p:spPr>
          <a:xfrm>
            <a:off x="2773349" y="6239339"/>
            <a:ext cx="66453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Serverový software služby poskytuje a klientský software je využívá.</a:t>
            </a:r>
          </a:p>
        </p:txBody>
      </p:sp>
    </p:spTree>
    <p:extLst>
      <p:ext uri="{BB962C8B-B14F-4D97-AF65-F5344CB8AC3E}">
        <p14:creationId xmlns:p14="http://schemas.microsoft.com/office/powerpoint/2010/main" val="41788896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49FC85DE-6CA5-0C74-690E-CB7CBC55A168}"/>
              </a:ext>
            </a:extLst>
          </p:cNvPr>
          <p:cNvSpPr txBox="1"/>
          <p:nvPr/>
        </p:nvSpPr>
        <p:spPr>
          <a:xfrm>
            <a:off x="182880" y="262393"/>
            <a:ext cx="31169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Počítačoví síť peer – to – peer.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BACB4283-7FD1-0881-1623-A499CDBF2F3C}"/>
              </a:ext>
            </a:extLst>
          </p:cNvPr>
          <p:cNvSpPr txBox="1"/>
          <p:nvPr/>
        </p:nvSpPr>
        <p:spPr>
          <a:xfrm>
            <a:off x="182880" y="687384"/>
            <a:ext cx="6849099" cy="59093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dirty="0"/>
              <a:t>Síť </a:t>
            </a:r>
            <a:r>
              <a:rPr lang="cs-CZ" b="1" dirty="0"/>
              <a:t>peer-to-peer (P2P)</a:t>
            </a:r>
            <a:r>
              <a:rPr lang="cs-CZ" dirty="0"/>
              <a:t> je počítačová síť, ve které jsou všechna připojená zařízení </a:t>
            </a:r>
            <a:r>
              <a:rPr lang="cs-CZ" b="1" dirty="0"/>
              <a:t>rovnocenná</a:t>
            </a:r>
            <a:r>
              <a:rPr lang="cs-CZ" dirty="0"/>
              <a:t>. Není zde určen hlavní centrální server.</a:t>
            </a:r>
          </a:p>
          <a:p>
            <a:pPr>
              <a:buNone/>
            </a:pPr>
            <a:r>
              <a:rPr lang="cs-CZ" dirty="0"/>
              <a:t>Každý počítač může současně:</a:t>
            </a:r>
          </a:p>
          <a:p>
            <a:pPr>
              <a:buNone/>
            </a:pPr>
            <a:endParaRPr lang="cs-CZ" sz="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využívat prostředky ostatních počítačů,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poskytovat vlastní soubory, tiskárnu nebo jiné prostředky,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plnit úlohu klienta i serveru.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sz="600" dirty="0"/>
          </a:p>
          <a:p>
            <a:pPr>
              <a:buNone/>
            </a:pPr>
            <a:r>
              <a:rPr lang="cs-CZ" dirty="0"/>
              <a:t>Počítače spolu komunikují a sdílejí data </a:t>
            </a:r>
            <a:r>
              <a:rPr lang="cs-CZ" b="1" dirty="0"/>
              <a:t>přímo</a:t>
            </a:r>
            <a:r>
              <a:rPr lang="cs-CZ" dirty="0"/>
              <a:t>.</a:t>
            </a:r>
          </a:p>
          <a:p>
            <a:pPr>
              <a:buNone/>
            </a:pPr>
            <a:r>
              <a:rPr lang="cs-CZ" b="1" dirty="0"/>
              <a:t>Příklad:</a:t>
            </a:r>
            <a:r>
              <a:rPr lang="cs-CZ" dirty="0"/>
              <a:t> Jeden počítač zpřístupní složku s dokumenty a ostatní </a:t>
            </a:r>
          </a:p>
          <a:p>
            <a:pPr>
              <a:buNone/>
            </a:pPr>
            <a:r>
              <a:rPr lang="cs-CZ" dirty="0"/>
              <a:t>počítače v síti z ní mohou soubory otevřít nebo kopírovat.</a:t>
            </a:r>
          </a:p>
          <a:p>
            <a:pPr>
              <a:buNone/>
            </a:pPr>
            <a:endParaRPr lang="cs-CZ" sz="600" dirty="0"/>
          </a:p>
          <a:p>
            <a:pPr>
              <a:buNone/>
            </a:pPr>
            <a:r>
              <a:rPr lang="cs-CZ" b="1" dirty="0"/>
              <a:t>Výhody:</a:t>
            </a:r>
            <a:endParaRPr lang="cs-CZ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jednoduché a levné vytvoření,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není nutné pořizovat samostatný server,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vhodné pro malé domácí nebo kancelářské sítě.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sz="600" dirty="0"/>
          </a:p>
          <a:p>
            <a:pPr>
              <a:buNone/>
            </a:pPr>
            <a:r>
              <a:rPr lang="cs-CZ" b="1" dirty="0"/>
              <a:t>Nevýhody:</a:t>
            </a:r>
            <a:endParaRPr lang="cs-CZ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obtížnější správa a zabezpečení,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data jsou uložena na jednotlivých počítačích,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sdílené prostředky nejsou dostupné, pokud je příslušný počítač vypnutý,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není vhodná pro rozsáhlé sítě. 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3E2DB342-C477-E6F1-5161-37A542DD1D2D}"/>
              </a:ext>
            </a:extLst>
          </p:cNvPr>
          <p:cNvSpPr txBox="1"/>
          <p:nvPr/>
        </p:nvSpPr>
        <p:spPr>
          <a:xfrm>
            <a:off x="3182510" y="262393"/>
            <a:ext cx="429966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Výraz </a:t>
            </a:r>
            <a:r>
              <a:rPr lang="cs-CZ" i="1" dirty="0"/>
              <a:t>peer</a:t>
            </a:r>
            <a:r>
              <a:rPr lang="cs-CZ" dirty="0"/>
              <a:t> znamená „rovnocenný účastník“.</a:t>
            </a: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2ED1D2C2-5FA5-B720-DDCE-3EE061AD67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39" r="10284"/>
          <a:stretch>
            <a:fillRect/>
          </a:stretch>
        </p:blipFill>
        <p:spPr>
          <a:xfrm>
            <a:off x="7169657" y="1694347"/>
            <a:ext cx="4812960" cy="34693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4167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7BAE4E4-A066-8109-EFF1-61779FE7CC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5760" y="209920"/>
            <a:ext cx="11195437" cy="6278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Softwarové vybavení pro komunikaci v počítačové síti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Běžný operační systém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například Windows 11, Linux nebo macOS; je nainstalován na pevném disku či SSD každého počítače.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Síťové protokoly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především TCP/IP; jsou součástí operačního systému a umožňují komunikaci počítačů v síti.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Ovladač síťové karty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je nainstalován v operačním systému a zajišťuje spolupráci systému se síťovou kartou nebo Wi‑Fi adaptérem.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Služby pro sdílení souborů a složek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jsou součástí operačního systému; ve Windows je lze nastavit ve vlastnostech příslušné složky.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Služby pro sdílení tiskáren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jsou součástí operačního systému; nastavují se ve Windows v části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Nastavení → Bluetooth a zařízení → Tiskárny a skenery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Uživatelské účty a přístupová práva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jsou spravovány operačním systémem každého počítače; určují, kdo smí používat sdílené soubory, složky a tiskárny.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Firewall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bývá součástí operačního systému, například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Brána Windows Defender Firewall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a kontroluje síťovou komunikaci.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Antivirový program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může být součástí operačního systému, například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Microsoft Defender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nebo může být nainstalován samostatně.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Programy pro přímou výměnu dat mezi počítači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instalují se jako samostatné aplikace, například programy pro přenos souborů, komunikaci nebo spolupráci.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Každý počítač si pomocí svého operačního systému spravuje vlastní uživatelské účty, sdílené složky, tiskárny a zabezpečení. Není proto zapotřebí samostatný počítač se serverovým operačním systémem.</a:t>
            </a:r>
          </a:p>
        </p:txBody>
      </p:sp>
    </p:spTree>
    <p:extLst>
      <p:ext uri="{BB962C8B-B14F-4D97-AF65-F5344CB8AC3E}">
        <p14:creationId xmlns:p14="http://schemas.microsoft.com/office/powerpoint/2010/main" val="5703927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>
            <a:extLst>
              <a:ext uri="{FF2B5EF4-FFF2-40B4-BE49-F238E27FC236}">
                <a16:creationId xmlns:a16="http://schemas.microsoft.com/office/drawing/2014/main" id="{4364C501-4B62-AED3-8A30-5D2F8760A51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9444103"/>
              </p:ext>
            </p:extLst>
          </p:nvPr>
        </p:nvGraphicFramePr>
        <p:xfrm>
          <a:off x="349858" y="1686505"/>
          <a:ext cx="10877385" cy="4378622"/>
        </p:xfrm>
        <a:graphic>
          <a:graphicData uri="http://schemas.openxmlformats.org/drawingml/2006/table">
            <a:tbl>
              <a:tblPr/>
              <a:tblGrid>
                <a:gridCol w="3625795">
                  <a:extLst>
                    <a:ext uri="{9D8B030D-6E8A-4147-A177-3AD203B41FA5}">
                      <a16:colId xmlns:a16="http://schemas.microsoft.com/office/drawing/2014/main" val="1381860115"/>
                    </a:ext>
                  </a:extLst>
                </a:gridCol>
                <a:gridCol w="3625795">
                  <a:extLst>
                    <a:ext uri="{9D8B030D-6E8A-4147-A177-3AD203B41FA5}">
                      <a16:colId xmlns:a16="http://schemas.microsoft.com/office/drawing/2014/main" val="325219656"/>
                    </a:ext>
                  </a:extLst>
                </a:gridCol>
                <a:gridCol w="3625795">
                  <a:extLst>
                    <a:ext uri="{9D8B030D-6E8A-4147-A177-3AD203B41FA5}">
                      <a16:colId xmlns:a16="http://schemas.microsoft.com/office/drawing/2014/main" val="4139150648"/>
                    </a:ext>
                  </a:extLst>
                </a:gridCol>
              </a:tblGrid>
              <a:tr h="32232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b="1" dirty="0"/>
                        <a:t>Softwarové vybavení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b="1" dirty="0"/>
                        <a:t>Peer-to-peer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b="1" dirty="0"/>
                        <a:t>Klient–server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25400594"/>
                  </a:ext>
                </a:extLst>
              </a:tr>
              <a:tr h="56406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Operační systém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pt-BR" sz="1600"/>
                        <a:t>Běžný OS na každém počítači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pt-BR" sz="1600"/>
                        <a:t>Běžný OS na klientech, serverový OS na serveru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9509517"/>
                  </a:ext>
                </a:extLst>
              </a:tr>
              <a:tr h="32232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Síťové protokoly TCP/IP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Součást OS každého počítače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Součást OS klientů i serveru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79945241"/>
                  </a:ext>
                </a:extLst>
              </a:tr>
              <a:tr h="32232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Ovladač síťové karty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Na každém počítači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Na klientech i serveru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86329375"/>
                  </a:ext>
                </a:extLst>
              </a:tr>
              <a:tr h="56406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Sdílení souborů a složek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Nastavuje se na počítači, který je sdílí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pt-BR" sz="1600"/>
                        <a:t>Zajišťuje je zpravidla centrální souborový server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4995785"/>
                  </a:ext>
                </a:extLst>
              </a:tr>
              <a:tr h="56406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Sdílení tiskáren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Tiskárnu sdílí některý počítač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Zajišťuje ji server nebo síťová tiskárna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502090"/>
                  </a:ext>
                </a:extLst>
              </a:tr>
              <a:tr h="56406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Uživatelské účty a práva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pt-BR" sz="1600"/>
                        <a:t>Spravují se samostatně na každém počítači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pt-BR" sz="1600"/>
                        <a:t>Spravují se převážně centrálně na serveru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59002010"/>
                  </a:ext>
                </a:extLst>
              </a:tr>
              <a:tr h="56406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Firewall a antivirus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Na každém počítači samostatně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Na klientech i serveru, často s centrální správou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48989819"/>
                  </a:ext>
                </a:extLst>
              </a:tr>
              <a:tr h="56406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Programy pro výměnu dat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Na jednotlivých počítačích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Klientská část na počítačích, serverová část na serveru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74108307"/>
                  </a:ext>
                </a:extLst>
              </a:tr>
            </a:tbl>
          </a:graphicData>
        </a:graphic>
      </p:graphicFrame>
      <p:sp>
        <p:nvSpPr>
          <p:cNvPr id="3" name="Rectangle 1">
            <a:extLst>
              <a:ext uri="{FF2B5EF4-FFF2-40B4-BE49-F238E27FC236}">
                <a16:creationId xmlns:a16="http://schemas.microsoft.com/office/drawing/2014/main" id="{B1D6C3B5-D20D-C9CA-2E92-BEC7D5232A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8296" y="486526"/>
            <a:ext cx="11513488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Základní síťové programové vybavení je v obou typech sítí podobné. V síti peer-to-peer je správa rozdělena mezi jednotlivé počítače, zatímco v síti klient–server zajišťuje důležité služby a jejich správu centrální server.</a:t>
            </a: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Server nemusí vždy používat speciální serverový operační systém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Serverem je zařízení nebo program, který poskytuje služby ostatním. Ve větších sítích se však serverový operační systém zpravidla používá.</a:t>
            </a:r>
          </a:p>
        </p:txBody>
      </p:sp>
    </p:spTree>
    <p:extLst>
      <p:ext uri="{BB962C8B-B14F-4D97-AF65-F5344CB8AC3E}">
        <p14:creationId xmlns:p14="http://schemas.microsoft.com/office/powerpoint/2010/main" val="42160853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D12EBCB-DD8E-C881-0216-91E1B8641F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1459537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391</TotalTime>
  <Words>1124</Words>
  <Application>Microsoft Office PowerPoint</Application>
  <PresentationFormat>Širokoúhlá obrazovka</PresentationFormat>
  <Paragraphs>148</Paragraphs>
  <Slides>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Motiv Office</vt:lpstr>
      <vt:lpstr>Počítačové sítě IKT 107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Karel Sixl</dc:creator>
  <cp:lastModifiedBy>Karel Sixl</cp:lastModifiedBy>
  <cp:revision>15</cp:revision>
  <dcterms:created xsi:type="dcterms:W3CDTF">2026-07-20T12:19:44Z</dcterms:created>
  <dcterms:modified xsi:type="dcterms:W3CDTF">2026-08-22T09:56:12Z</dcterms:modified>
</cp:coreProperties>
</file>