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4630400" cy="8229600"/>
  <p:notesSz cx="8229600" cy="14630400"/>
  <p:embeddedFontLst>
    <p:embeddedFont>
      <p:font typeface="Host Grotesk Medium" panose="020B0604020202020204" charset="-18"/>
      <p:regular r:id="rId17"/>
    </p:embeddedFont>
    <p:embeddedFont>
      <p:font typeface="Roboto" panose="02000000000000000000" pitchFamily="2" charset="0"/>
      <p:regular r:id="rId18"/>
      <p:bold r:id="rId1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8718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svg"/><Relationship Id="rId12" Type="http://schemas.openxmlformats.org/officeDocument/2006/relationships/image" Target="../media/image2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18" Type="http://schemas.openxmlformats.org/officeDocument/2006/relationships/image" Target="../media/image52.svg"/><Relationship Id="rId3" Type="http://schemas.openxmlformats.org/officeDocument/2006/relationships/image" Target="../media/image37.png"/><Relationship Id="rId7" Type="http://schemas.openxmlformats.org/officeDocument/2006/relationships/image" Target="../media/image41.svg"/><Relationship Id="rId12" Type="http://schemas.openxmlformats.org/officeDocument/2006/relationships/image" Target="../media/image46.svg"/><Relationship Id="rId17" Type="http://schemas.openxmlformats.org/officeDocument/2006/relationships/image" Target="../media/image51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50.sv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4" Type="http://schemas.openxmlformats.org/officeDocument/2006/relationships/image" Target="../media/image38.svg"/><Relationship Id="rId9" Type="http://schemas.openxmlformats.org/officeDocument/2006/relationships/image" Target="../media/image43.svg"/><Relationship Id="rId14" Type="http://schemas.openxmlformats.org/officeDocument/2006/relationships/image" Target="../media/image4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750582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Radionuklidové zobrazovací metody a scintigrafie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4288393"/>
            <a:ext cx="7556421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Moderní diagnostické metody využívající radioaktivní záření k zobrazení funkcí orgánů a tkání lidského těla. Scintigrafie představuje bezpečný a neinvazivní způsob vyšetření, který poskytuje jedinečné informace o metabolických procesech a fyziologických funkcích.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542693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Nukleární medicína: Moderní obor medicíny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327886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Diagnostika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793790" y="3849291"/>
            <a:ext cx="3536156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Radionuklidové zobrazovací metody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zahrnují scintigrafii a gamagrafii, které umožňují vizualizaci funkce orgánů pomocí radioaktivních zářičů.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3790" y="5218509"/>
            <a:ext cx="3536156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Laboratorní metody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jako radiosaturační analýza slouží ke stanovení složitých biologických látek v séru, včetně hormonů a tumorových markerů.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4821674" y="327886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Léčba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4821674" y="3849291"/>
            <a:ext cx="3536156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Terapeutické využití radioaktivních zářičů aplikovaných přímo do těla pacienta.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4821674" y="492085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Léčba hyperthyreoidismu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4821674" y="528792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Terapie karcinomu štítné žlázy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4821674" y="5654993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Korekce krevních imbalancí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4821674" y="6022062"/>
            <a:ext cx="3536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Paliativní léčba bolesti u kostních metastáz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17439"/>
            <a:ext cx="7374136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Princip scintigrafie a gamagrafie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434352"/>
            <a:ext cx="4347567" cy="79379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92148" y="3426500"/>
            <a:ext cx="253984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Aplikace radiofarmaka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992148" y="3855720"/>
            <a:ext cx="395085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Otevřené radioaktivní zářiče se aplikují do těla pacienta různými cestami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1357" y="2434352"/>
            <a:ext cx="4347567" cy="79379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339715" y="3426500"/>
            <a:ext cx="261211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Distribuce v organismu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5339715" y="3855720"/>
            <a:ext cx="395085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Radiofarmakum se distribuuje do cílových orgánů a tkání podle své biologické afinity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8924" y="2434352"/>
            <a:ext cx="4347567" cy="79379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687282" y="342650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Detekce záření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9687282" y="3855720"/>
            <a:ext cx="395085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Gamakamera snímá vyzářené záření a vytváří obrazový záznam</a:t>
            </a:r>
            <a:endParaRPr lang="en-US" sz="1550" dirty="0"/>
          </a:p>
        </p:txBody>
      </p:sp>
      <p:sp>
        <p:nvSpPr>
          <p:cNvPr id="12" name="Text 7"/>
          <p:cNvSpPr/>
          <p:nvPr/>
        </p:nvSpPr>
        <p:spPr>
          <a:xfrm>
            <a:off x="793790" y="4872633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Metoda využívá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dva hlavní typy radioaktivních zářičů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Gama zářiče jako </a:t>
            </a:r>
            <a:r>
              <a:rPr lang="en-US" sz="15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99mTc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(technecium) procházejí izomerním přechodem s poločasem rozpadu 6 hodin. Beta+ pozitronové zářiče se používají pro PET vyšetření - vzniklý pozitron se spojí s elektronem a vyšle dva fotony gama záření.</a:t>
            </a:r>
            <a:endParaRPr lang="en-US" sz="1550" dirty="0"/>
          </a:p>
        </p:txBody>
      </p:sp>
      <p:sp>
        <p:nvSpPr>
          <p:cNvPr id="13" name="Shape 8"/>
          <p:cNvSpPr/>
          <p:nvPr/>
        </p:nvSpPr>
        <p:spPr>
          <a:xfrm>
            <a:off x="793790" y="5691188"/>
            <a:ext cx="13042821" cy="1120973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148" y="5978843"/>
            <a:ext cx="248007" cy="198358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438513" y="5939076"/>
            <a:ext cx="1219973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Všechny používané radionuklidy mají krátký poločas rozpadu - od několika minut po hodiny. Za 60 hodin od aplikace technecia je aktivita prakticky nulová.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195357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426256"/>
            <a:ext cx="9010888" cy="465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Radiofarmaka: Specializované diagnostické přípravky</a:t>
            </a:r>
            <a:endParaRPr lang="en-US" sz="2900" dirty="0"/>
          </a:p>
        </p:txBody>
      </p:sp>
      <p:sp>
        <p:nvSpPr>
          <p:cNvPr id="4" name="Shape 1"/>
          <p:cNvSpPr/>
          <p:nvPr/>
        </p:nvSpPr>
        <p:spPr>
          <a:xfrm>
            <a:off x="793790" y="3114675"/>
            <a:ext cx="6446996" cy="1676519"/>
          </a:xfrm>
          <a:prstGeom prst="roundRect">
            <a:avLst>
              <a:gd name="adj" fmla="val 372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238" y="3271123"/>
            <a:ext cx="446484" cy="446484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2991" y="3423642"/>
            <a:ext cx="200858" cy="200858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950238" y="3866436"/>
            <a:ext cx="1898809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Navázané radionuklidy</a:t>
            </a:r>
            <a:endParaRPr lang="en-US" sz="1450" dirty="0"/>
          </a:p>
        </p:txBody>
      </p:sp>
      <p:sp>
        <p:nvSpPr>
          <p:cNvPr id="8" name="Text 3"/>
          <p:cNvSpPr/>
          <p:nvPr/>
        </p:nvSpPr>
        <p:spPr>
          <a:xfrm>
            <a:off x="950238" y="4188262"/>
            <a:ext cx="6134100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Radioaktivní izotop (nejčastěji 99mTc, indium) je chemicky navázán na biologicky aktivní nosič - protilátku, albumin nebo jinou bílkovinu</a:t>
            </a:r>
            <a:endParaRPr lang="en-US" sz="1150" dirty="0"/>
          </a:p>
        </p:txBody>
      </p:sp>
      <p:sp>
        <p:nvSpPr>
          <p:cNvPr id="9" name="Shape 4"/>
          <p:cNvSpPr/>
          <p:nvPr/>
        </p:nvSpPr>
        <p:spPr>
          <a:xfrm>
            <a:off x="7389614" y="3114675"/>
            <a:ext cx="6446996" cy="1676519"/>
          </a:xfrm>
          <a:prstGeom prst="roundRect">
            <a:avLst>
              <a:gd name="adj" fmla="val 372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6062" y="3271123"/>
            <a:ext cx="446484" cy="446484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668816" y="3423642"/>
            <a:ext cx="200858" cy="200858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7546062" y="3866436"/>
            <a:ext cx="2085737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Integrované radionuklidy</a:t>
            </a:r>
            <a:endParaRPr lang="en-US" sz="1450" dirty="0"/>
          </a:p>
        </p:txBody>
      </p:sp>
      <p:sp>
        <p:nvSpPr>
          <p:cNvPr id="13" name="Text 6"/>
          <p:cNvSpPr/>
          <p:nvPr/>
        </p:nvSpPr>
        <p:spPr>
          <a:xfrm>
            <a:off x="7546062" y="4188262"/>
            <a:ext cx="6134100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Radioaktivní atom je přímo součástí molekuly biologicky aktivní látky, například fluordeoxyglukóza pro PET vyšetření</a:t>
            </a:r>
            <a:endParaRPr lang="en-US" sz="1150" dirty="0"/>
          </a:p>
        </p:txBody>
      </p:sp>
      <p:sp>
        <p:nvSpPr>
          <p:cNvPr id="14" name="Text 7"/>
          <p:cNvSpPr/>
          <p:nvPr/>
        </p:nvSpPr>
        <p:spPr>
          <a:xfrm>
            <a:off x="793790" y="5014436"/>
            <a:ext cx="3197304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Způsoby aplikace radiofarmaka</a:t>
            </a:r>
            <a:endParaRPr lang="en-US" sz="1750" dirty="0"/>
          </a:p>
        </p:txBody>
      </p:sp>
      <p:sp>
        <p:nvSpPr>
          <p:cNvPr id="15" name="Text 8"/>
          <p:cNvSpPr/>
          <p:nvPr/>
        </p:nvSpPr>
        <p:spPr>
          <a:xfrm>
            <a:off x="793790" y="5516642"/>
            <a:ext cx="148828" cy="185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150" dirty="0"/>
          </a:p>
        </p:txBody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3790" y="5754291"/>
            <a:ext cx="6446996" cy="15240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793790" y="585918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Intravenózní aplikace</a:t>
            </a:r>
            <a:endParaRPr lang="en-US" sz="1450" dirty="0"/>
          </a:p>
        </p:txBody>
      </p:sp>
      <p:sp>
        <p:nvSpPr>
          <p:cNvPr id="18" name="Text 10"/>
          <p:cNvSpPr/>
          <p:nvPr/>
        </p:nvSpPr>
        <p:spPr>
          <a:xfrm>
            <a:off x="793790" y="6181011"/>
            <a:ext cx="6446996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Nejčastější způsob podání - přesná dávka, rychlá distribuce</a:t>
            </a:r>
            <a:endParaRPr lang="en-US" sz="1150" dirty="0"/>
          </a:p>
        </p:txBody>
      </p:sp>
      <p:sp>
        <p:nvSpPr>
          <p:cNvPr id="19" name="Text 11"/>
          <p:cNvSpPr/>
          <p:nvPr/>
        </p:nvSpPr>
        <p:spPr>
          <a:xfrm>
            <a:off x="7389614" y="5516642"/>
            <a:ext cx="148828" cy="185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150" dirty="0"/>
          </a:p>
        </p:txBody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89614" y="5754291"/>
            <a:ext cx="6446996" cy="15240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7389614" y="585918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Inhalační podání</a:t>
            </a:r>
            <a:endParaRPr lang="en-US" sz="1450" dirty="0"/>
          </a:p>
        </p:txBody>
      </p:sp>
      <p:sp>
        <p:nvSpPr>
          <p:cNvPr id="22" name="Text 13"/>
          <p:cNvSpPr/>
          <p:nvPr/>
        </p:nvSpPr>
        <p:spPr>
          <a:xfrm>
            <a:off x="7389614" y="6181011"/>
            <a:ext cx="6446996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Využívá se zejména při ventilačním vyšetření plic</a:t>
            </a:r>
            <a:endParaRPr lang="en-US" sz="1150" dirty="0"/>
          </a:p>
        </p:txBody>
      </p:sp>
      <p:sp>
        <p:nvSpPr>
          <p:cNvPr id="23" name="Text 14"/>
          <p:cNvSpPr/>
          <p:nvPr/>
        </p:nvSpPr>
        <p:spPr>
          <a:xfrm>
            <a:off x="793790" y="6664643"/>
            <a:ext cx="148828" cy="185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15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3790" y="6887408"/>
            <a:ext cx="6446996" cy="15240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793790" y="700718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Perorální podání</a:t>
            </a:r>
            <a:endParaRPr lang="en-US" sz="1450" dirty="0"/>
          </a:p>
        </p:txBody>
      </p:sp>
      <p:sp>
        <p:nvSpPr>
          <p:cNvPr id="26" name="Text 16"/>
          <p:cNvSpPr/>
          <p:nvPr/>
        </p:nvSpPr>
        <p:spPr>
          <a:xfrm>
            <a:off x="793790" y="7329011"/>
            <a:ext cx="6446996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 vyšetření zažívacího traktu a specifické metabolické studie</a:t>
            </a:r>
            <a:endParaRPr lang="en-US" sz="1150" dirty="0"/>
          </a:p>
        </p:txBody>
      </p:sp>
      <p:sp>
        <p:nvSpPr>
          <p:cNvPr id="27" name="Text 17"/>
          <p:cNvSpPr/>
          <p:nvPr/>
        </p:nvSpPr>
        <p:spPr>
          <a:xfrm>
            <a:off x="7389614" y="6664643"/>
            <a:ext cx="148828" cy="185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150" dirty="0"/>
          </a:p>
        </p:txBody>
      </p:sp>
      <p:pic>
        <p:nvPicPr>
          <p:cNvPr id="28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89614" y="6887408"/>
            <a:ext cx="6446996" cy="15240"/>
          </a:xfrm>
          <a:prstGeom prst="rect">
            <a:avLst/>
          </a:prstGeom>
        </p:spPr>
      </p:pic>
      <p:sp>
        <p:nvSpPr>
          <p:cNvPr id="29" name="Text 18"/>
          <p:cNvSpPr/>
          <p:nvPr/>
        </p:nvSpPr>
        <p:spPr>
          <a:xfrm>
            <a:off x="7389614" y="700718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Lokální aplikace</a:t>
            </a:r>
            <a:endParaRPr lang="en-US" sz="1450" dirty="0"/>
          </a:p>
        </p:txBody>
      </p:sp>
      <p:sp>
        <p:nvSpPr>
          <p:cNvPr id="30" name="Text 19"/>
          <p:cNvSpPr/>
          <p:nvPr/>
        </p:nvSpPr>
        <p:spPr>
          <a:xfrm>
            <a:off x="7389614" y="7329011"/>
            <a:ext cx="6446996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Přímé podání do vyšetřované oblasti</a:t>
            </a:r>
            <a:endParaRPr lang="en-US" sz="11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79475" y="547330"/>
            <a:ext cx="7360563" cy="5885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Detekční systém a princip metody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279475" y="1418392"/>
            <a:ext cx="7557849" cy="8476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 aplikaci se radiofarmakum podle charakteru nosné látky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distribuuje do specifických orgánů a tkání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kde se akumuluje a následně vylučuje z organismu. Tento proces je kontinuálně sledován pomocí detekčního zařízení umístěného nad vyšetřovanou oblastí.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279475" y="2760345"/>
            <a:ext cx="3684746" cy="2796421"/>
          </a:xfrm>
          <a:prstGeom prst="roundRect">
            <a:avLst>
              <a:gd name="adj" fmla="val 3924"/>
            </a:avLst>
          </a:prstGeom>
          <a:solidFill>
            <a:srgbClr val="FAF9F5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9475" y="2737485"/>
            <a:ext cx="3684746" cy="91440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9313" y="2477810"/>
            <a:ext cx="565071" cy="565071"/>
          </a:xfrm>
          <a:prstGeom prst="rect">
            <a:avLst/>
          </a:prstGeom>
        </p:spPr>
      </p:pic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08858" y="2647236"/>
            <a:ext cx="225981" cy="225981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6490692" y="3231237"/>
            <a:ext cx="3262312" cy="5886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Gamakamera (scintilační detektor)</a:t>
            </a:r>
            <a:endParaRPr lang="en-US" sz="1850" dirty="0"/>
          </a:p>
        </p:txBody>
      </p:sp>
      <p:sp>
        <p:nvSpPr>
          <p:cNvPr id="10" name="Text 4"/>
          <p:cNvSpPr/>
          <p:nvPr/>
        </p:nvSpPr>
        <p:spPr>
          <a:xfrm>
            <a:off x="6490692" y="3932873"/>
            <a:ext cx="3262312" cy="14126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Specializované zařízení zachycuje radioaktivní záření gama vyzářené radiofarmakem uvnitř těla pacienta. Křišťálový detektor převádí dopadající fotony na světelné záblesky.</a:t>
            </a:r>
            <a:endParaRPr lang="en-US" sz="1450" dirty="0"/>
          </a:p>
        </p:txBody>
      </p:sp>
      <p:sp>
        <p:nvSpPr>
          <p:cNvPr id="11" name="Shape 5"/>
          <p:cNvSpPr/>
          <p:nvPr/>
        </p:nvSpPr>
        <p:spPr>
          <a:xfrm>
            <a:off x="10152578" y="2760345"/>
            <a:ext cx="3684746" cy="2796421"/>
          </a:xfrm>
          <a:prstGeom prst="roundRect">
            <a:avLst>
              <a:gd name="adj" fmla="val 3924"/>
            </a:avLst>
          </a:prstGeom>
          <a:solidFill>
            <a:srgbClr val="FAF9F5"/>
          </a:solidFill>
          <a:ln/>
        </p:spPr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2578" y="2737485"/>
            <a:ext cx="3684746" cy="91440"/>
          </a:xfrm>
          <a:prstGeom prst="rect">
            <a:avLst/>
          </a:prstGeom>
        </p:spPr>
      </p:pic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12416" y="2477810"/>
            <a:ext cx="565071" cy="565071"/>
          </a:xfrm>
          <a:prstGeom prst="rect">
            <a:avLst/>
          </a:prstGeom>
        </p:spPr>
      </p:pic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881961" y="2647236"/>
            <a:ext cx="225981" cy="225981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10363795" y="3231237"/>
            <a:ext cx="2390418" cy="294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Počítačové zpracování</a:t>
            </a:r>
            <a:endParaRPr lang="en-US" sz="1850" dirty="0"/>
          </a:p>
        </p:txBody>
      </p:sp>
      <p:sp>
        <p:nvSpPr>
          <p:cNvPr id="16" name="Text 7"/>
          <p:cNvSpPr/>
          <p:nvPr/>
        </p:nvSpPr>
        <p:spPr>
          <a:xfrm>
            <a:off x="10363795" y="3638550"/>
            <a:ext cx="3262312" cy="1130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Signály z detektoru jsou digitalizovány a počítačově zpracovány. Vzniká obrazová dokumentace ukazující distribuci radiofarmaka v čase.</a:t>
            </a:r>
            <a:endParaRPr lang="en-US" sz="1450" dirty="0"/>
          </a:p>
        </p:txBody>
      </p:sp>
      <p:sp>
        <p:nvSpPr>
          <p:cNvPr id="17" name="Shape 8"/>
          <p:cNvSpPr/>
          <p:nvPr/>
        </p:nvSpPr>
        <p:spPr>
          <a:xfrm>
            <a:off x="6279475" y="6027658"/>
            <a:ext cx="7557849" cy="1654493"/>
          </a:xfrm>
          <a:prstGeom prst="roundRect">
            <a:avLst>
              <a:gd name="adj" fmla="val 6632"/>
            </a:avLst>
          </a:prstGeom>
          <a:solidFill>
            <a:srgbClr val="FAF9F5"/>
          </a:solidFill>
          <a:ln/>
        </p:spPr>
      </p:sp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79475" y="6004798"/>
            <a:ext cx="7557849" cy="91440"/>
          </a:xfrm>
          <a:prstGeom prst="rect">
            <a:avLst/>
          </a:prstGeom>
        </p:spPr>
      </p:pic>
      <p:pic>
        <p:nvPicPr>
          <p:cNvPr id="19" name="Image 8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5865" y="5745123"/>
            <a:ext cx="565071" cy="565071"/>
          </a:xfrm>
          <a:prstGeom prst="rect">
            <a:avLst/>
          </a:prstGeom>
        </p:spPr>
      </p:pic>
      <p:pic>
        <p:nvPicPr>
          <p:cNvPr id="20" name="Image 9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945410" y="5914549"/>
            <a:ext cx="225981" cy="225981"/>
          </a:xfrm>
          <a:prstGeom prst="rect">
            <a:avLst/>
          </a:prstGeom>
        </p:spPr>
      </p:pic>
      <p:sp>
        <p:nvSpPr>
          <p:cNvPr id="21" name="Text 9"/>
          <p:cNvSpPr/>
          <p:nvPr/>
        </p:nvSpPr>
        <p:spPr>
          <a:xfrm>
            <a:off x="6490692" y="6498550"/>
            <a:ext cx="2354699" cy="2943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Vizualizace a analýza</a:t>
            </a:r>
            <a:endParaRPr lang="en-US" sz="1850" dirty="0"/>
          </a:p>
        </p:txBody>
      </p:sp>
      <p:sp>
        <p:nvSpPr>
          <p:cNvPr id="22" name="Text 10"/>
          <p:cNvSpPr/>
          <p:nvPr/>
        </p:nvSpPr>
        <p:spPr>
          <a:xfrm>
            <a:off x="6490692" y="6905863"/>
            <a:ext cx="7135416" cy="5650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Výsledný obraz zobrazuje fyziologické funkce - perfuzi, metabolismus, akumulaci v patologických ložiscích. Umožňuje kvantitativní hodnocení.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182344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395776"/>
            <a:ext cx="6760012" cy="434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Srovnání: RTG vs. Radionuklidové vyšetření</a:t>
            </a:r>
            <a:endParaRPr lang="en-US" sz="2700" dirty="0"/>
          </a:p>
        </p:txBody>
      </p:sp>
      <p:sp>
        <p:nvSpPr>
          <p:cNvPr id="4" name="Shape 1"/>
          <p:cNvSpPr/>
          <p:nvPr/>
        </p:nvSpPr>
        <p:spPr>
          <a:xfrm>
            <a:off x="793790" y="4938117"/>
            <a:ext cx="13042821" cy="15240"/>
          </a:xfrm>
          <a:prstGeom prst="roundRect">
            <a:avLst>
              <a:gd name="adj" fmla="val 382883"/>
            </a:avLst>
          </a:prstGeom>
          <a:solidFill>
            <a:srgbClr val="BFD3D8"/>
          </a:solidFill>
          <a:ln/>
        </p:spPr>
      </p:sp>
      <p:sp>
        <p:nvSpPr>
          <p:cNvPr id="5" name="Shape 2"/>
          <p:cNvSpPr/>
          <p:nvPr/>
        </p:nvSpPr>
        <p:spPr>
          <a:xfrm>
            <a:off x="793790" y="3038237"/>
            <a:ext cx="6434614" cy="1899880"/>
          </a:xfrm>
          <a:prstGeom prst="roundRect">
            <a:avLst>
              <a:gd name="adj" fmla="val 307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2960727" y="3184684"/>
            <a:ext cx="2100739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Rentgenové zobrazení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940237" y="3528417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Vynikající zobrazení anatomických struktur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940237" y="3785354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Detekce zlomenin, cyst, hranic nádorů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940237" y="4042291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Omezené zobrazení funkce orgánů</a:t>
            </a:r>
            <a:endParaRPr lang="en-US" sz="1050" dirty="0"/>
          </a:p>
        </p:txBody>
      </p:sp>
      <p:sp>
        <p:nvSpPr>
          <p:cNvPr id="10" name="Text 7"/>
          <p:cNvSpPr/>
          <p:nvPr/>
        </p:nvSpPr>
        <p:spPr>
          <a:xfrm>
            <a:off x="940237" y="4299228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mrtvých i živých tkání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940237" y="4590931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Radiační zátěž: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srovnatelná s nukleární medicínou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7401997" y="4953357"/>
            <a:ext cx="6434614" cy="1899880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13" name="Text 10"/>
          <p:cNvSpPr/>
          <p:nvPr/>
        </p:nvSpPr>
        <p:spPr>
          <a:xfrm>
            <a:off x="9516785" y="5092184"/>
            <a:ext cx="2205038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Scintigrafické vyšetření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7548443" y="5435918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Méně detailní anatomické zobrazení</a:t>
            </a:r>
            <a:endParaRPr lang="en-US" sz="1050" dirty="0"/>
          </a:p>
        </p:txBody>
      </p:sp>
      <p:sp>
        <p:nvSpPr>
          <p:cNvPr id="15" name="Text 12"/>
          <p:cNvSpPr/>
          <p:nvPr/>
        </p:nvSpPr>
        <p:spPr>
          <a:xfrm>
            <a:off x="7548443" y="5692854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Excelentní zobrazení funkce orgánů</a:t>
            </a:r>
            <a:endParaRPr lang="en-US" sz="1050" dirty="0"/>
          </a:p>
        </p:txBody>
      </p:sp>
      <p:sp>
        <p:nvSpPr>
          <p:cNvPr id="16" name="Text 13"/>
          <p:cNvSpPr/>
          <p:nvPr/>
        </p:nvSpPr>
        <p:spPr>
          <a:xfrm>
            <a:off x="7548443" y="5949791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Detekce metabolických změn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7548443" y="6206728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Zobrazení pouze živé, metabolicky aktivní tkáně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7548443" y="6498431"/>
            <a:ext cx="6141720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Radiační zátěž: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srovnatelná s RTG vyšetřením</a:t>
            </a:r>
            <a:endParaRPr lang="en-US" sz="1050" dirty="0"/>
          </a:p>
        </p:txBody>
      </p:sp>
      <p:sp>
        <p:nvSpPr>
          <p:cNvPr id="19" name="Shape 16"/>
          <p:cNvSpPr/>
          <p:nvPr/>
        </p:nvSpPr>
        <p:spPr>
          <a:xfrm>
            <a:off x="793790" y="6994208"/>
            <a:ext cx="13042821" cy="576263"/>
          </a:xfrm>
          <a:prstGeom prst="roundRect">
            <a:avLst>
              <a:gd name="adj" fmla="val 10126"/>
            </a:avLst>
          </a:prstGeom>
          <a:solidFill>
            <a:srgbClr val="C6E4EB"/>
          </a:solidFill>
          <a:ln/>
        </p:spPr>
      </p:sp>
      <p:pic>
        <p:nvPicPr>
          <p:cNvPr id="2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617" y="7198519"/>
            <a:ext cx="173593" cy="138827"/>
          </a:xfrm>
          <a:prstGeom prst="rect">
            <a:avLst/>
          </a:prstGeom>
        </p:spPr>
      </p:pic>
      <p:sp>
        <p:nvSpPr>
          <p:cNvPr id="21" name="Text 17"/>
          <p:cNvSpPr/>
          <p:nvPr/>
        </p:nvSpPr>
        <p:spPr>
          <a:xfrm>
            <a:off x="1245037" y="7167682"/>
            <a:ext cx="12452747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Scintigrafie odhalí hypoxii, zánět, perfuzní poruchy, distribuci receptorů a intenzitu glykolýzy - funkční změny často předcházejí anatomickým změnám viditelným na RTG.</a:t>
            </a:r>
            <a:endParaRPr lang="en-US" sz="10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77002"/>
            <a:ext cx="4893945" cy="434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scintigrafických vyšetření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793790" y="1558290"/>
            <a:ext cx="2083951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Statická scintigrafie</a:t>
            </a:r>
            <a:endParaRPr lang="en-US" sz="16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974890"/>
            <a:ext cx="4446389" cy="232683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4457938"/>
            <a:ext cx="6351984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Pořízení </a:t>
            </a: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jednoho snímku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 určité době od aplikace radiofarmaka. Zobrazuje ustálenou distribuci látky v cílovém orgánu nebo tkáni.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793790" y="4999673"/>
            <a:ext cx="6351984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Využití: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Zobrazení anatomie a funkce orgánů, detekce ložiskových změn, stanovení velikosti a tvaru orgánů.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492246" y="1558290"/>
            <a:ext cx="2162651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Dynamická scintigrafie</a:t>
            </a:r>
            <a:endParaRPr lang="en-US" sz="16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2246" y="1974890"/>
            <a:ext cx="4446389" cy="444638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492246" y="6577489"/>
            <a:ext cx="6351984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Série snímků pořízených v </a:t>
            </a: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krátkých časových intervalech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Umožňuje sledování kinetiky radiofarmaka v reálném čase.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492246" y="7119223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Využití: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Hodnocení perfuze, clearance, funkce vývodných systémů, rychlosti metabolických procesů.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51272"/>
            <a:ext cx="6580823" cy="589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Pokročilé zobrazovací techniky</a:t>
            </a:r>
            <a:endParaRPr lang="en-US" sz="37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1523167"/>
            <a:ext cx="565547" cy="1143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547813" y="1711642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Planární scintigrafie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1547813" y="2119432"/>
            <a:ext cx="6802398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Základní technika snímající gama záření v jedné rovině, podobně jako klasický rentgenový snímek. Rychlá, dostupná, poskytuje celkový přehled.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563" y="3062168"/>
            <a:ext cx="565547" cy="114300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830586" y="3250644"/>
            <a:ext cx="3818811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SPECT (Single Photon Emission CT)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1830586" y="3658433"/>
            <a:ext cx="6519624" cy="8486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Rotační scintilační kamera pořizuje mnoho projekcí ze všech úhlů. Počítačové zpracování vytváří tomografické řezy tělem. Používá stejné gama zářiče jako planární scintigrafie. Pouze statická vyšetření.</a:t>
            </a:r>
            <a:endParaRPr lang="en-US" sz="14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9337" y="4884063"/>
            <a:ext cx="565547" cy="114300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13359" y="5072539"/>
            <a:ext cx="3952875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PET (Positron Emission Tomography)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2113359" y="5480328"/>
            <a:ext cx="6236851" cy="8486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 několik řádů citlivější než SPECT. Využívá pozitronové zářiče (11C, 13N, 15O, 18F). Umožňuje dynamická vyšetření s vysokým rozlišením. Vyžaduje cyklotron pro přípravu radiofarmak.</a:t>
            </a:r>
            <a:endParaRPr lang="en-US" sz="1450" dirty="0"/>
          </a:p>
        </p:txBody>
      </p:sp>
      <p:sp>
        <p:nvSpPr>
          <p:cNvPr id="13" name="Text 7"/>
          <p:cNvSpPr/>
          <p:nvPr/>
        </p:nvSpPr>
        <p:spPr>
          <a:xfrm>
            <a:off x="793790" y="6729532"/>
            <a:ext cx="7556421" cy="8486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SPECT poskytuje výborný poměr cena/výkon a je široce dostupná. PET nabízí nejvyšší citlivost a přesnost, ale je nákladnější a méně dostupná kvůli potřebě cyklotronu pro výrobu krátkodobých radiofarmak.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33362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0218" y="2765822"/>
            <a:ext cx="6342459" cy="5555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5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a pokyny pro pacienty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790218" y="3392448"/>
            <a:ext cx="3899178" cy="333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na PET vyšetření s FDG</a:t>
            </a:r>
            <a:endParaRPr lang="en-US" sz="2100" dirty="0"/>
          </a:p>
        </p:txBody>
      </p:sp>
      <p:sp>
        <p:nvSpPr>
          <p:cNvPr id="5" name="Shape 2"/>
          <p:cNvSpPr/>
          <p:nvPr/>
        </p:nvSpPr>
        <p:spPr>
          <a:xfrm>
            <a:off x="790218" y="3992523"/>
            <a:ext cx="400050" cy="400050"/>
          </a:xfrm>
          <a:prstGeom prst="roundRect">
            <a:avLst>
              <a:gd name="adj" fmla="val 1866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93" y="4025860"/>
            <a:ext cx="266700" cy="333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100" dirty="0"/>
          </a:p>
        </p:txBody>
      </p:sp>
      <p:sp>
        <p:nvSpPr>
          <p:cNvPr id="7" name="Text 4"/>
          <p:cNvSpPr/>
          <p:nvPr/>
        </p:nvSpPr>
        <p:spPr>
          <a:xfrm>
            <a:off x="1368028" y="4053602"/>
            <a:ext cx="2497693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Lačnění před vyšetřením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1368028" y="4438055"/>
            <a:ext cx="3624024" cy="799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Minimálně </a:t>
            </a: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6 hodin nalačno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žádný příjem potravy, zejména cukrů. Glukóza v krvi by konkurovala radioaktivní fluordeoxyglukóze.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5214223" y="3992523"/>
            <a:ext cx="400050" cy="400050"/>
          </a:xfrm>
          <a:prstGeom prst="roundRect">
            <a:avLst>
              <a:gd name="adj" fmla="val 1866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280898" y="4025860"/>
            <a:ext cx="266700" cy="333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100" dirty="0"/>
          </a:p>
        </p:txBody>
      </p:sp>
      <p:sp>
        <p:nvSpPr>
          <p:cNvPr id="11" name="Text 8"/>
          <p:cNvSpPr/>
          <p:nvPr/>
        </p:nvSpPr>
        <p:spPr>
          <a:xfrm>
            <a:off x="5792033" y="4053602"/>
            <a:ext cx="222254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Pitný režim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5792033" y="4438055"/>
            <a:ext cx="3624024" cy="799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Dostatečná hydratace před příchodem - hodně pít čistou vodu. </a:t>
            </a: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Vyloučit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mléko, cukr, kalorie, kávu.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9638228" y="3992523"/>
            <a:ext cx="400050" cy="400050"/>
          </a:xfrm>
          <a:prstGeom prst="roundRect">
            <a:avLst>
              <a:gd name="adj" fmla="val 1866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704903" y="4025860"/>
            <a:ext cx="266700" cy="333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2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100" dirty="0"/>
          </a:p>
        </p:txBody>
      </p:sp>
      <p:sp>
        <p:nvSpPr>
          <p:cNvPr id="15" name="Text 12"/>
          <p:cNvSpPr/>
          <p:nvPr/>
        </p:nvSpPr>
        <p:spPr>
          <a:xfrm>
            <a:off x="10216039" y="4053602"/>
            <a:ext cx="222254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Diabetici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10216039" y="4438055"/>
            <a:ext cx="3624024" cy="799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Individuální příprava - </a:t>
            </a: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konzultace s lékařem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nukleární medicíny je nezbytná pro úpravu medikace.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790218" y="5504498"/>
            <a:ext cx="5450919" cy="333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Obecné pokyny po scintigrafickém vyšetření</a:t>
            </a:r>
            <a:endParaRPr lang="en-US" sz="2100" dirty="0"/>
          </a:p>
        </p:txBody>
      </p:sp>
      <p:sp>
        <p:nvSpPr>
          <p:cNvPr id="18" name="Shape 15"/>
          <p:cNvSpPr/>
          <p:nvPr/>
        </p:nvSpPr>
        <p:spPr>
          <a:xfrm>
            <a:off x="790218" y="6104573"/>
            <a:ext cx="4231481" cy="1585436"/>
          </a:xfrm>
          <a:prstGeom prst="roundRect">
            <a:avLst>
              <a:gd name="adj" fmla="val 471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990838" y="6305193"/>
            <a:ext cx="222254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Pitný režim</a:t>
            </a:r>
            <a:endParaRPr lang="en-US" sz="1750" dirty="0"/>
          </a:p>
        </p:txBody>
      </p:sp>
      <p:sp>
        <p:nvSpPr>
          <p:cNvPr id="20" name="Text 17"/>
          <p:cNvSpPr/>
          <p:nvPr/>
        </p:nvSpPr>
        <p:spPr>
          <a:xfrm>
            <a:off x="990838" y="6689646"/>
            <a:ext cx="3830241" cy="799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Zvýšený příjem tekutin (2-3 litry) urychlí vyloučení radiofarmaka močí. Látka se vylučuje 2-3 dny.</a:t>
            </a:r>
            <a:endParaRPr lang="en-US" sz="1400" dirty="0"/>
          </a:p>
        </p:txBody>
      </p:sp>
      <p:sp>
        <p:nvSpPr>
          <p:cNvPr id="21" name="Shape 18"/>
          <p:cNvSpPr/>
          <p:nvPr/>
        </p:nvSpPr>
        <p:spPr>
          <a:xfrm>
            <a:off x="5199459" y="6104573"/>
            <a:ext cx="4231481" cy="1585436"/>
          </a:xfrm>
          <a:prstGeom prst="roundRect">
            <a:avLst>
              <a:gd name="adj" fmla="val 471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5400080" y="6305193"/>
            <a:ext cx="222254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Hygienické pomůcky</a:t>
            </a:r>
            <a:endParaRPr lang="en-US" sz="1750" dirty="0"/>
          </a:p>
        </p:txBody>
      </p:sp>
      <p:sp>
        <p:nvSpPr>
          <p:cNvPr id="23" name="Text 20"/>
          <p:cNvSpPr/>
          <p:nvPr/>
        </p:nvSpPr>
        <p:spPr>
          <a:xfrm>
            <a:off x="5400080" y="6689646"/>
            <a:ext cx="3830241" cy="799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Pleny, vložky, stomické pytlíky skladovat v igelitovém obalu 2-3 dny, teprve po 4 dnech běžně zlikvidovat.</a:t>
            </a:r>
            <a:endParaRPr lang="en-US" sz="1400" dirty="0"/>
          </a:p>
        </p:txBody>
      </p:sp>
      <p:sp>
        <p:nvSpPr>
          <p:cNvPr id="24" name="Shape 21"/>
          <p:cNvSpPr/>
          <p:nvPr/>
        </p:nvSpPr>
        <p:spPr>
          <a:xfrm>
            <a:off x="9608701" y="6104573"/>
            <a:ext cx="4231481" cy="1585436"/>
          </a:xfrm>
          <a:prstGeom prst="roundRect">
            <a:avLst>
              <a:gd name="adj" fmla="val 471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9809321" y="6305193"/>
            <a:ext cx="2222540" cy="277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Kojení</a:t>
            </a:r>
            <a:endParaRPr lang="en-US" sz="1750" dirty="0"/>
          </a:p>
        </p:txBody>
      </p:sp>
      <p:sp>
        <p:nvSpPr>
          <p:cNvPr id="26" name="Text 23"/>
          <p:cNvSpPr/>
          <p:nvPr/>
        </p:nvSpPr>
        <p:spPr>
          <a:xfrm>
            <a:off x="9809321" y="6689646"/>
            <a:ext cx="3830241" cy="799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Několik dní po vyšetření pouze odstřikovat mléko, dítěti podávat náhradní stravu do vymizení radioaktivity.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43451"/>
            <a:ext cx="8496895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Nukleární kardiologie: Vyšetření srdce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960364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Scintigrafie srdce představuje klíčovou diagnostickou metodu pro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ischemickou chorobu srdeční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Umožňuje hodnocení rizika komplikací, predikci prognózy, sledování efektu terapie a posouzení stavu po revaskularizačních výkonech.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2778919"/>
            <a:ext cx="4215289" cy="3162895"/>
          </a:xfrm>
          <a:prstGeom prst="roundRect">
            <a:avLst>
              <a:gd name="adj" fmla="val 263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99768" y="2984897"/>
            <a:ext cx="370105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1. Perfuzní scintigrafie myokardu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999768" y="3414117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A. Planární: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201Tl (thalium)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999768" y="3830836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B. SPECT: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99mTc komplexy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999768" y="4247555"/>
            <a:ext cx="380333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Dvoudenní protokol - první den zátěžové vyšetření, druhý den v klidu. Radioizotop se akumuluje v myokardu úměrně perfuzi. Zátěžové vyšetření odhalí ischemii dříve než EKG změny či bolest.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5207437" y="2778919"/>
            <a:ext cx="4215408" cy="3162895"/>
          </a:xfrm>
          <a:prstGeom prst="roundRect">
            <a:avLst>
              <a:gd name="adj" fmla="val 263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13415" y="2984897"/>
            <a:ext cx="3803452" cy="6203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2. Radionuklidová ventrikulografie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5413415" y="3724275"/>
            <a:ext cx="3803452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99mTc značené erytrocyty umožňují měření objemu krve v levé komoře podle intenzity záření. Hodnocení ejekční frakce a kinetiky stěn.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>
            <a:off x="9621203" y="2778919"/>
            <a:ext cx="4215289" cy="3162895"/>
          </a:xfrm>
          <a:prstGeom prst="roundRect">
            <a:avLst>
              <a:gd name="adj" fmla="val 2636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9827181" y="2984897"/>
            <a:ext cx="252305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3. PET vyšetření srdce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9827181" y="3414117"/>
            <a:ext cx="380333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18F-fluorodeoxyglukóza nebo značené aminokyseliny. Hodnotí viabilitu (životaschopnost) myokardu před plánovaným revaskularizačním výkonem (bypass).</a:t>
            </a:r>
            <a:endParaRPr lang="en-US" sz="1550" dirty="0"/>
          </a:p>
        </p:txBody>
      </p:sp>
      <p:sp>
        <p:nvSpPr>
          <p:cNvPr id="15" name="Shape 13"/>
          <p:cNvSpPr/>
          <p:nvPr/>
        </p:nvSpPr>
        <p:spPr>
          <a:xfrm>
            <a:off x="793790" y="6165056"/>
            <a:ext cx="13042821" cy="1120973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6452711"/>
            <a:ext cx="248007" cy="198358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1438513" y="6412944"/>
            <a:ext cx="1219973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Příprava na perfuzní scintigrafii: nalačno (max. lehká snídaně), vysazení nitrátů 24 hodin, betablokátorů 48 hodin před vyšetřením. Přerušení kardiotonik a diuretik dle ordinace lékaře.</a:t>
            </a:r>
            <a:endParaRPr lang="en-US" sz="15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666" y="521613"/>
            <a:ext cx="5675233" cy="3852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plic, mozku a zažívacího traktu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758666" y="1215033"/>
            <a:ext cx="2971443" cy="2311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Ventilačně-perfuzní scintigrafie plic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666" y="1584841"/>
            <a:ext cx="4163973" cy="301990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58666" y="4743450"/>
            <a:ext cx="6406158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Kombinované vyšetření - 133Xe pro ventilaci (inhalace), 99mTc-makroagregát albuminu pro perfuzi (i.v.).</a:t>
            </a:r>
            <a:endParaRPr lang="en-US" sz="950" dirty="0"/>
          </a:p>
        </p:txBody>
      </p:sp>
      <p:sp>
        <p:nvSpPr>
          <p:cNvPr id="6" name="Text 3"/>
          <p:cNvSpPr/>
          <p:nvPr/>
        </p:nvSpPr>
        <p:spPr>
          <a:xfrm>
            <a:off x="758666" y="5039439"/>
            <a:ext cx="6406158" cy="3700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Hlavní indikace: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Podezření na </a:t>
            </a: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plicní embolii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Normální ventilační scintigram při defektu v perfuzním obraze svědčí pro embolizaci.</a:t>
            </a:r>
            <a:endParaRPr lang="en-US" sz="950" dirty="0"/>
          </a:p>
        </p:txBody>
      </p:sp>
      <p:sp>
        <p:nvSpPr>
          <p:cNvPr id="7" name="Text 4"/>
          <p:cNvSpPr/>
          <p:nvPr/>
        </p:nvSpPr>
        <p:spPr>
          <a:xfrm>
            <a:off x="758666" y="5520452"/>
            <a:ext cx="6406158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Nevyžaduje speciální přípravu ani péči po vyšetření.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7473196" y="1215033"/>
            <a:ext cx="2706648" cy="2311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mozku (SPECT, PET)</a:t>
            </a:r>
            <a:endParaRPr lang="en-US" sz="14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3196" y="1584841"/>
            <a:ext cx="4163973" cy="234219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473196" y="4065746"/>
            <a:ext cx="6406158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Hodnocení: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7473196" y="4361736"/>
            <a:ext cx="6406158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Font typeface="+mj-lt"/>
              <a:buAutoNum type="arabicPeriod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Regionální průtok krve mozkem</a:t>
            </a:r>
            <a:endParaRPr lang="en-US" sz="950" dirty="0"/>
          </a:p>
        </p:txBody>
      </p:sp>
      <p:sp>
        <p:nvSpPr>
          <p:cNvPr id="12" name="Text 8"/>
          <p:cNvSpPr/>
          <p:nvPr/>
        </p:nvSpPr>
        <p:spPr>
          <a:xfrm>
            <a:off x="7473196" y="4589859"/>
            <a:ext cx="6406158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Font typeface="+mj-lt"/>
              <a:buAutoNum type="arabicPeriod" startAt="2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Regionální metabolismus</a:t>
            </a:r>
            <a:endParaRPr lang="en-US" sz="950" dirty="0"/>
          </a:p>
        </p:txBody>
      </p:sp>
      <p:sp>
        <p:nvSpPr>
          <p:cNvPr id="13" name="Text 9"/>
          <p:cNvSpPr/>
          <p:nvPr/>
        </p:nvSpPr>
        <p:spPr>
          <a:xfrm>
            <a:off x="7473196" y="4817983"/>
            <a:ext cx="6406158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Font typeface="+mj-lt"/>
              <a:buAutoNum type="arabicPeriod" startAt="3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Distribuce a hustota receptorů</a:t>
            </a:r>
            <a:endParaRPr lang="en-US" sz="950" dirty="0"/>
          </a:p>
        </p:txBody>
      </p:sp>
      <p:sp>
        <p:nvSpPr>
          <p:cNvPr id="14" name="Text 10"/>
          <p:cNvSpPr/>
          <p:nvPr/>
        </p:nvSpPr>
        <p:spPr>
          <a:xfrm>
            <a:off x="7473196" y="5113973"/>
            <a:ext cx="6406158" cy="3700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Indikace: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Ischemie, lokalizace epileptického ložiska, traumatické poškození, diferenciální diagnostika demencí (Alzheimerova vs. vaskulární).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7473196" y="5594985"/>
            <a:ext cx="6406158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použití 99mTc: perorální podání chlorigenu, zajištění žilního vstupu.</a:t>
            </a:r>
            <a:endParaRPr lang="en-US" sz="950" dirty="0"/>
          </a:p>
        </p:txBody>
      </p:sp>
      <p:sp>
        <p:nvSpPr>
          <p:cNvPr id="16" name="Text 12"/>
          <p:cNvSpPr/>
          <p:nvPr/>
        </p:nvSpPr>
        <p:spPr>
          <a:xfrm>
            <a:off x="758666" y="6075878"/>
            <a:ext cx="3189446" cy="2311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gastrointestinálního traktu</a:t>
            </a:r>
            <a:endParaRPr lang="en-US" sz="145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666" y="6557427"/>
            <a:ext cx="61555" cy="61555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943451" y="6491883"/>
            <a:ext cx="1541145" cy="1925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Detekce zánětu</a:t>
            </a:r>
            <a:endParaRPr lang="en-US" sz="1200" dirty="0"/>
          </a:p>
        </p:txBody>
      </p:sp>
      <p:sp>
        <p:nvSpPr>
          <p:cNvPr id="19" name="Text 14"/>
          <p:cNvSpPr/>
          <p:nvPr/>
        </p:nvSpPr>
        <p:spPr>
          <a:xfrm>
            <a:off x="943451" y="6758345"/>
            <a:ext cx="6294715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Značené leukocyty pro průkaz zánětlivých procesů v břišní dutině</a:t>
            </a:r>
            <a:endParaRPr lang="en-US" sz="950" dirty="0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2233" y="6557427"/>
            <a:ext cx="61555" cy="61555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7577018" y="6491883"/>
            <a:ext cx="1541145" cy="1925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Lokalizace krvácení</a:t>
            </a:r>
            <a:endParaRPr lang="en-US" sz="1200" dirty="0"/>
          </a:p>
        </p:txBody>
      </p:sp>
      <p:sp>
        <p:nvSpPr>
          <p:cNvPr id="22" name="Text 16"/>
          <p:cNvSpPr/>
          <p:nvPr/>
        </p:nvSpPr>
        <p:spPr>
          <a:xfrm>
            <a:off x="7577018" y="6758345"/>
            <a:ext cx="6294715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Značené erytrocyty k přibližné lokalizaci zdroje krvácení v GIT</a:t>
            </a:r>
            <a:endParaRPr lang="en-US" sz="95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666" y="7255490"/>
            <a:ext cx="61555" cy="61555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943451" y="7189946"/>
            <a:ext cx="1576983" cy="1925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Funkční vyšetření jícnu</a:t>
            </a:r>
            <a:endParaRPr lang="en-US" sz="1200" dirty="0"/>
          </a:p>
        </p:txBody>
      </p:sp>
      <p:sp>
        <p:nvSpPr>
          <p:cNvPr id="25" name="Text 18"/>
          <p:cNvSpPr/>
          <p:nvPr/>
        </p:nvSpPr>
        <p:spPr>
          <a:xfrm>
            <a:off x="943451" y="7456408"/>
            <a:ext cx="6294715" cy="185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Dynamická scintigrafie pro sledování gastroezofageálního refluxu (nalačno)</a:t>
            </a:r>
            <a:endParaRPr lang="en-US" sz="950" dirty="0"/>
          </a:p>
        </p:txBody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2233" y="7255490"/>
            <a:ext cx="61555" cy="61555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7577018" y="7189946"/>
            <a:ext cx="1541145" cy="1925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jater</a:t>
            </a:r>
            <a:endParaRPr lang="en-US" sz="1200" dirty="0"/>
          </a:p>
        </p:txBody>
      </p:sp>
      <p:sp>
        <p:nvSpPr>
          <p:cNvPr id="28" name="Text 20"/>
          <p:cNvSpPr/>
          <p:nvPr/>
        </p:nvSpPr>
        <p:spPr>
          <a:xfrm>
            <a:off x="7577018" y="7456408"/>
            <a:ext cx="6294715" cy="3700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198Au nebo 99mTc koloid i.v. - akumulace v játrech, slezině, kostní dřeni. Určení velikosti, tvaru, ložiskových (cysty, tumory, abscesy) i difuzních procesů (cirhóza)</a:t>
            </a:r>
            <a:endParaRPr lang="en-US" sz="9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63535"/>
            <a:ext cx="495490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ledvin a skeletu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1223129"/>
            <a:ext cx="23816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ledvin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793790" y="1917621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Statická scintigrafie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2324338"/>
            <a:ext cx="6327815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Zobrazení velikosti a tvaru ledvin, detekce morfologických změn.</a:t>
            </a:r>
            <a:endParaRPr lang="en-US" sz="1250" dirty="0"/>
          </a:p>
        </p:txBody>
      </p:sp>
      <p:sp>
        <p:nvSpPr>
          <p:cNvPr id="6" name="Text 4"/>
          <p:cNvSpPr/>
          <p:nvPr/>
        </p:nvSpPr>
        <p:spPr>
          <a:xfrm>
            <a:off x="793790" y="2721293"/>
            <a:ext cx="2060019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Dynamická scintigrafie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3128010"/>
            <a:ext cx="6327815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Sledování kinetiky radiofarmaka v ledvinách a vývodných cestách po i.v. aplikaci.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793790" y="3509129"/>
            <a:ext cx="6327815" cy="714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Indikace: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Hodnocení funkce ledvin a vývodných systémů, anatomické vady, nádory, únik moči, obstrukce, kontrola po infekci či úrazu. </a:t>
            </a:r>
            <a:r>
              <a:rPr lang="en-US" sz="12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Výhoda: separátní hodnocení každé ledviny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(na rozdíl od laboratorních metod).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7516416" y="1901785"/>
            <a:ext cx="6327815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b="1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Příprava pacienta: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7516416" y="2282904"/>
            <a:ext cx="6327815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 vyšetřením vypít alespoň 0,5 litru tekutin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7516416" y="2576632"/>
            <a:ext cx="6327815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 vyšetření 2-3 litry tekutin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7516416" y="2870359"/>
            <a:ext cx="6327815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Pleny, vložky, pytlíky na moč skladovat několik dní, pak likvidovat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793790" y="4604861"/>
            <a:ext cx="23816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skeletu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793790" y="5140643"/>
            <a:ext cx="13042821" cy="476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Planární zobrazení, SPECT nebo celotělové vyšetření. Radiofarmakum 99mTc-methylendifosfonát (i.v.) se akumuluje v místech s vysokou osteoblastickou aktivitou - tvorba nové kosti (nádor, metastázy, hojení zlomeniny).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793790" y="5795724"/>
            <a:ext cx="4241721" cy="1770340"/>
          </a:xfrm>
          <a:prstGeom prst="roundRect">
            <a:avLst>
              <a:gd name="adj" fmla="val 6198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30" y="5795724"/>
            <a:ext cx="91440" cy="1770340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1043940" y="5977295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</a:t>
            </a:r>
            <a:endParaRPr lang="en-US" sz="1550" dirty="0"/>
          </a:p>
        </p:txBody>
      </p:sp>
      <p:sp>
        <p:nvSpPr>
          <p:cNvPr id="18" name="Text 15"/>
          <p:cNvSpPr/>
          <p:nvPr/>
        </p:nvSpPr>
        <p:spPr>
          <a:xfrm>
            <a:off x="1043940" y="6320552"/>
            <a:ext cx="3810000" cy="476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Nádorová onemocnění skeletu (primární i metastázy)</a:t>
            </a:r>
            <a:endParaRPr lang="en-US" sz="1250" dirty="0"/>
          </a:p>
        </p:txBody>
      </p:sp>
      <p:sp>
        <p:nvSpPr>
          <p:cNvPr id="19" name="Text 16"/>
          <p:cNvSpPr/>
          <p:nvPr/>
        </p:nvSpPr>
        <p:spPr>
          <a:xfrm>
            <a:off x="1043940" y="6852523"/>
            <a:ext cx="381000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Skryté zlomeniny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1043940" y="7146250"/>
            <a:ext cx="381000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Osteomyelitida a další infekce kostí</a:t>
            </a:r>
            <a:endParaRPr lang="en-US" sz="1250" dirty="0"/>
          </a:p>
        </p:txBody>
      </p:sp>
      <p:sp>
        <p:nvSpPr>
          <p:cNvPr id="21" name="Shape 18"/>
          <p:cNvSpPr/>
          <p:nvPr/>
        </p:nvSpPr>
        <p:spPr>
          <a:xfrm>
            <a:off x="5194221" y="5795724"/>
            <a:ext cx="4241840" cy="1770340"/>
          </a:xfrm>
          <a:prstGeom prst="roundRect">
            <a:avLst>
              <a:gd name="adj" fmla="val 6198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2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1361" y="5795724"/>
            <a:ext cx="91440" cy="1770340"/>
          </a:xfrm>
          <a:prstGeom prst="rect">
            <a:avLst/>
          </a:prstGeom>
        </p:spPr>
      </p:pic>
      <p:sp>
        <p:nvSpPr>
          <p:cNvPr id="23" name="Text 19"/>
          <p:cNvSpPr/>
          <p:nvPr/>
        </p:nvSpPr>
        <p:spPr>
          <a:xfrm>
            <a:off x="5444371" y="5977295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</a:t>
            </a:r>
            <a:endParaRPr lang="en-US" sz="1550" dirty="0"/>
          </a:p>
        </p:txBody>
      </p:sp>
      <p:sp>
        <p:nvSpPr>
          <p:cNvPr id="24" name="Text 20"/>
          <p:cNvSpPr/>
          <p:nvPr/>
        </p:nvSpPr>
        <p:spPr>
          <a:xfrm>
            <a:off x="5444371" y="6320552"/>
            <a:ext cx="3810119" cy="476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strava a pitný režim. Před vyšetřením odložit kovové předměty, vyprázdnit močový měchýř.</a:t>
            </a:r>
            <a:endParaRPr lang="en-US" sz="1250" dirty="0"/>
          </a:p>
        </p:txBody>
      </p:sp>
      <p:sp>
        <p:nvSpPr>
          <p:cNvPr id="25" name="Shape 21"/>
          <p:cNvSpPr/>
          <p:nvPr/>
        </p:nvSpPr>
        <p:spPr>
          <a:xfrm>
            <a:off x="9594771" y="5795724"/>
            <a:ext cx="4241721" cy="1770340"/>
          </a:xfrm>
          <a:prstGeom prst="roundRect">
            <a:avLst>
              <a:gd name="adj" fmla="val 6198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2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1911" y="5795724"/>
            <a:ext cx="91440" cy="1770340"/>
          </a:xfrm>
          <a:prstGeom prst="rect">
            <a:avLst/>
          </a:prstGeom>
        </p:spPr>
      </p:pic>
      <p:sp>
        <p:nvSpPr>
          <p:cNvPr id="27" name="Text 22"/>
          <p:cNvSpPr/>
          <p:nvPr/>
        </p:nvSpPr>
        <p:spPr>
          <a:xfrm>
            <a:off x="9844921" y="5977295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Výhody a limity</a:t>
            </a:r>
            <a:endParaRPr lang="en-US" sz="1550" dirty="0"/>
          </a:p>
        </p:txBody>
      </p:sp>
      <p:sp>
        <p:nvSpPr>
          <p:cNvPr id="28" name="Text 23"/>
          <p:cNvSpPr/>
          <p:nvPr/>
        </p:nvSpPr>
        <p:spPr>
          <a:xfrm>
            <a:off x="9844921" y="6320552"/>
            <a:ext cx="3810000" cy="7147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Výhoda: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Zobrazí proces o několik měsíců dříve než RTG. </a:t>
            </a: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Nevýhoda: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Nízká specificita - nerozliší hojící se zlomeninu od tumoru.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55094"/>
            <a:ext cx="8433792" cy="465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štítné žlázy a onkologická diagnostika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793790" y="1279803"/>
            <a:ext cx="2346960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Scintigrafie štítné žlázy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1782008"/>
            <a:ext cx="13042821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Zobrazení funkční tkáně štítné žlázy pomocí 99mTc-pertechnátu (i.v.), který se akumuluje v buňkách podobně jako jód.</a:t>
            </a:r>
            <a:endParaRPr lang="en-US" sz="11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2206109"/>
            <a:ext cx="148828" cy="148828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2410301"/>
            <a:ext cx="4248388" cy="1524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93790" y="251519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Hodnocení uzlů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793790" y="2837021"/>
            <a:ext cx="4248388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Zhodnocení uzlů nalezených ultrazvukem - funkční ("teplé") vs. nefunkční ("studené") uzly</a:t>
            </a:r>
            <a:endParaRPr lang="en-US" sz="11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91006" y="2206109"/>
            <a:ext cx="148828" cy="148828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1006" y="2425184"/>
            <a:ext cx="4248388" cy="1524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191006" y="251519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Detekce reziduí</a:t>
            </a:r>
            <a:endParaRPr lang="en-US" sz="1450" dirty="0"/>
          </a:p>
        </p:txBody>
      </p:sp>
      <p:sp>
        <p:nvSpPr>
          <p:cNvPr id="12" name="Text 6"/>
          <p:cNvSpPr/>
          <p:nvPr/>
        </p:nvSpPr>
        <p:spPr>
          <a:xfrm>
            <a:off x="5191006" y="2837021"/>
            <a:ext cx="4248388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Hledání zbytků tkáně po thyreoidektomii, retrosternální struma</a:t>
            </a:r>
            <a:endParaRPr lang="en-US" sz="11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88222" y="2206109"/>
            <a:ext cx="148828" cy="148828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8222" y="2425184"/>
            <a:ext cx="4248388" cy="15240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9588222" y="251519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Průkaz metastáz</a:t>
            </a:r>
            <a:endParaRPr lang="en-US" sz="1450" dirty="0"/>
          </a:p>
        </p:txBody>
      </p:sp>
      <p:sp>
        <p:nvSpPr>
          <p:cNvPr id="16" name="Text 8"/>
          <p:cNvSpPr/>
          <p:nvPr/>
        </p:nvSpPr>
        <p:spPr>
          <a:xfrm>
            <a:off x="9588222" y="2837021"/>
            <a:ext cx="4248388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Detekce vzdálených metastáz karcinomu štítné žlázy</a:t>
            </a:r>
            <a:endParaRPr lang="en-US" sz="1150" dirty="0"/>
          </a:p>
        </p:txBody>
      </p:sp>
      <p:sp>
        <p:nvSpPr>
          <p:cNvPr id="17" name="Shape 9"/>
          <p:cNvSpPr/>
          <p:nvPr/>
        </p:nvSpPr>
        <p:spPr>
          <a:xfrm>
            <a:off x="793790" y="3547586"/>
            <a:ext cx="13042821" cy="617577"/>
          </a:xfrm>
          <a:prstGeom prst="roundRect">
            <a:avLst>
              <a:gd name="adj" fmla="val 10123"/>
            </a:avLst>
          </a:prstGeom>
          <a:solidFill>
            <a:srgbClr val="C6E4EB"/>
          </a:solidFill>
          <a:ln/>
        </p:spPr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2618" y="3763328"/>
            <a:ext cx="185976" cy="148828"/>
          </a:xfrm>
          <a:prstGeom prst="rect">
            <a:avLst/>
          </a:prstGeom>
        </p:spPr>
      </p:pic>
      <p:sp>
        <p:nvSpPr>
          <p:cNvPr id="19" name="Text 10"/>
          <p:cNvSpPr/>
          <p:nvPr/>
        </p:nvSpPr>
        <p:spPr>
          <a:xfrm>
            <a:off x="1277422" y="3748445"/>
            <a:ext cx="12410361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Příprava: Vysadit hormony štítné žlázy 3-4 týdny před vyšetřením. Neprovádět několik týdnů po aplikaci jodové kontrastní látky. Vyvarovat se léků s jodem a jodové dezinfekce.</a:t>
            </a:r>
            <a:endParaRPr lang="en-US" sz="1150" dirty="0"/>
          </a:p>
        </p:txBody>
      </p:sp>
      <p:sp>
        <p:nvSpPr>
          <p:cNvPr id="20" name="Text 11"/>
          <p:cNvSpPr/>
          <p:nvPr/>
        </p:nvSpPr>
        <p:spPr>
          <a:xfrm>
            <a:off x="793790" y="4403288"/>
            <a:ext cx="2493407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Onkologická diagnostika</a:t>
            </a:r>
            <a:endParaRPr lang="en-US" sz="1750" dirty="0"/>
          </a:p>
        </p:txBody>
      </p:sp>
      <p:sp>
        <p:nvSpPr>
          <p:cNvPr id="21" name="Text 12"/>
          <p:cNvSpPr/>
          <p:nvPr/>
        </p:nvSpPr>
        <p:spPr>
          <a:xfrm>
            <a:off x="793790" y="4905494"/>
            <a:ext cx="13042821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Scintigrafie využívá </a:t>
            </a:r>
            <a:r>
              <a:rPr lang="en-US" sz="11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změněný metabolismus nádorových buněk</a:t>
            </a: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 jejich detekci a charakterizaci:</a:t>
            </a:r>
            <a:endParaRPr lang="en-US" sz="1150" dirty="0"/>
          </a:p>
        </p:txBody>
      </p:sp>
      <p:pic>
        <p:nvPicPr>
          <p:cNvPr id="22" name="Image 7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93790" y="5281255"/>
            <a:ext cx="372070" cy="372070"/>
          </a:xfrm>
          <a:prstGeom prst="rect">
            <a:avLst/>
          </a:prstGeom>
        </p:spPr>
      </p:pic>
      <p:sp>
        <p:nvSpPr>
          <p:cNvPr id="23" name="Text 13"/>
          <p:cNvSpPr/>
          <p:nvPr/>
        </p:nvSpPr>
        <p:spPr>
          <a:xfrm>
            <a:off x="1351836" y="5384483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Fosfátové komplexy</a:t>
            </a:r>
            <a:endParaRPr lang="en-US" sz="1450" dirty="0"/>
          </a:p>
        </p:txBody>
      </p:sp>
      <p:sp>
        <p:nvSpPr>
          <p:cNvPr id="24" name="Text 14"/>
          <p:cNvSpPr/>
          <p:nvPr/>
        </p:nvSpPr>
        <p:spPr>
          <a:xfrm>
            <a:off x="1351836" y="5706308"/>
            <a:ext cx="5870377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Kostní scintigrafie pro detekci primárních nádorů a metastáz skeletu</a:t>
            </a:r>
            <a:endParaRPr lang="en-US" sz="1150" dirty="0"/>
          </a:p>
        </p:txBody>
      </p:sp>
      <p:pic>
        <p:nvPicPr>
          <p:cNvPr id="25" name="Image 8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408188" y="5281255"/>
            <a:ext cx="372070" cy="372070"/>
          </a:xfrm>
          <a:prstGeom prst="rect">
            <a:avLst/>
          </a:prstGeom>
        </p:spPr>
      </p:pic>
      <p:sp>
        <p:nvSpPr>
          <p:cNvPr id="26" name="Text 15"/>
          <p:cNvSpPr/>
          <p:nvPr/>
        </p:nvSpPr>
        <p:spPr>
          <a:xfrm>
            <a:off x="7966234" y="5384483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FDG-PET</a:t>
            </a:r>
            <a:endParaRPr lang="en-US" sz="1450" dirty="0"/>
          </a:p>
        </p:txBody>
      </p:sp>
      <p:sp>
        <p:nvSpPr>
          <p:cNvPr id="27" name="Text 16"/>
          <p:cNvSpPr/>
          <p:nvPr/>
        </p:nvSpPr>
        <p:spPr>
          <a:xfrm>
            <a:off x="7966234" y="5706308"/>
            <a:ext cx="5870377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18F-fluorodeoxyglukóza - nádory mají zvýšený metabolismus a více vychytávají glukózu</a:t>
            </a:r>
            <a:endParaRPr lang="en-US" sz="1150" dirty="0"/>
          </a:p>
        </p:txBody>
      </p:sp>
      <p:pic>
        <p:nvPicPr>
          <p:cNvPr id="28" name="Image 9" descr="preencoded.png"/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93790" y="6212324"/>
            <a:ext cx="372070" cy="372070"/>
          </a:xfrm>
          <a:prstGeom prst="rect">
            <a:avLst/>
          </a:prstGeom>
        </p:spPr>
      </p:pic>
      <p:sp>
        <p:nvSpPr>
          <p:cNvPr id="29" name="Text 17"/>
          <p:cNvSpPr/>
          <p:nvPr/>
        </p:nvSpPr>
        <p:spPr>
          <a:xfrm>
            <a:off x="1351836" y="6315551"/>
            <a:ext cx="1977152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Značené aminokyseliny</a:t>
            </a:r>
            <a:endParaRPr lang="en-US" sz="1450" dirty="0"/>
          </a:p>
        </p:txBody>
      </p:sp>
      <p:sp>
        <p:nvSpPr>
          <p:cNvPr id="30" name="Text 18"/>
          <p:cNvSpPr/>
          <p:nvPr/>
        </p:nvSpPr>
        <p:spPr>
          <a:xfrm>
            <a:off x="1351836" y="6637377"/>
            <a:ext cx="5870377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PET s aminokyselinami - nádory produkují více bílkovin</a:t>
            </a:r>
            <a:endParaRPr lang="en-US" sz="1150" dirty="0"/>
          </a:p>
        </p:txBody>
      </p:sp>
      <p:pic>
        <p:nvPicPr>
          <p:cNvPr id="31" name="Image 10" descr="preencoded.png"/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408188" y="6212324"/>
            <a:ext cx="372070" cy="372070"/>
          </a:xfrm>
          <a:prstGeom prst="rect">
            <a:avLst/>
          </a:prstGeom>
        </p:spPr>
      </p:pic>
      <p:sp>
        <p:nvSpPr>
          <p:cNvPr id="32" name="Text 19"/>
          <p:cNvSpPr/>
          <p:nvPr/>
        </p:nvSpPr>
        <p:spPr>
          <a:xfrm>
            <a:off x="7966234" y="6315551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Galiový scan</a:t>
            </a:r>
            <a:endParaRPr lang="en-US" sz="1450" dirty="0"/>
          </a:p>
        </p:txBody>
      </p:sp>
      <p:sp>
        <p:nvSpPr>
          <p:cNvPr id="33" name="Text 20"/>
          <p:cNvSpPr/>
          <p:nvPr/>
        </p:nvSpPr>
        <p:spPr>
          <a:xfrm>
            <a:off x="7966234" y="6637377"/>
            <a:ext cx="5870377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67Ga-citrát - nejcennější pro lymfomy. Určí rozsah, stupeň malignity, relaps, progresi, odliší reziduální nádor od jizvy</a:t>
            </a:r>
            <a:endParaRPr lang="en-US" sz="1150" dirty="0"/>
          </a:p>
        </p:txBody>
      </p:sp>
      <p:sp>
        <p:nvSpPr>
          <p:cNvPr id="34" name="Text 21"/>
          <p:cNvSpPr/>
          <p:nvPr/>
        </p:nvSpPr>
        <p:spPr>
          <a:xfrm>
            <a:off x="793790" y="7251263"/>
            <a:ext cx="13042821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b="1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Důležité:</a:t>
            </a: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Den před vyšetřením galiem nutné projímadlo (Fenolax, Guttalax) pro kvalitní zobrazení břišní oblasti.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06743"/>
            <a:ext cx="9602153" cy="5581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5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Shrnutí: Více než 100 diagnostických možností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793790" y="1522095"/>
            <a:ext cx="13042821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Radionuklidové zobrazovací metody představují </a:t>
            </a: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neinvazivní a velmi bezpečný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způsob diagnostiky s širokým spektrem využití v klinické praxi. Na rozdíl od anatomických zobrazovacích metod poskytují scintigrafie a PET jedinečné informace o </a:t>
            </a:r>
            <a:r>
              <a:rPr lang="en-US" sz="140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funkčních a metabolických procesech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 organismu.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793790" y="2348032"/>
            <a:ext cx="4198739" cy="589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600"/>
              </a:lnSpc>
              <a:buNone/>
            </a:pPr>
            <a:r>
              <a:rPr lang="en-US" sz="4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100+</a:t>
            </a:r>
            <a:endParaRPr lang="en-US" sz="4600" dirty="0"/>
          </a:p>
        </p:txBody>
      </p:sp>
      <p:sp>
        <p:nvSpPr>
          <p:cNvPr id="5" name="Text 3"/>
          <p:cNvSpPr/>
          <p:nvPr/>
        </p:nvSpPr>
        <p:spPr>
          <a:xfrm>
            <a:off x="1776770" y="316063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Typů vyšetření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3546753"/>
            <a:ext cx="419873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Více než 100 různých diagnostických protokolů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5215771" y="2348032"/>
            <a:ext cx="4198739" cy="589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600"/>
              </a:lnSpc>
              <a:buNone/>
            </a:pPr>
            <a:r>
              <a:rPr lang="en-US" sz="4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4600" dirty="0"/>
          </a:p>
        </p:txBody>
      </p:sp>
      <p:sp>
        <p:nvSpPr>
          <p:cNvPr id="8" name="Text 6"/>
          <p:cNvSpPr/>
          <p:nvPr/>
        </p:nvSpPr>
        <p:spPr>
          <a:xfrm>
            <a:off x="6198751" y="316063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Hlavní oblasti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5215771" y="3546753"/>
            <a:ext cx="419873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Kardiologie, neurologie, onkologie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9637752" y="2348032"/>
            <a:ext cx="4198858" cy="589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600"/>
              </a:lnSpc>
              <a:buNone/>
            </a:pPr>
            <a:r>
              <a:rPr lang="en-US" sz="4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6h</a:t>
            </a:r>
            <a:endParaRPr lang="en-US" sz="4600" dirty="0"/>
          </a:p>
        </p:txBody>
      </p:sp>
      <p:sp>
        <p:nvSpPr>
          <p:cNvPr id="11" name="Text 9"/>
          <p:cNvSpPr/>
          <p:nvPr/>
        </p:nvSpPr>
        <p:spPr>
          <a:xfrm>
            <a:off x="10620732" y="316063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Poločas 99mTc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9637752" y="3546753"/>
            <a:ext cx="419885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 60 hodin téměř žádná aktivita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793790" y="4082534"/>
            <a:ext cx="2895719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Klíčové výhody metody</a:t>
            </a:r>
            <a:endParaRPr lang="en-US" sz="2100" dirty="0"/>
          </a:p>
        </p:txBody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0703" y="4690765"/>
            <a:ext cx="267891" cy="267891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1374219" y="468522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Časná detekce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1374219" y="5071348"/>
            <a:ext cx="5829300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Funkční změny předcházejí anatomickým - diagnostika o měsíce dříve než RTG</a:t>
            </a:r>
            <a:endParaRPr lang="en-US" sz="1400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93675" y="4690765"/>
            <a:ext cx="267891" cy="267891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8007191" y="468522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Minimální zátěž</a:t>
            </a:r>
            <a:endParaRPr lang="en-US" sz="1750" dirty="0"/>
          </a:p>
        </p:txBody>
      </p:sp>
      <p:sp>
        <p:nvSpPr>
          <p:cNvPr id="19" name="Text 15"/>
          <p:cNvSpPr/>
          <p:nvPr/>
        </p:nvSpPr>
        <p:spPr>
          <a:xfrm>
            <a:off x="8007191" y="5071348"/>
            <a:ext cx="582941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Srovnatelná radiační zátěž s běžným RTG vyšetřením, krátkodobé radionuklidy</a:t>
            </a:r>
            <a:endParaRPr lang="en-US" sz="1400" dirty="0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0703" y="5969853"/>
            <a:ext cx="267891" cy="267891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1374219" y="5964317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Funkční informace</a:t>
            </a:r>
            <a:endParaRPr lang="en-US" sz="1750" dirty="0"/>
          </a:p>
        </p:txBody>
      </p:sp>
      <p:sp>
        <p:nvSpPr>
          <p:cNvPr id="22" name="Text 17"/>
          <p:cNvSpPr/>
          <p:nvPr/>
        </p:nvSpPr>
        <p:spPr>
          <a:xfrm>
            <a:off x="1374219" y="6350437"/>
            <a:ext cx="5829300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Zobrazení metabolismu, perfuze, viability tkání - informace nedostupné jinými metodami</a:t>
            </a:r>
            <a:endParaRPr lang="en-US" sz="1400" dirty="0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93675" y="5969853"/>
            <a:ext cx="267891" cy="267891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8007191" y="5964317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Široká dostupnost</a:t>
            </a:r>
            <a:endParaRPr lang="en-US" sz="1750" dirty="0"/>
          </a:p>
        </p:txBody>
      </p:sp>
      <p:sp>
        <p:nvSpPr>
          <p:cNvPr id="25" name="Text 19"/>
          <p:cNvSpPr/>
          <p:nvPr/>
        </p:nvSpPr>
        <p:spPr>
          <a:xfrm>
            <a:off x="8007191" y="6350437"/>
            <a:ext cx="582941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Planární scintigrafie a SPECT široce dostupné, PET v specializovaných centrech</a:t>
            </a:r>
            <a:endParaRPr lang="en-US" sz="1400" dirty="0"/>
          </a:p>
        </p:txBody>
      </p:sp>
      <p:sp>
        <p:nvSpPr>
          <p:cNvPr id="26" name="Text 20"/>
          <p:cNvSpPr/>
          <p:nvPr/>
        </p:nvSpPr>
        <p:spPr>
          <a:xfrm>
            <a:off x="793790" y="7087076"/>
            <a:ext cx="13042821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Nukleární medicína a radionuklidové zobrazovací metody jsou nenahraditelnou součástí moderní diagnostiky a terapie. Pro studenty medicíny a zdravotnické pracovníky představují fascinující oblast propojující fyziku, chemii, biologii a klinickou medicínu.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1759</Words>
  <Application>Microsoft Office PowerPoint</Application>
  <PresentationFormat>Vlastní</PresentationFormat>
  <Paragraphs>203</Paragraphs>
  <Slides>14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Roboto</vt:lpstr>
      <vt:lpstr>Host Grotesk Medium</vt:lpstr>
      <vt:lpstr>Host Grotesk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2025-12-13T17:36:53Z</dcterms:created>
  <dcterms:modified xsi:type="dcterms:W3CDTF">2025-12-13T17:37:56Z</dcterms:modified>
</cp:coreProperties>
</file>