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64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3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31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972579-0E8D-3BA8-DAEF-5217FDBF03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9FB406B-4231-9468-E320-B9BBC5BBF4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585376-01DA-BF6C-14A3-16C5D14E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EC019D0-AEAF-8A79-1970-366444AC9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FC51B1-E3B3-EBE1-E8CD-070F9D9B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561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A3AFAC-76BE-3276-779E-A0D4E0080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0C0EA2-14B4-61E7-5A01-25BCEE303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8B6210-407D-88D4-2004-FC0C5F251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685F83-0829-FD4B-7420-0C8C8B8A5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B42420-BAF6-0B79-9E45-98F8EB45A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10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FE858F-11CC-F50A-1380-4ED370587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342193E-D341-0A47-216D-BE97F1A872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000702-DD82-8C58-8786-6BF7458D7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1A6FF2-A935-D36A-0ED0-EE2D14616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7236BCC-E9A8-F51F-2662-63DDEF24E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16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00162D-3C51-74A7-51DA-12EC5AE08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03E0C3-D89A-038D-49B8-E011B72F0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FAC9185-A832-9DB0-1AE9-8974168AB2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F7CCF4-C1E6-54F8-3A3E-F6DC716BC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1DD7060-55A7-F093-697C-9EC05D4C7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DB1732F-D634-DF29-998A-773188608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530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0D3FF1-9859-A36F-67E3-B17C8C26C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820D10A-49C2-0B86-EA64-F8120D760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E38EFB0-CADC-018F-3B26-53425253A2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A20BE97-2FFD-AB4C-F699-72B13BFF65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B8A8572-E32D-4EF5-5C6C-BE9C026AB7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153F091-5336-4B42-FAFE-1928203B9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27EE1BC-F376-930A-8425-F217A5F9B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0BDE4E6-EE47-6636-D0E1-846B74E62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238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E32FBA-AEB8-E9D6-71F0-E6A38B2AD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7A7BEFE-FDC6-D73B-E17A-58FEACC49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2F1DCAA-9E55-6DC9-AE81-082F416C2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47B6412-FF3E-220B-7875-3ADA2B23C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577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0846118-E371-EDDA-19FD-F6861FB5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2FA2DF3-3E1F-3A05-BAD2-4418C2F29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A0D6B93-74C9-9495-F980-C2653FB2C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700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87B33D-280D-D359-56C9-31FB0DC53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0344DE-53AA-FDDD-F723-A9ED70B96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132F5D5-5DC9-1DC8-20C6-780FCD6C8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D6736C-C16B-F990-C380-614AF8048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590B5A6-15E7-A703-37E9-568A2930C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EF08DA4-B782-A18E-D602-510AA9B3E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46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FB4CB0-1200-3633-81F7-9C4B12D84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161DF54-D22C-839E-EA57-5101D18392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4D828B5-EF3B-7D53-7E61-9A42C1BBD2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7FDE772-FCAC-EA1A-BAE3-77FB09156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8D236BF-E3B1-DD39-9800-5A7939D7E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360EA06-FA77-FDFE-BA2C-366822E34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78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4AFD68-F207-3615-C3CB-1E9D2501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EE2490B-2439-073E-E367-41337B3380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E66FCB9-ED48-B2F3-CAF1-7CDDB73CC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D705F6D-111E-E7F0-400E-202410BD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DF91D2B-E4C7-8586-4409-E815B8E1D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892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0FF8B47-3205-E482-5D20-5805A24D2F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B7E9EF2-B8F4-88CE-1FFA-AC47C0D6D5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414C00E-5623-4614-26D3-ECA98BE58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8E34DD-DD5D-FEAB-D44C-7D7F225E9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5A3086-670E-57BF-8D05-0B12C3BA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26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2925513-4A5D-04CB-2E2A-CE038A703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D2F224F-5274-8D8C-AA36-3E03118E8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F39733-A0E4-6DC6-0388-A69D00652E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02137-286D-490C-94AC-36DDE700498F}" type="datetimeFigureOut">
              <a:rPr lang="cs-CZ" smtClean="0"/>
              <a:t>07.10.2026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63802B0-4DA3-D93F-642C-57CA05DFAF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0FA8393-06B9-C08F-89B5-AAA0CCEAD8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F1037-5FF0-49CA-B72F-C2D208C210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653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3268C-B54F-6FD4-CC70-E3B9054A68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05554" y="2343685"/>
            <a:ext cx="5380892" cy="1110405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Operační systémy</a:t>
            </a:r>
            <a:br>
              <a:rPr lang="cs-CZ" sz="4000" dirty="0"/>
            </a:br>
            <a:r>
              <a:rPr lang="cs-CZ" sz="4000" dirty="0"/>
              <a:t>INV 104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9B75601-AD6C-26F6-06B3-CD23DA09B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2477" y="3959112"/>
            <a:ext cx="5967046" cy="559654"/>
          </a:xfrm>
        </p:spPr>
        <p:txBody>
          <a:bodyPr/>
          <a:lstStyle/>
          <a:p>
            <a:r>
              <a:rPr lang="cs-CZ" dirty="0"/>
              <a:t>Obecná informatika – Operační systémy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88C960D-A249-FB04-00D1-3DB630241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50702"/>
            <a:ext cx="4078818" cy="1349446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CE72AFAF-08EA-223A-8F53-4B7596804C2B}"/>
              </a:ext>
            </a:extLst>
          </p:cNvPr>
          <p:cNvSpPr txBox="1"/>
          <p:nvPr/>
        </p:nvSpPr>
        <p:spPr>
          <a:xfrm>
            <a:off x="785447" y="5744308"/>
            <a:ext cx="1336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4. 10. 2026</a:t>
            </a:r>
          </a:p>
        </p:txBody>
      </p:sp>
    </p:spTree>
    <p:extLst>
      <p:ext uri="{BB962C8B-B14F-4D97-AF65-F5344CB8AC3E}">
        <p14:creationId xmlns:p14="http://schemas.microsoft.com/office/powerpoint/2010/main" val="3576018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39E31A5-6F50-DF67-C206-A195B668172C}"/>
              </a:ext>
            </a:extLst>
          </p:cNvPr>
          <p:cNvSpPr txBox="1"/>
          <p:nvPr/>
        </p:nvSpPr>
        <p:spPr>
          <a:xfrm>
            <a:off x="281354" y="339969"/>
            <a:ext cx="2637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jsou operační systémy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C6E187D-FA99-F050-53C4-D0538FC1978C}"/>
              </a:ext>
            </a:extLst>
          </p:cNvPr>
          <p:cNvSpPr txBox="1"/>
          <p:nvPr/>
        </p:nvSpPr>
        <p:spPr>
          <a:xfrm>
            <a:off x="281354" y="812973"/>
            <a:ext cx="1141827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Operační systém (OS) je základní software, který řídí činnost počítače a umožňuje používat aplikace.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Co operační systém zajišťuje?</a:t>
            </a:r>
          </a:p>
          <a:p>
            <a:pPr>
              <a:buNone/>
            </a:pPr>
            <a:endParaRPr lang="cs-CZ" sz="800" dirty="0"/>
          </a:p>
          <a:p>
            <a:pPr marL="285750" lvl="0" indent="-285750" eaLnBrk="0" fontAlgn="base" hangingPunct="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altLang="cs-CZ" b="1" dirty="0"/>
              <a:t>Uživatelské rozhraní</a:t>
            </a:r>
            <a:r>
              <a:rPr lang="cs-CZ" altLang="cs-CZ" dirty="0"/>
              <a:t> – umožňuje ovládat počítač pomocí oken, ikon, nabídek nebo příkazů.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altLang="cs-CZ" b="1" dirty="0"/>
              <a:t>Správu procesoru a paměti</a:t>
            </a:r>
            <a:r>
              <a:rPr lang="cs-CZ" altLang="cs-CZ" dirty="0"/>
              <a:t> – rozděluje prostředky počítače mezi spuštěné aplikace. </a:t>
            </a:r>
            <a:endParaRPr lang="cs-CZ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Ovládání zařízení</a:t>
            </a:r>
            <a:r>
              <a:rPr lang="cs-CZ" dirty="0"/>
              <a:t> – klávesnice, obrazovky, tiskárny a dalších součástí.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Spouštění a běh aplikací</a:t>
            </a:r>
            <a:r>
              <a:rPr lang="cs-CZ" dirty="0"/>
              <a:t> – například prohlížeče, Wordu nebo nemocničního programu.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Správu souborů a složek</a:t>
            </a:r>
            <a:r>
              <a:rPr lang="cs-CZ" dirty="0"/>
              <a:t> – ukládání, vyhledávání a mazání.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Správu uživatelských účtů a přístupových práv</a:t>
            </a:r>
            <a:r>
              <a:rPr lang="cs-CZ" dirty="0"/>
              <a:t> – kdo smí s čím pracovat.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Příklady užívaných operačních systémů:</a:t>
            </a:r>
            <a:r>
              <a:rPr lang="cs-CZ" dirty="0"/>
              <a:t>  Windows, macOS, Linux, Android, iOS.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F41C649-7783-165D-97CD-90C89AF23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0" b="3248"/>
          <a:stretch>
            <a:fillRect/>
          </a:stretch>
        </p:blipFill>
        <p:spPr>
          <a:xfrm>
            <a:off x="4159085" y="4229293"/>
            <a:ext cx="3873830" cy="240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705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51A50052-CD27-09B0-B04D-AFC6D38BF67D}"/>
              </a:ext>
            </a:extLst>
          </p:cNvPr>
          <p:cNvSpPr txBox="1"/>
          <p:nvPr/>
        </p:nvSpPr>
        <p:spPr>
          <a:xfrm>
            <a:off x="386862" y="351692"/>
            <a:ext cx="3751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Osobní počítače podle platformy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E72C8D0C-1B0B-0F19-4D4D-B5535BB4E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418205"/>
              </p:ext>
            </p:extLst>
          </p:nvPr>
        </p:nvGraphicFramePr>
        <p:xfrm>
          <a:off x="386862" y="1508760"/>
          <a:ext cx="11441721" cy="1920240"/>
        </p:xfrm>
        <a:graphic>
          <a:graphicData uri="http://schemas.openxmlformats.org/drawingml/2006/table">
            <a:tbl>
              <a:tblPr/>
              <a:tblGrid>
                <a:gridCol w="3813907">
                  <a:extLst>
                    <a:ext uri="{9D8B030D-6E8A-4147-A177-3AD203B41FA5}">
                      <a16:colId xmlns:a16="http://schemas.microsoft.com/office/drawing/2014/main" val="3418763026"/>
                    </a:ext>
                  </a:extLst>
                </a:gridCol>
                <a:gridCol w="3813907">
                  <a:extLst>
                    <a:ext uri="{9D8B030D-6E8A-4147-A177-3AD203B41FA5}">
                      <a16:colId xmlns:a16="http://schemas.microsoft.com/office/drawing/2014/main" val="1017956255"/>
                    </a:ext>
                  </a:extLst>
                </a:gridCol>
                <a:gridCol w="3813907">
                  <a:extLst>
                    <a:ext uri="{9D8B030D-6E8A-4147-A177-3AD203B41FA5}">
                      <a16:colId xmlns:a16="http://schemas.microsoft.com/office/drawing/2014/main" val="15756977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Platforma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Charakteristika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Operační systémy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4236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PC (platforma vycházející z IBM PC)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Počítače různých výrobců, například Lenovo, HP, Dell nebo ASUS. Označení vychází z původního počítače IBM PC.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Především </a:t>
                      </a:r>
                      <a:r>
                        <a:rPr lang="cs-CZ" b="1"/>
                        <a:t>Windows</a:t>
                      </a:r>
                      <a:r>
                        <a:rPr lang="cs-CZ"/>
                        <a:t>, také </a:t>
                      </a:r>
                      <a:r>
                        <a:rPr lang="cs-CZ" b="1"/>
                        <a:t>Linux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5367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Apple Mac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Počítače společnosti Apple, například MacBook, iMac nebo Mac mini.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Především </a:t>
                      </a:r>
                      <a:r>
                        <a:rPr lang="cs-CZ" b="1" dirty="0"/>
                        <a:t>macOS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1729669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03DC160D-6EB0-5FDB-2814-FC7389664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862" y="3570405"/>
            <a:ext cx="10829544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PC i Mac mohou být stolní počítače nebo notebooky.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 k názvosloví: </a:t>
            </a:r>
            <a:r>
              <a:rPr kumimoji="0" lang="cs-CZ" altLang="cs-CZ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</a:t>
            </a:r>
            <a:r>
              <a:rPr lang="cs-CZ" dirty="0"/>
              <a:t>aké Mac je osobní počítač. Při porovnání ‚PC a Mac‘ však označením PC obvykle myslíme počítače jiných výrobců.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3FC122C-74E0-198E-1F9B-1D630186FFF9}"/>
              </a:ext>
            </a:extLst>
          </p:cNvPr>
          <p:cNvSpPr txBox="1"/>
          <p:nvPr/>
        </p:nvSpPr>
        <p:spPr>
          <a:xfrm>
            <a:off x="386863" y="721024"/>
            <a:ext cx="114182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Počítačová platforma je technický základ počítače, který ovlivňuje, jaké operační systémy a programy na něm mohou běžet.</a:t>
            </a:r>
          </a:p>
        </p:txBody>
      </p: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E686BB8E-CD91-0CF1-E11C-90304CD26041}"/>
              </a:ext>
            </a:extLst>
          </p:cNvPr>
          <p:cNvGrpSpPr/>
          <p:nvPr/>
        </p:nvGrpSpPr>
        <p:grpSpPr>
          <a:xfrm>
            <a:off x="2332894" y="4758250"/>
            <a:ext cx="7526213" cy="2110153"/>
            <a:chOff x="1828801" y="4758250"/>
            <a:chExt cx="7526213" cy="2110153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1EF7852-8E7F-CF29-90D4-A43AE95D0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3" r="2692"/>
            <a:stretch>
              <a:fillRect/>
            </a:stretch>
          </p:blipFill>
          <p:spPr>
            <a:xfrm>
              <a:off x="1828801" y="4758250"/>
              <a:ext cx="2508738" cy="2002199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FCF8030-EC5E-49E8-A15E-EB76B6BB1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1477" y="4758250"/>
              <a:ext cx="2813537" cy="21101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28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ED91F3C6-F330-B1A9-7021-B3536063985D}"/>
              </a:ext>
            </a:extLst>
          </p:cNvPr>
          <p:cNvSpPr txBox="1"/>
          <p:nvPr/>
        </p:nvSpPr>
        <p:spPr>
          <a:xfrm>
            <a:off x="234462" y="246185"/>
            <a:ext cx="586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Hlavní operační systémy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162864E-8A90-8E55-B36F-5CA7BC727A31}"/>
              </a:ext>
            </a:extLst>
          </p:cNvPr>
          <p:cNvSpPr txBox="1"/>
          <p:nvPr/>
        </p:nvSpPr>
        <p:spPr>
          <a:xfrm>
            <a:off x="234460" y="2413712"/>
            <a:ext cx="6775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Operační systém Windows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1A51DEEB-DF8A-5001-C4FD-11D90343BB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458" y="3737629"/>
            <a:ext cx="11406553" cy="2031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+mn-lt"/>
              </a:rPr>
              <a:t>Historie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rgbClr val="9F9BAD"/>
              </a:solidFill>
              <a:effectLst/>
              <a:latin typeface="IBM Plex Sans" panose="020B050305020300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+mn-lt"/>
                <a:cs typeface="Arial" panose="020B0604020202020204" pitchFamily="34" charset="0"/>
              </a:rPr>
              <a:t>Windows začal jako grafické uživatelské rozhraní pro MS-DOS, postupně se však vyvinul do samostatného operačního systému. Průlomem bylo uvedení na trh Windows 95, což přineslo změny v uživatelském rozhraní a funkcích.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+mn-lt"/>
                <a:cs typeface="Arial" panose="020B0604020202020204" pitchFamily="34" charset="0"/>
              </a:rPr>
              <a:t>Microsoft pravidelně vydává nové verze Windows s aktualizacemi a novými funkcemi, které odpovídají změnám v technologii a trendech.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+mn-lt"/>
                <a:cs typeface="Arial" panose="020B0604020202020204" pitchFamily="34" charset="0"/>
              </a:rPr>
              <a:t>Poslední verze operačního systému Windows má číslo 11 – Windows 11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DC91940-FE8C-3FB0-6C9E-07137EDCC6D9}"/>
              </a:ext>
            </a:extLst>
          </p:cNvPr>
          <p:cNvSpPr txBox="1"/>
          <p:nvPr/>
        </p:nvSpPr>
        <p:spPr>
          <a:xfrm>
            <a:off x="234459" y="615517"/>
            <a:ext cx="114065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Operační systém vybíráme podle zařízení a programů, které potřebujeme používat.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5918964E-684E-4D64-89EA-DEFB2D117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459" y="2794767"/>
            <a:ext cx="813581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Vyvíjí jej společnost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Microsoft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Používá se na osobních počítačích a noteboocích různých výrobců.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spouštět aplikace, pracovat se soubory a nastavovat počítač. 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284DCF32-E248-CC0D-348C-8056C8B00A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972493"/>
              </p:ext>
            </p:extLst>
          </p:nvPr>
        </p:nvGraphicFramePr>
        <p:xfrm>
          <a:off x="234459" y="990207"/>
          <a:ext cx="10515600" cy="10972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9078933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788541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Zařízení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Operační systémy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3702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Osobní počítače a notebooky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Windows, macOS, Linux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1955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Mobilní telefony a tablety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Android, iOS / </a:t>
                      </a:r>
                      <a:r>
                        <a:rPr lang="cs-CZ" b="1" dirty="0" err="1"/>
                        <a:t>iPadOS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8900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991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F8DD35-35D0-6DBD-3492-2358EE21F3F0}"/>
              </a:ext>
            </a:extLst>
          </p:cNvPr>
          <p:cNvSpPr txBox="1"/>
          <p:nvPr/>
        </p:nvSpPr>
        <p:spPr>
          <a:xfrm>
            <a:off x="328246" y="269630"/>
            <a:ext cx="388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Výhody operačního systému Windows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9C9126F-87BD-0EB3-2F66-BDADCAD22807}"/>
              </a:ext>
            </a:extLst>
          </p:cNvPr>
          <p:cNvSpPr txBox="1"/>
          <p:nvPr/>
        </p:nvSpPr>
        <p:spPr>
          <a:xfrm>
            <a:off x="328246" y="3114204"/>
            <a:ext cx="437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Nevýhody operačního systému Windows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7877932-0320-819B-D8A9-22138C72FAD0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28246" y="814754"/>
            <a:ext cx="1131276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Široká nabídka programů</a:t>
            </a:r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Aplikace pro kancelářskou práci, výuku, zdravotnictví, grafiku i hry.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Přehledné grafické prostředí</a:t>
            </a:r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Ovládání pomocí oken, ikon a nabídek usnadňuje běžnou práci.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Podpora mnoha zařízení</a:t>
            </a:r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Možnost připojit a používat různé tiskárny, skenery a další zařízení s vhodnými ovladači.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Dostupná pomoc a návody</a:t>
            </a:r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Díky rozšíření Windows lze snadno najít návody, školení i technickou pomoc.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9AB55FD-F53F-3EEC-14AC-F2110438B95B}"/>
              </a:ext>
            </a:extLst>
          </p:cNvPr>
          <p:cNvSpPr txBox="1"/>
          <p:nvPr/>
        </p:nvSpPr>
        <p:spPr>
          <a:xfrm>
            <a:off x="439616" y="3650618"/>
            <a:ext cx="1131276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Cena licence</a:t>
            </a:r>
            <a:br>
              <a:rPr lang="cs-CZ" dirty="0"/>
            </a:br>
            <a:r>
              <a:rPr lang="cs-CZ" dirty="0"/>
              <a:t>Windows je placený systém. Jeho cena bývá zahrnuta v ceně nového počítače.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Nároky na hardware</a:t>
            </a:r>
            <a:br>
              <a:rPr lang="cs-CZ" dirty="0"/>
            </a:br>
            <a:r>
              <a:rPr lang="cs-CZ" dirty="0"/>
              <a:t>Novější verze vyžadují odpovídající výkon a vybavení. Některé starší počítače jejich požadavky nesplňují.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Aktualizace a restartování</a:t>
            </a:r>
            <a:br>
              <a:rPr lang="cs-CZ" dirty="0"/>
            </a:br>
            <a:r>
              <a:rPr lang="cs-CZ" dirty="0"/>
              <a:t>Aktualizace mohou vyžadovat restart a přerušit práci, pokud je vhodně nenaplánujeme.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Riziko škodlivých programů</a:t>
            </a:r>
            <a:br>
              <a:rPr lang="cs-CZ" dirty="0"/>
            </a:br>
            <a:r>
              <a:rPr lang="cs-CZ" dirty="0"/>
              <a:t>Windows je častým cílem útoků. Důležité jsou aktualizace, bezpečnostní ochrana a opatrnost uživatele.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7C6F24-FBAC-2C84-9945-75F0F386BE74}"/>
              </a:ext>
            </a:extLst>
          </p:cNvPr>
          <p:cNvSpPr txBox="1"/>
          <p:nvPr/>
        </p:nvSpPr>
        <p:spPr>
          <a:xfrm>
            <a:off x="3229708" y="6117149"/>
            <a:ext cx="57325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Žádný operační systém není zcela bezpečný ani bezchybný.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6697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B505463E-587B-AA4B-881C-52745CACFF2B}"/>
              </a:ext>
            </a:extLst>
          </p:cNvPr>
          <p:cNvSpPr txBox="1"/>
          <p:nvPr/>
        </p:nvSpPr>
        <p:spPr>
          <a:xfrm>
            <a:off x="269632" y="257907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Operační systém MacOS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E8B859A-2B35-1D2A-233E-2F1C162802D7}"/>
              </a:ext>
            </a:extLst>
          </p:cNvPr>
          <p:cNvSpPr txBox="1"/>
          <p:nvPr/>
        </p:nvSpPr>
        <p:spPr>
          <a:xfrm>
            <a:off x="269632" y="627239"/>
            <a:ext cx="116527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effectLst/>
              </a:rPr>
              <a:t>MacOS je operační systém vyvinutý společností Apple, který je určen pro použití na počítačích Macintosh a noteboocích </a:t>
            </a:r>
            <a:r>
              <a:rPr lang="cs-CZ" b="0" i="0" dirty="0" err="1">
                <a:effectLst/>
              </a:rPr>
              <a:t>Macbook</a:t>
            </a:r>
            <a:r>
              <a:rPr lang="cs-CZ" b="0" i="0" dirty="0">
                <a:effectLst/>
              </a:rPr>
              <a:t>. Od svého vzniku v roce 1984 prošel macOS dlouhou cestou vývoje a inovací, od původní verze </a:t>
            </a:r>
            <a:r>
              <a:rPr lang="cs-CZ" b="0" i="1" dirty="0" err="1">
                <a:effectLst/>
              </a:rPr>
              <a:t>System</a:t>
            </a:r>
            <a:r>
              <a:rPr lang="cs-CZ" b="0" i="1" dirty="0">
                <a:effectLst/>
              </a:rPr>
              <a:t> Software</a:t>
            </a:r>
            <a:r>
              <a:rPr lang="cs-CZ" b="0" i="0" dirty="0">
                <a:effectLst/>
              </a:rPr>
              <a:t> až po současnou verzi macOS </a:t>
            </a:r>
            <a:r>
              <a:rPr lang="cs-CZ" b="0" i="1" dirty="0" err="1">
                <a:effectLst/>
              </a:rPr>
              <a:t>Monterey</a:t>
            </a:r>
            <a:r>
              <a:rPr lang="cs-CZ" b="0" i="0" dirty="0">
                <a:effectLst/>
              </a:rPr>
              <a:t>.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BE81278-CDD8-557C-48EC-5443E2696002}"/>
              </a:ext>
            </a:extLst>
          </p:cNvPr>
          <p:cNvSpPr txBox="1"/>
          <p:nvPr/>
        </p:nvSpPr>
        <p:spPr>
          <a:xfrm>
            <a:off x="269632" y="1572564"/>
            <a:ext cx="11957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+mn-lt"/>
              </a:rPr>
              <a:t>Historie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DE3E841-6489-C988-C88D-80BCB9B43A6F}"/>
              </a:ext>
            </a:extLst>
          </p:cNvPr>
          <p:cNvSpPr txBox="1"/>
          <p:nvPr/>
        </p:nvSpPr>
        <p:spPr>
          <a:xfrm>
            <a:off x="269632" y="1916999"/>
            <a:ext cx="116527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MacOS začal jako systém pro počítače Macintosh, které uvedla společnost Apple v roce 1984. Průlomovou verzí bylo uvedení macOS X v roce 2001, což přineslo moderní a přehledný operační systém. Od té doby Apple pravidelně vydává aktualizace macOS s novými funkcemi a vylepšeními.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68CE847-2C69-F862-7F4A-1F084A6DE49F}"/>
              </a:ext>
            </a:extLst>
          </p:cNvPr>
          <p:cNvSpPr txBox="1"/>
          <p:nvPr/>
        </p:nvSpPr>
        <p:spPr>
          <a:xfrm>
            <a:off x="269632" y="2883823"/>
            <a:ext cx="388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Výhody operačního systému MacOS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641362AF-D513-047E-6535-A1211738D827}"/>
              </a:ext>
            </a:extLst>
          </p:cNvPr>
          <p:cNvSpPr txBox="1"/>
          <p:nvPr/>
        </p:nvSpPr>
        <p:spPr>
          <a:xfrm>
            <a:off x="269632" y="3253155"/>
            <a:ext cx="116527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 err="1"/>
              <a:t>Integrovanost</a:t>
            </a:r>
            <a:r>
              <a:rPr lang="cs-CZ" dirty="0"/>
              <a:t>: Jednou z hlavních výhod macOS je jeho rozsáhlá integrace s dalšími produkty ekosystému Apple, jako jsou iPhone, iPad a Apple </a:t>
            </a:r>
            <a:r>
              <a:rPr lang="cs-CZ" dirty="0" err="1"/>
              <a:t>Watch</a:t>
            </a:r>
            <a:r>
              <a:rPr lang="cs-CZ" dirty="0"/>
              <a:t>. Díky tomu můžete snadno synchronizovat data a používat různá zařízení spolu.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Stabilita: Uživatelé často oceňují fakt, že jejich Mac funguje bez problémů i po mnoha letech používání.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Bezpečnost: Apple klade důraz na bezpečnost svého operačního systému a pravidelně vydává aktualizace k opravě bezpečnostních chyb a ochraně proti malware.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FE6396F-81B1-DD01-97DB-5F870DF03A72}"/>
              </a:ext>
            </a:extLst>
          </p:cNvPr>
          <p:cNvSpPr txBox="1"/>
          <p:nvPr/>
        </p:nvSpPr>
        <p:spPr>
          <a:xfrm>
            <a:off x="269632" y="4730483"/>
            <a:ext cx="437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Nevýhody operačního systému MacOS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6339094C-4900-D40F-91C9-48DEBAA46973}"/>
              </a:ext>
            </a:extLst>
          </p:cNvPr>
          <p:cNvSpPr txBox="1"/>
          <p:nvPr/>
        </p:nvSpPr>
        <p:spPr>
          <a:xfrm>
            <a:off x="269631" y="5131586"/>
            <a:ext cx="115589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Omezená kompatibilita: Jelikož macOS běží pouze na zařízeních od firmy Apple, může být omezená kompatibilita s některými aplikacemi a periferiemi.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Vysoká cena: Apple zařízení jsou známá svou velkou cenou, což může být překážkou pro některé uživatele, kteří hledají cenově dostupnější varianty.</a:t>
            </a:r>
          </a:p>
        </p:txBody>
      </p:sp>
    </p:spTree>
    <p:extLst>
      <p:ext uri="{BB962C8B-B14F-4D97-AF65-F5344CB8AC3E}">
        <p14:creationId xmlns:p14="http://schemas.microsoft.com/office/powerpoint/2010/main" val="2677355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7DCBBA40-2449-E09F-3191-74207D669DD8}"/>
              </a:ext>
            </a:extLst>
          </p:cNvPr>
          <p:cNvSpPr txBox="1"/>
          <p:nvPr/>
        </p:nvSpPr>
        <p:spPr>
          <a:xfrm>
            <a:off x="269632" y="140677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Operační systém Linux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8AE2AC9-0919-72C6-7264-7CAE4212CCE7}"/>
              </a:ext>
            </a:extLst>
          </p:cNvPr>
          <p:cNvSpPr txBox="1"/>
          <p:nvPr/>
        </p:nvSpPr>
        <p:spPr>
          <a:xfrm>
            <a:off x="269632" y="463117"/>
            <a:ext cx="1153550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effectLst/>
              </a:rPr>
              <a:t>Linux je operační systém založený na otevřeném zdrojovém kódu (open source), který nabízí širokou škálu distribucí přizpůsobených různým potřebám uživatelů. Od svého vzniku v roce 1991 pod vedením </a:t>
            </a:r>
            <a:r>
              <a:rPr lang="cs-CZ" b="0" i="0" dirty="0" err="1">
                <a:effectLst/>
              </a:rPr>
              <a:t>Linuse</a:t>
            </a:r>
            <a:r>
              <a:rPr lang="cs-CZ" b="0" i="0" dirty="0">
                <a:effectLst/>
              </a:rPr>
              <a:t> </a:t>
            </a:r>
            <a:r>
              <a:rPr lang="cs-CZ" b="0" i="0" dirty="0" err="1">
                <a:effectLst/>
              </a:rPr>
              <a:t>Torvaldse</a:t>
            </a:r>
            <a:r>
              <a:rPr lang="cs-CZ" b="0" i="0" dirty="0">
                <a:effectLst/>
              </a:rPr>
              <a:t> se Linux stal klíčovým hráčem v oblasti open-source softwaru a serverových prostředí. Nabízí také alternativu pro běžné desktopové uživatele.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9C98438-D004-E0D7-FD10-EED2454A966E}"/>
              </a:ext>
            </a:extLst>
          </p:cNvPr>
          <p:cNvSpPr txBox="1"/>
          <p:nvPr/>
        </p:nvSpPr>
        <p:spPr>
          <a:xfrm>
            <a:off x="269632" y="1631398"/>
            <a:ext cx="11957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+mn-lt"/>
              </a:rPr>
              <a:t>Historie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DD5E2AB-A36C-32AA-81D8-5B94CA33F2EB}"/>
              </a:ext>
            </a:extLst>
          </p:cNvPr>
          <p:cNvSpPr txBox="1"/>
          <p:nvPr/>
        </p:nvSpPr>
        <p:spPr>
          <a:xfrm>
            <a:off x="269632" y="2912118"/>
            <a:ext cx="388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Výhody operačního systému Linux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CDA4983-01AE-7ED6-47DA-577257127EE5}"/>
              </a:ext>
            </a:extLst>
          </p:cNvPr>
          <p:cNvSpPr txBox="1"/>
          <p:nvPr/>
        </p:nvSpPr>
        <p:spPr>
          <a:xfrm>
            <a:off x="269632" y="5011358"/>
            <a:ext cx="437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Nevýhody operačního systému Linux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A2967F1-555B-A306-6D7D-83EBFCF95A4F}"/>
              </a:ext>
            </a:extLst>
          </p:cNvPr>
          <p:cNvSpPr txBox="1"/>
          <p:nvPr/>
        </p:nvSpPr>
        <p:spPr>
          <a:xfrm>
            <a:off x="269632" y="1966314"/>
            <a:ext cx="116527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Linux vznikl jako hobby projekt </a:t>
            </a:r>
            <a:r>
              <a:rPr lang="cs-CZ" dirty="0" err="1"/>
              <a:t>Linuse</a:t>
            </a:r>
            <a:r>
              <a:rPr lang="cs-CZ" dirty="0"/>
              <a:t> </a:t>
            </a:r>
            <a:r>
              <a:rPr lang="cs-CZ" dirty="0" err="1"/>
              <a:t>Torvaldse</a:t>
            </a:r>
            <a:r>
              <a:rPr lang="cs-CZ" dirty="0"/>
              <a:t> v roce 1991. Od té doby se stal jedním z nejpopulárnějších operačních systémů na světě, zejména v serverovém prostředí a mezi vývojáři. Komunita kolem Linuxu pravidelně vydává nové verze a aktualizace, které přinášejí vylepšení a nové funkce.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3FB16AB-0B53-268C-39E2-2CE81CDE485A}"/>
              </a:ext>
            </a:extLst>
          </p:cNvPr>
          <p:cNvSpPr txBox="1"/>
          <p:nvPr/>
        </p:nvSpPr>
        <p:spPr>
          <a:xfrm>
            <a:off x="269632" y="3269727"/>
            <a:ext cx="1153550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effectLst/>
              </a:rPr>
              <a:t>Otevřený zdrojový kód: Jednou z hlavních výhod Linuxu je jeho otevřený zdrojový kód, který umožňuje komunitě vývojářů ho vylepšovat a přispívat k jeho vývoji.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effectLst/>
              </a:rPr>
              <a:t>Flexibilita a přizpůsobivost: Linux nabízí širokou škálu distribucí, které lze přizpůsobit různým potřebám uživatelů. Existují distribuce určené pro serverové prostředí, desktopové počítače, vývojáře, </a:t>
            </a:r>
            <a:r>
              <a:rPr lang="cs-CZ" b="0" i="0" dirty="0" err="1">
                <a:effectLst/>
              </a:rPr>
              <a:t>hobbisty</a:t>
            </a:r>
            <a:r>
              <a:rPr lang="cs-CZ" b="0" i="0" dirty="0">
                <a:effectLst/>
              </a:rPr>
              <a:t> a mnoho dalších.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effectLst/>
              </a:rPr>
              <a:t>Bezpečnost a stabilita: Díky otevřenému zdrojovému kódu a aktivní komunitě vývojářů je Linux známý svou bezpečností a stabilitou. Většina serverů po celém světě běží na Linuxu právě kvůli jeho spolehlivosti.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9F7A2DC-8EEE-58EA-7E1A-849D3793794B}"/>
              </a:ext>
            </a:extLst>
          </p:cNvPr>
          <p:cNvSpPr txBox="1"/>
          <p:nvPr/>
        </p:nvSpPr>
        <p:spPr>
          <a:xfrm>
            <a:off x="269631" y="5363010"/>
            <a:ext cx="1153550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Náročnost pro běžné uživatele: Pro běžného uživatele může být Linux náročnější na naučení a používání než jiné operační systémy, jako jsou Windows nebo MacOS. Některé distribuce mohou vyžadovat pokročilé znalosti příkazového řádku.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Kompatibilita s aplikacemi: I když Linux nabízí širokou škálu aplikací, může být kompatibilita s některými komerčními softwary a hrami omezená.</a:t>
            </a:r>
          </a:p>
        </p:txBody>
      </p:sp>
    </p:spTree>
    <p:extLst>
      <p:ext uri="{BB962C8B-B14F-4D97-AF65-F5344CB8AC3E}">
        <p14:creationId xmlns:p14="http://schemas.microsoft.com/office/powerpoint/2010/main" val="1547836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EA594856-32BF-3279-E599-3A87D2FB3377}"/>
              </a:ext>
            </a:extLst>
          </p:cNvPr>
          <p:cNvSpPr txBox="1"/>
          <p:nvPr/>
        </p:nvSpPr>
        <p:spPr>
          <a:xfrm>
            <a:off x="339971" y="468924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Operační systém Android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D7D1FCE-FE74-D580-9068-7E4FFF0AD875}"/>
              </a:ext>
            </a:extLst>
          </p:cNvPr>
          <p:cNvSpPr txBox="1"/>
          <p:nvPr/>
        </p:nvSpPr>
        <p:spPr>
          <a:xfrm>
            <a:off x="339969" y="4743404"/>
            <a:ext cx="114534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dirty="0"/>
              <a:t>Windows, MacOS a Linux jsou tři hlavní hráči na poli operačních systémů, přičemž každý z nich má své vlastní charakteristiky, výhody a nevýhody. Windows dominuje na trhu osobních počítačů, </a:t>
            </a:r>
          </a:p>
          <a:p>
            <a:pPr algn="l">
              <a:buNone/>
            </a:pPr>
            <a:r>
              <a:rPr lang="cs-CZ" dirty="0"/>
              <a:t>MacOS je nutnost pro uživatele Apple zařízení a Linux je populární zejména v serverovém prostředí a mezi vývojáři.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F0BF9637-92DD-8EB5-474F-2025E3EEFAFB}"/>
              </a:ext>
            </a:extLst>
          </p:cNvPr>
          <p:cNvSpPr txBox="1"/>
          <p:nvPr/>
        </p:nvSpPr>
        <p:spPr>
          <a:xfrm>
            <a:off x="339971" y="4255472"/>
            <a:ext cx="1125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Závěr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22A9F1-2868-BB7E-2FAD-29B2AA4D7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971" y="983121"/>
            <a:ext cx="1162929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Používá se zejména v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chytrých telefonech a tabletech různých výrobců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založen na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jádru Linuxu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instalovat aplikace a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přizpůsobit vzhled i nastavení zařízení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Běžně se dodává se službami Google, například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Google Play, Mapy Google a Gmail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1DA5CEB-07FD-EBBF-594E-566BDCA48A20}"/>
              </a:ext>
            </a:extLst>
          </p:cNvPr>
          <p:cNvSpPr txBox="1"/>
          <p:nvPr/>
        </p:nvSpPr>
        <p:spPr>
          <a:xfrm>
            <a:off x="339971" y="230205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Soukromí a služby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B4C6D2F-5EF6-39B5-9554-1F0DFF250ECE}"/>
              </a:ext>
            </a:extLst>
          </p:cNvPr>
          <p:cNvSpPr txBox="1"/>
          <p:nvPr/>
        </p:nvSpPr>
        <p:spPr>
          <a:xfrm>
            <a:off x="339971" y="2745652"/>
            <a:ext cx="114534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Propojení se službami Google usnadňuje používání telefonu, ale souvisí také se shromažďováním údajů o jeho používání. Rozsah závisí na konkrétních službách, oprávněních a nastavení.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37CA6EE-16EC-3B6B-C6EA-00112D26A85C}"/>
              </a:ext>
            </a:extLst>
          </p:cNvPr>
          <p:cNvSpPr txBox="1"/>
          <p:nvPr/>
        </p:nvSpPr>
        <p:spPr>
          <a:xfrm>
            <a:off x="339970" y="3534871"/>
            <a:ext cx="114534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Android lze používat i bez služeb Google, některé aplikace však nemusí správně fungovat.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4224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EA87F73-E573-D8D3-54B0-DAE0267C0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635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1186</Words>
  <Application>Microsoft Office PowerPoint</Application>
  <PresentationFormat>Širokoúhlá obrazovka</PresentationFormat>
  <Paragraphs>92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IBM Plex Sans</vt:lpstr>
      <vt:lpstr>Motiv Office</vt:lpstr>
      <vt:lpstr>Operační systémy INV 104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ucebna 14</cp:lastModifiedBy>
  <cp:revision>11</cp:revision>
  <dcterms:created xsi:type="dcterms:W3CDTF">2026-10-03T09:01:16Z</dcterms:created>
  <dcterms:modified xsi:type="dcterms:W3CDTF">2026-10-07T08:09:49Z</dcterms:modified>
</cp:coreProperties>
</file>